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1" r:id="rId3"/>
    <p:sldId id="262" r:id="rId4"/>
    <p:sldId id="267" r:id="rId5"/>
    <p:sldId id="352" r:id="rId6"/>
    <p:sldId id="277" r:id="rId7"/>
    <p:sldId id="353" r:id="rId8"/>
    <p:sldId id="278" r:id="rId9"/>
    <p:sldId id="271" r:id="rId10"/>
    <p:sldId id="270" r:id="rId11"/>
    <p:sldId id="298" r:id="rId12"/>
    <p:sldId id="296" r:id="rId13"/>
    <p:sldId id="354" r:id="rId14"/>
    <p:sldId id="295" r:id="rId15"/>
    <p:sldId id="299" r:id="rId16"/>
    <p:sldId id="335" r:id="rId17"/>
    <p:sldId id="355" r:id="rId18"/>
    <p:sldId id="333" r:id="rId19"/>
    <p:sldId id="334" r:id="rId20"/>
  </p:sldIdLst>
  <p:sldSz cx="9144000" cy="6858000" type="screen4x3"/>
  <p:notesSz cx="147828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4671"/>
  </p:normalViewPr>
  <p:slideViewPr>
    <p:cSldViewPr>
      <p:cViewPr varScale="1">
        <p:scale>
          <a:sx n="162" d="100"/>
          <a:sy n="162" d="100"/>
        </p:scale>
        <p:origin x="4998" y="17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Arial Black"/>
                <a:cs typeface="Arial Black"/>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2/15/2019</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2/15/2019</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2/15/2019</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4677" y="74674"/>
            <a:ext cx="9069322" cy="6783324"/>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3063493" y="138125"/>
            <a:ext cx="3017012" cy="635000"/>
          </a:xfrm>
          <a:prstGeom prst="rect">
            <a:avLst/>
          </a:prstGeom>
        </p:spPr>
        <p:txBody>
          <a:bodyPr wrap="square" lIns="0" tIns="0" rIns="0" bIns="0">
            <a:spAutoFit/>
          </a:bodyPr>
          <a:lstStyle>
            <a:lvl1pPr>
              <a:defRPr sz="4000" b="0" i="0">
                <a:solidFill>
                  <a:schemeClr val="tx1"/>
                </a:solidFill>
                <a:latin typeface="Arial Black"/>
                <a:cs typeface="Arial Black"/>
              </a:defRPr>
            </a:lvl1pPr>
          </a:lstStyle>
          <a:p>
            <a:endParaRPr/>
          </a:p>
        </p:txBody>
      </p:sp>
      <p:sp>
        <p:nvSpPr>
          <p:cNvPr id="3" name="Holder 3"/>
          <p:cNvSpPr>
            <a:spLocks noGrp="1"/>
          </p:cNvSpPr>
          <p:nvPr>
            <p:ph type="body" idx="1"/>
          </p:nvPr>
        </p:nvSpPr>
        <p:spPr>
          <a:xfrm>
            <a:off x="299720" y="1327149"/>
            <a:ext cx="8544560" cy="2159635"/>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2/15/2019</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6.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7.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9.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120207"/>
            <a:ext cx="9144000" cy="6248400"/>
          </a:xfrm>
          <a:custGeom>
            <a:avLst/>
            <a:gdLst/>
            <a:ahLst/>
            <a:cxnLst/>
            <a:rect l="l" t="t" r="r" b="b"/>
            <a:pathLst>
              <a:path w="9144000" h="6248400">
                <a:moveTo>
                  <a:pt x="0" y="6248400"/>
                </a:moveTo>
                <a:lnTo>
                  <a:pt x="9144000" y="6248400"/>
                </a:lnTo>
                <a:lnTo>
                  <a:pt x="9144000" y="0"/>
                </a:lnTo>
                <a:lnTo>
                  <a:pt x="0" y="0"/>
                </a:lnTo>
                <a:lnTo>
                  <a:pt x="0" y="62484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737" y="-120207"/>
            <a:ext cx="9144000" cy="1143000"/>
          </a:xfrm>
          <a:prstGeom prst="rect">
            <a:avLst/>
          </a:prstGeom>
          <a:blipFill>
            <a:blip r:embed="rId3" cstate="print"/>
            <a:stretch>
              <a:fillRect/>
            </a:stretch>
          </a:blipFill>
        </p:spPr>
        <p:txBody>
          <a:bodyPr wrap="square" lIns="0" tIns="0" rIns="0" bIns="0" rtlCol="0"/>
          <a:lstStyle/>
          <a:p>
            <a:endParaRPr dirty="0"/>
          </a:p>
        </p:txBody>
      </p:sp>
      <p:sp>
        <p:nvSpPr>
          <p:cNvPr id="5" name="object 5">
            <a:extLst>
              <a:ext uri="{C183D7F6-B498-43B3-948B-1728B52AA6E4}">
                <adec:decorative xmlns:adec="http://schemas.microsoft.com/office/drawing/2017/decorative" val="1"/>
              </a:ext>
            </a:extLst>
          </p:cNvPr>
          <p:cNvSpPr/>
          <p:nvPr/>
        </p:nvSpPr>
        <p:spPr>
          <a:xfrm>
            <a:off x="2209800" y="878840"/>
            <a:ext cx="5017237" cy="4507485"/>
          </a:xfrm>
          <a:prstGeom prst="rect">
            <a:avLst/>
          </a:prstGeom>
          <a:blipFill>
            <a:blip r:embed="rId4" cstate="print"/>
            <a:stretch>
              <a:fillRect/>
            </a:stretch>
          </a:blipFill>
        </p:spPr>
        <p:txBody>
          <a:bodyPr wrap="square" lIns="0" tIns="0" rIns="0" bIns="0" rtlCol="0"/>
          <a:lstStyle/>
          <a:p>
            <a:endParaRPr dirty="0"/>
          </a:p>
        </p:txBody>
      </p:sp>
      <p:sp>
        <p:nvSpPr>
          <p:cNvPr id="7" name="object 7"/>
          <p:cNvSpPr txBox="1"/>
          <p:nvPr/>
        </p:nvSpPr>
        <p:spPr>
          <a:xfrm>
            <a:off x="1239418" y="5462015"/>
            <a:ext cx="6663690" cy="1243289"/>
          </a:xfrm>
          <a:prstGeom prst="rect">
            <a:avLst/>
          </a:prstGeom>
        </p:spPr>
        <p:txBody>
          <a:bodyPr vert="horz" wrap="square" lIns="0" tIns="12065" rIns="0" bIns="0" rtlCol="0">
            <a:spAutoFit/>
          </a:bodyPr>
          <a:lstStyle/>
          <a:p>
            <a:pPr marL="12700">
              <a:lnSpc>
                <a:spcPct val="100000"/>
              </a:lnSpc>
              <a:spcBef>
                <a:spcPts val="95"/>
              </a:spcBef>
            </a:pPr>
            <a:r>
              <a:rPr sz="1000" spc="-5" dirty="0">
                <a:latin typeface="Arial"/>
                <a:cs typeface="Arial"/>
              </a:rPr>
              <a:t>This material </a:t>
            </a:r>
            <a:r>
              <a:rPr sz="1000" spc="-10" dirty="0">
                <a:latin typeface="Arial"/>
                <a:cs typeface="Arial"/>
              </a:rPr>
              <a:t>was </a:t>
            </a:r>
            <a:r>
              <a:rPr sz="1000" spc="-5" dirty="0">
                <a:latin typeface="Arial"/>
                <a:cs typeface="Arial"/>
              </a:rPr>
              <a:t>produced under grant number SH-17792-08-60-F-48 Occupational Safety and Health</a:t>
            </a:r>
            <a:r>
              <a:rPr sz="1000" spc="5" dirty="0">
                <a:latin typeface="Arial"/>
                <a:cs typeface="Arial"/>
              </a:rPr>
              <a:t> </a:t>
            </a:r>
            <a:r>
              <a:rPr sz="1000" spc="-5" dirty="0">
                <a:latin typeface="Arial"/>
                <a:cs typeface="Arial"/>
              </a:rPr>
              <a:t>Administration,</a:t>
            </a:r>
            <a:r>
              <a:rPr lang="en-US" sz="1000" dirty="0">
                <a:latin typeface="Arial"/>
                <a:cs typeface="Arial"/>
              </a:rPr>
              <a:t> </a:t>
            </a:r>
            <a:r>
              <a:rPr sz="1000" spc="-5" dirty="0">
                <a:latin typeface="Arial"/>
                <a:cs typeface="Arial"/>
              </a:rPr>
              <a:t>U.S. Department of Labor. It does not necessarily reflect the </a:t>
            </a:r>
            <a:r>
              <a:rPr sz="1000" spc="-10" dirty="0">
                <a:latin typeface="Arial"/>
                <a:cs typeface="Arial"/>
              </a:rPr>
              <a:t>views </a:t>
            </a:r>
            <a:r>
              <a:rPr sz="1000" spc="-5" dirty="0">
                <a:latin typeface="Arial"/>
                <a:cs typeface="Arial"/>
              </a:rPr>
              <a:t>or policies of the U.S. Department of Labor,  nor does mention of trade names, </a:t>
            </a:r>
            <a:r>
              <a:rPr sz="1000" dirty="0">
                <a:latin typeface="Arial"/>
                <a:cs typeface="Arial"/>
              </a:rPr>
              <a:t>commercial </a:t>
            </a:r>
            <a:r>
              <a:rPr sz="1000" spc="-5" dirty="0">
                <a:latin typeface="Arial"/>
                <a:cs typeface="Arial"/>
              </a:rPr>
              <a:t>products, or </a:t>
            </a:r>
            <a:r>
              <a:rPr sz="1000" spc="-10" dirty="0">
                <a:latin typeface="Arial"/>
                <a:cs typeface="Arial"/>
              </a:rPr>
              <a:t>organizations </a:t>
            </a:r>
            <a:r>
              <a:rPr sz="1000" spc="-5" dirty="0">
                <a:latin typeface="Arial"/>
                <a:cs typeface="Arial"/>
              </a:rPr>
              <a:t>imply endorsement by the U.S.</a:t>
            </a:r>
            <a:r>
              <a:rPr sz="1000" spc="50" dirty="0">
                <a:latin typeface="Arial"/>
                <a:cs typeface="Arial"/>
              </a:rPr>
              <a:t> </a:t>
            </a:r>
            <a:r>
              <a:rPr sz="1000" spc="-5" dirty="0">
                <a:latin typeface="Arial"/>
                <a:cs typeface="Arial"/>
              </a:rPr>
              <a:t>Government.</a:t>
            </a:r>
            <a:endParaRPr lang="en-US" sz="1000" spc="-5" dirty="0">
              <a:latin typeface="Arial"/>
              <a:cs typeface="Arial"/>
            </a:endParaRPr>
          </a:p>
          <a:p>
            <a:pPr marL="38100" marR="33655" indent="210185">
              <a:lnSpc>
                <a:spcPct val="100000"/>
              </a:lnSpc>
            </a:pPr>
            <a:endParaRPr lang="en-US" sz="1000" spc="-5" dirty="0">
              <a:latin typeface="Arial"/>
              <a:cs typeface="Arial"/>
            </a:endParaRPr>
          </a:p>
          <a:p>
            <a:pPr marL="38100" marR="33655" indent="210185"/>
            <a:endParaRPr lang="en-US" sz="1000" spc="-5" dirty="0">
              <a:latin typeface="Arial"/>
              <a:cs typeface="Arial"/>
            </a:endParaRPr>
          </a:p>
          <a:p>
            <a:pPr marL="38100" marR="33655" indent="210185"/>
            <a:r>
              <a:rPr lang="en-US" sz="1000" spc="-5" dirty="0">
                <a:latin typeface="Arial"/>
                <a:cs typeface="Arial"/>
              </a:rPr>
              <a:t>Revision were made to this material under grant number SH-05022-SH8 from the Occupational Safety and Health Administration, U.S. Department of Labor.</a:t>
            </a:r>
          </a:p>
          <a:p>
            <a:pPr marL="38100" marR="33655" indent="210185">
              <a:lnSpc>
                <a:spcPct val="100000"/>
              </a:lnSpc>
            </a:pPr>
            <a:endParaRPr lang="en-US" sz="1000" spc="-5" dirty="0">
              <a:latin typeface="Arial"/>
              <a:cs typeface="Arial"/>
            </a:endParaRPr>
          </a:p>
        </p:txBody>
      </p:sp>
      <p:sp>
        <p:nvSpPr>
          <p:cNvPr id="8" name="object 8"/>
          <p:cNvSpPr txBox="1">
            <a:spLocks noGrp="1"/>
          </p:cNvSpPr>
          <p:nvPr>
            <p:ph type="title"/>
          </p:nvPr>
        </p:nvSpPr>
        <p:spPr>
          <a:xfrm>
            <a:off x="1660017" y="0"/>
            <a:ext cx="6076315" cy="878840"/>
          </a:xfrm>
          <a:prstGeom prst="rect">
            <a:avLst/>
          </a:prstGeom>
        </p:spPr>
        <p:txBody>
          <a:bodyPr vert="horz" wrap="square" lIns="0" tIns="12065" rIns="0" bIns="0" rtlCol="0">
            <a:spAutoFit/>
          </a:bodyPr>
          <a:lstStyle/>
          <a:p>
            <a:pPr marL="1837055" marR="5080" indent="-1824989">
              <a:lnSpc>
                <a:spcPct val="100000"/>
              </a:lnSpc>
              <a:spcBef>
                <a:spcPts val="95"/>
              </a:spcBef>
            </a:pPr>
            <a:r>
              <a:rPr sz="2800" spc="-5" dirty="0"/>
              <a:t>Big </a:t>
            </a:r>
            <a:r>
              <a:rPr sz="2800" spc="-10" dirty="0"/>
              <a:t>Four Construction Hazards:  </a:t>
            </a:r>
            <a:r>
              <a:rPr sz="2800" spc="-5" dirty="0"/>
              <a:t>Fall</a:t>
            </a:r>
            <a:r>
              <a:rPr sz="2800" dirty="0"/>
              <a:t> </a:t>
            </a:r>
            <a:r>
              <a:rPr sz="2800" spc="-10" dirty="0"/>
              <a:t>Hazards</a:t>
            </a:r>
            <a:endParaRP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protection by correct scaffold assemble,  elevation and  temporary work  platforms supported guardrails with access ladders, powered work  platforms, guardrails and access ladder &#10;">
            <a:extLst>
              <a:ext uri="{C183D7F6-B498-43B3-948B-1728B52AA6E4}">
                <adec:decorative xmlns:adec="http://schemas.microsoft.com/office/drawing/2017/decorative" val="0"/>
              </a:ext>
            </a:extLst>
          </p:cNvPr>
          <p:cNvSpPr/>
          <p:nvPr/>
        </p:nvSpPr>
        <p:spPr>
          <a:xfrm>
            <a:off x="4572000" y="1143000"/>
            <a:ext cx="4292600" cy="5080000"/>
          </a:xfrm>
          <a:prstGeom prst="rect">
            <a:avLst/>
          </a:prstGeom>
          <a:blipFill>
            <a:blip r:embed="rId4" cstate="print"/>
            <a:stretch>
              <a:fillRect/>
            </a:stretch>
          </a:blipFill>
        </p:spPr>
        <p:txBody>
          <a:bodyPr wrap="square" lIns="0" tIns="0" rIns="0" bIns="0" rtlCol="0"/>
          <a:lstStyle/>
          <a:p>
            <a:endParaRPr dirty="0"/>
          </a:p>
        </p:txBody>
      </p:sp>
      <p:sp>
        <p:nvSpPr>
          <p:cNvPr id="6" name="object 6" descr="Acceptable"/>
          <p:cNvSpPr/>
          <p:nvPr/>
        </p:nvSpPr>
        <p:spPr>
          <a:xfrm>
            <a:off x="7296150" y="4933950"/>
            <a:ext cx="1162050" cy="1162050"/>
          </a:xfrm>
          <a:prstGeom prst="rect">
            <a:avLst/>
          </a:prstGeom>
          <a:blipFill>
            <a:blip r:embed="rId5" cstate="print"/>
            <a:stretch>
              <a:fillRect/>
            </a:stretch>
          </a:blipFill>
        </p:spPr>
        <p:txBody>
          <a:bodyPr wrap="square" lIns="0" tIns="0" rIns="0" bIns="0" rtlCol="0"/>
          <a:lstStyle/>
          <a:p>
            <a:endParaRPr dirty="0"/>
          </a:p>
        </p:txBody>
      </p:sp>
      <p:sp>
        <p:nvSpPr>
          <p:cNvPr id="7" name="object 7"/>
          <p:cNvSpPr txBox="1">
            <a:spLocks noGrp="1"/>
          </p:cNvSpPr>
          <p:nvPr>
            <p:ph type="title"/>
          </p:nvPr>
        </p:nvSpPr>
        <p:spPr>
          <a:xfrm>
            <a:off x="3262121" y="138125"/>
            <a:ext cx="2619375" cy="635000"/>
          </a:xfrm>
          <a:prstGeom prst="rect">
            <a:avLst/>
          </a:prstGeom>
        </p:spPr>
        <p:txBody>
          <a:bodyPr vert="horz" wrap="square" lIns="0" tIns="12065" rIns="0" bIns="0" rtlCol="0">
            <a:spAutoFit/>
          </a:bodyPr>
          <a:lstStyle/>
          <a:p>
            <a:pPr marL="12700">
              <a:lnSpc>
                <a:spcPct val="100000"/>
              </a:lnSpc>
              <a:spcBef>
                <a:spcPts val="95"/>
              </a:spcBef>
            </a:pPr>
            <a:r>
              <a:rPr spc="-10" dirty="0"/>
              <a:t>Scaffolds</a:t>
            </a:r>
          </a:p>
        </p:txBody>
      </p:sp>
      <p:sp>
        <p:nvSpPr>
          <p:cNvPr id="8" name="object 8"/>
          <p:cNvSpPr txBox="1"/>
          <p:nvPr/>
        </p:nvSpPr>
        <p:spPr>
          <a:xfrm>
            <a:off x="535940" y="1098549"/>
            <a:ext cx="3925570" cy="4196080"/>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Scaffolds are elevated,  temporary work  platforms:</a:t>
            </a:r>
            <a:endParaRPr sz="2800" dirty="0">
              <a:latin typeface="Tahoma"/>
              <a:cs typeface="Tahoma"/>
            </a:endParaRPr>
          </a:p>
          <a:p>
            <a:pPr marL="753110" lvl="1" indent="-283210">
              <a:lnSpc>
                <a:spcPct val="100000"/>
              </a:lnSpc>
              <a:spcBef>
                <a:spcPts val="1735"/>
              </a:spcBef>
              <a:buChar char="•"/>
              <a:tabLst>
                <a:tab pos="756285" algn="l"/>
                <a:tab pos="756920" algn="l"/>
              </a:tabLst>
            </a:pPr>
            <a:r>
              <a:rPr sz="2400" spc="-5" dirty="0">
                <a:latin typeface="Tahoma"/>
                <a:cs typeface="Tahoma"/>
              </a:rPr>
              <a:t>Supported</a:t>
            </a:r>
            <a:r>
              <a:rPr sz="2400" spc="-55" dirty="0">
                <a:latin typeface="Tahoma"/>
                <a:cs typeface="Tahoma"/>
              </a:rPr>
              <a:t> </a:t>
            </a:r>
            <a:r>
              <a:rPr sz="2400" spc="-5" dirty="0">
                <a:latin typeface="Tahoma"/>
                <a:cs typeface="Tahoma"/>
              </a:rPr>
              <a:t>scaffold</a:t>
            </a:r>
            <a:endParaRPr sz="2400" dirty="0">
              <a:latin typeface="Tahoma"/>
              <a:cs typeface="Tahoma"/>
            </a:endParaRPr>
          </a:p>
          <a:p>
            <a:pPr marL="753110" lvl="1" indent="-283210">
              <a:lnSpc>
                <a:spcPct val="100000"/>
              </a:lnSpc>
              <a:spcBef>
                <a:spcPts val="2020"/>
              </a:spcBef>
              <a:buChar char="•"/>
              <a:tabLst>
                <a:tab pos="756285" algn="l"/>
                <a:tab pos="756920" algn="l"/>
              </a:tabLst>
            </a:pPr>
            <a:r>
              <a:rPr sz="2400" spc="-5" dirty="0">
                <a:latin typeface="Tahoma"/>
                <a:cs typeface="Tahoma"/>
              </a:rPr>
              <a:t>Guardrails</a:t>
            </a:r>
            <a:endParaRPr sz="2400" dirty="0">
              <a:latin typeface="Tahoma"/>
              <a:cs typeface="Tahoma"/>
            </a:endParaRPr>
          </a:p>
          <a:p>
            <a:pPr marL="753110" lvl="1" indent="-283210">
              <a:lnSpc>
                <a:spcPct val="100000"/>
              </a:lnSpc>
              <a:spcBef>
                <a:spcPts val="2014"/>
              </a:spcBef>
              <a:buChar char="•"/>
              <a:tabLst>
                <a:tab pos="756285" algn="l"/>
                <a:tab pos="756920" algn="l"/>
              </a:tabLst>
            </a:pPr>
            <a:r>
              <a:rPr sz="2400" spc="-5" dirty="0">
                <a:latin typeface="Tahoma"/>
                <a:cs typeface="Tahoma"/>
              </a:rPr>
              <a:t>Access</a:t>
            </a:r>
            <a:r>
              <a:rPr sz="2400" dirty="0">
                <a:latin typeface="Tahoma"/>
                <a:cs typeface="Tahoma"/>
              </a:rPr>
              <a:t> ladders</a:t>
            </a:r>
          </a:p>
          <a:p>
            <a:pPr marL="753110" marR="1256030" lvl="1" indent="-283210">
              <a:lnSpc>
                <a:spcPct val="120000"/>
              </a:lnSpc>
              <a:spcBef>
                <a:spcPts val="1440"/>
              </a:spcBef>
              <a:buChar char="•"/>
              <a:tabLst>
                <a:tab pos="756285" algn="l"/>
                <a:tab pos="756920" algn="l"/>
              </a:tabLst>
            </a:pPr>
            <a:r>
              <a:rPr sz="2400" spc="-5" dirty="0">
                <a:latin typeface="Tahoma"/>
                <a:cs typeface="Tahoma"/>
              </a:rPr>
              <a:t>Powered</a:t>
            </a:r>
            <a:r>
              <a:rPr sz="2400" spc="-95" dirty="0">
                <a:latin typeface="Tahoma"/>
                <a:cs typeface="Tahoma"/>
              </a:rPr>
              <a:t> </a:t>
            </a:r>
            <a:r>
              <a:rPr sz="2400" spc="-5" dirty="0">
                <a:latin typeface="Tahoma"/>
                <a:cs typeface="Tahoma"/>
              </a:rPr>
              <a:t>work  </a:t>
            </a:r>
            <a:r>
              <a:rPr sz="2400" dirty="0">
                <a:latin typeface="Tahoma"/>
                <a:cs typeface="Tahoma"/>
              </a:rPr>
              <a:t>platforms</a:t>
            </a:r>
          </a:p>
        </p:txBody>
      </p:sp>
    </p:spTree>
    <p:extLst>
      <p:ext uri="{BB962C8B-B14F-4D97-AF65-F5344CB8AC3E}">
        <p14:creationId xmlns:p14="http://schemas.microsoft.com/office/powerpoint/2010/main" val="62850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possibly happening to the worker carrying block and climbing up a ladder with one hand "/>
          <p:cNvSpPr/>
          <p:nvPr/>
        </p:nvSpPr>
        <p:spPr>
          <a:xfrm>
            <a:off x="2274888" y="1051718"/>
            <a:ext cx="5497512" cy="5187155"/>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446526" y="138125"/>
            <a:ext cx="2420874" cy="627736"/>
          </a:xfrm>
          <a:prstGeom prst="rect">
            <a:avLst/>
          </a:prstGeom>
        </p:spPr>
        <p:txBody>
          <a:bodyPr vert="horz" wrap="square" lIns="0" tIns="12065" rIns="0" bIns="0" rtlCol="0">
            <a:spAutoFit/>
          </a:bodyPr>
          <a:lstStyle/>
          <a:p>
            <a:pPr marL="12700">
              <a:lnSpc>
                <a:spcPct val="100000"/>
              </a:lnSpc>
              <a:spcBef>
                <a:spcPts val="95"/>
              </a:spcBef>
            </a:pPr>
            <a:r>
              <a:rPr lang="en-US" spc="-5" dirty="0"/>
              <a:t>Hazards</a:t>
            </a:r>
            <a:endParaRPr spc="-5" dirty="0"/>
          </a:p>
        </p:txBody>
      </p:sp>
    </p:spTree>
    <p:extLst>
      <p:ext uri="{BB962C8B-B14F-4D97-AF65-F5344CB8AC3E}">
        <p14:creationId xmlns:p14="http://schemas.microsoft.com/office/powerpoint/2010/main" val="2098633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Fall hazard using portable ladde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possibly happening to the worker carrying block and climbing up a portable ladder for  access to an upper  landing surface, with side rail not extending  at least 3’ above the  upper landing  surface. "/>
          <p:cNvSpPr/>
          <p:nvPr/>
        </p:nvSpPr>
        <p:spPr>
          <a:xfrm>
            <a:off x="1745492" y="865594"/>
            <a:ext cx="5653016" cy="5126812"/>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446526" y="138125"/>
            <a:ext cx="2252980" cy="635000"/>
          </a:xfrm>
          <a:prstGeom prst="rect">
            <a:avLst/>
          </a:prstGeom>
        </p:spPr>
        <p:txBody>
          <a:bodyPr vert="horz" wrap="square" lIns="0" tIns="12065" rIns="0" bIns="0" rtlCol="0">
            <a:spAutoFit/>
          </a:bodyPr>
          <a:lstStyle/>
          <a:p>
            <a:pPr marL="12700">
              <a:lnSpc>
                <a:spcPct val="100000"/>
              </a:lnSpc>
              <a:spcBef>
                <a:spcPts val="95"/>
              </a:spcBef>
            </a:pPr>
            <a:r>
              <a:rPr spc="-5" dirty="0"/>
              <a:t>Ladd</a:t>
            </a:r>
            <a:r>
              <a:rPr spc="-25" dirty="0"/>
              <a:t>e</a:t>
            </a:r>
            <a:r>
              <a:rPr spc="-5" dirty="0"/>
              <a:t>rs</a:t>
            </a:r>
          </a:p>
        </p:txBody>
      </p:sp>
    </p:spTree>
    <p:extLst>
      <p:ext uri="{BB962C8B-B14F-4D97-AF65-F5344CB8AC3E}">
        <p14:creationId xmlns:p14="http://schemas.microsoft.com/office/powerpoint/2010/main" val="3683098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possibly happening to the worker carrying block and climbing up a portable ladder for  access to an upper  landing surface, with side rail not extending  at least 3’ above the  upper landing  surface.&#10;"/>
          <p:cNvSpPr/>
          <p:nvPr/>
        </p:nvSpPr>
        <p:spPr>
          <a:xfrm>
            <a:off x="5105400" y="1295400"/>
            <a:ext cx="3568700" cy="4826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446526" y="138125"/>
            <a:ext cx="2252980" cy="635000"/>
          </a:xfrm>
          <a:prstGeom prst="rect">
            <a:avLst/>
          </a:prstGeom>
        </p:spPr>
        <p:txBody>
          <a:bodyPr vert="horz" wrap="square" lIns="0" tIns="12065" rIns="0" bIns="0" rtlCol="0">
            <a:spAutoFit/>
          </a:bodyPr>
          <a:lstStyle/>
          <a:p>
            <a:pPr marL="12700">
              <a:lnSpc>
                <a:spcPct val="100000"/>
              </a:lnSpc>
              <a:spcBef>
                <a:spcPts val="95"/>
              </a:spcBef>
            </a:pPr>
            <a:r>
              <a:rPr spc="-5" dirty="0"/>
              <a:t>Ladd</a:t>
            </a:r>
            <a:r>
              <a:rPr spc="-25" dirty="0"/>
              <a:t>e</a:t>
            </a:r>
            <a:r>
              <a:rPr spc="-5" dirty="0"/>
              <a:t>rs</a:t>
            </a:r>
          </a:p>
        </p:txBody>
      </p:sp>
      <p:sp>
        <p:nvSpPr>
          <p:cNvPr id="7" name="object 7"/>
          <p:cNvSpPr txBox="1"/>
          <p:nvPr/>
        </p:nvSpPr>
        <p:spPr>
          <a:xfrm>
            <a:off x="535940" y="1098549"/>
            <a:ext cx="3797300" cy="3439795"/>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When using a  portable ladder for  access to an upper  landing surface, </a:t>
            </a:r>
            <a:r>
              <a:rPr sz="2800" spc="-10" dirty="0">
                <a:latin typeface="Tahoma"/>
                <a:cs typeface="Tahoma"/>
              </a:rPr>
              <a:t>the  </a:t>
            </a:r>
            <a:r>
              <a:rPr sz="2800" spc="-5" dirty="0">
                <a:latin typeface="Tahoma"/>
                <a:cs typeface="Tahoma"/>
              </a:rPr>
              <a:t>side rails must </a:t>
            </a:r>
            <a:r>
              <a:rPr sz="2800" spc="-10" dirty="0">
                <a:latin typeface="Tahoma"/>
                <a:cs typeface="Tahoma"/>
              </a:rPr>
              <a:t>extend  </a:t>
            </a:r>
            <a:r>
              <a:rPr sz="2800" spc="-5" dirty="0">
                <a:latin typeface="Tahoma"/>
                <a:cs typeface="Tahoma"/>
              </a:rPr>
              <a:t>at least 3’ above </a:t>
            </a:r>
            <a:r>
              <a:rPr sz="2800" spc="-10" dirty="0">
                <a:latin typeface="Tahoma"/>
                <a:cs typeface="Tahoma"/>
              </a:rPr>
              <a:t>the  </a:t>
            </a:r>
            <a:r>
              <a:rPr sz="2800" spc="-5" dirty="0">
                <a:latin typeface="Tahoma"/>
                <a:cs typeface="Tahoma"/>
              </a:rPr>
              <a:t>upper landing  </a:t>
            </a:r>
            <a:r>
              <a:rPr sz="2800" spc="-10" dirty="0">
                <a:latin typeface="Tahoma"/>
                <a:cs typeface="Tahoma"/>
              </a:rPr>
              <a:t>surface.</a:t>
            </a:r>
            <a:endParaRPr sz="2800" dirty="0">
              <a:latin typeface="Tahoma"/>
              <a:cs typeface="Tahoma"/>
            </a:endParaRPr>
          </a:p>
        </p:txBody>
      </p:sp>
      <p:sp>
        <p:nvSpPr>
          <p:cNvPr id="8" name="object 8" descr="Not acceptable"/>
          <p:cNvSpPr/>
          <p:nvPr/>
        </p:nvSpPr>
        <p:spPr>
          <a:xfrm>
            <a:off x="7620000" y="5029200"/>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7"/>
                </a:lnTo>
                <a:lnTo>
                  <a:pt x="9289" y="549344"/>
                </a:lnTo>
                <a:lnTo>
                  <a:pt x="20557" y="593160"/>
                </a:lnTo>
                <a:lnTo>
                  <a:pt x="35933" y="635166"/>
                </a:lnTo>
                <a:lnTo>
                  <a:pt x="55187" y="675132"/>
                </a:lnTo>
                <a:lnTo>
                  <a:pt x="78090" y="712829"/>
                </a:lnTo>
                <a:lnTo>
                  <a:pt x="104411" y="748025"/>
                </a:lnTo>
                <a:lnTo>
                  <a:pt x="133921" y="780492"/>
                </a:lnTo>
                <a:lnTo>
                  <a:pt x="166390" y="810000"/>
                </a:lnTo>
                <a:lnTo>
                  <a:pt x="201587" y="836319"/>
                </a:lnTo>
                <a:lnTo>
                  <a:pt x="239283" y="859220"/>
                </a:lnTo>
                <a:lnTo>
                  <a:pt x="279249" y="878472"/>
                </a:lnTo>
                <a:lnTo>
                  <a:pt x="321253" y="893846"/>
                </a:lnTo>
                <a:lnTo>
                  <a:pt x="365066" y="905111"/>
                </a:lnTo>
                <a:lnTo>
                  <a:pt x="410458" y="912039"/>
                </a:lnTo>
                <a:lnTo>
                  <a:pt x="457200" y="914400"/>
                </a:lnTo>
                <a:lnTo>
                  <a:pt x="503941" y="912039"/>
                </a:lnTo>
                <a:lnTo>
                  <a:pt x="549333" y="905111"/>
                </a:lnTo>
                <a:lnTo>
                  <a:pt x="593146" y="893846"/>
                </a:lnTo>
                <a:lnTo>
                  <a:pt x="635150" y="878472"/>
                </a:lnTo>
                <a:lnTo>
                  <a:pt x="675116" y="859220"/>
                </a:lnTo>
                <a:lnTo>
                  <a:pt x="712812" y="836319"/>
                </a:lnTo>
                <a:lnTo>
                  <a:pt x="748009" y="810000"/>
                </a:lnTo>
                <a:lnTo>
                  <a:pt x="758904" y="800100"/>
                </a:lnTo>
                <a:lnTo>
                  <a:pt x="457200" y="800100"/>
                </a:lnTo>
                <a:lnTo>
                  <a:pt x="410675" y="796969"/>
                </a:lnTo>
                <a:lnTo>
                  <a:pt x="366051" y="787849"/>
                </a:lnTo>
                <a:lnTo>
                  <a:pt x="323736" y="773150"/>
                </a:lnTo>
                <a:lnTo>
                  <a:pt x="284141" y="753279"/>
                </a:lnTo>
                <a:lnTo>
                  <a:pt x="247673" y="728645"/>
                </a:lnTo>
                <a:lnTo>
                  <a:pt x="214741" y="699658"/>
                </a:lnTo>
                <a:lnTo>
                  <a:pt x="185754" y="666726"/>
                </a:lnTo>
                <a:lnTo>
                  <a:pt x="161120" y="630258"/>
                </a:lnTo>
                <a:lnTo>
                  <a:pt x="141249" y="590663"/>
                </a:lnTo>
                <a:lnTo>
                  <a:pt x="126550" y="548348"/>
                </a:lnTo>
                <a:lnTo>
                  <a:pt x="117430" y="503724"/>
                </a:lnTo>
                <a:lnTo>
                  <a:pt x="114300" y="457200"/>
                </a:lnTo>
                <a:lnTo>
                  <a:pt x="118397" y="404248"/>
                </a:lnTo>
                <a:lnTo>
                  <a:pt x="130508" y="352869"/>
                </a:lnTo>
                <a:lnTo>
                  <a:pt x="150358" y="303966"/>
                </a:lnTo>
                <a:lnTo>
                  <a:pt x="177673" y="258444"/>
                </a:lnTo>
                <a:lnTo>
                  <a:pt x="339210" y="258444"/>
                </a:lnTo>
                <a:lnTo>
                  <a:pt x="258445" y="177673"/>
                </a:lnTo>
                <a:lnTo>
                  <a:pt x="303966" y="150358"/>
                </a:lnTo>
                <a:lnTo>
                  <a:pt x="352869" y="130508"/>
                </a:lnTo>
                <a:lnTo>
                  <a:pt x="404248" y="118397"/>
                </a:lnTo>
                <a:lnTo>
                  <a:pt x="457200" y="114300"/>
                </a:lnTo>
                <a:lnTo>
                  <a:pt x="758889" y="114300"/>
                </a:lnTo>
                <a:lnTo>
                  <a:pt x="748009" y="104411"/>
                </a:lnTo>
                <a:lnTo>
                  <a:pt x="712812" y="78090"/>
                </a:lnTo>
                <a:lnTo>
                  <a:pt x="675116" y="55187"/>
                </a:lnTo>
                <a:lnTo>
                  <a:pt x="635150" y="35933"/>
                </a:lnTo>
                <a:lnTo>
                  <a:pt x="593146" y="20557"/>
                </a:lnTo>
                <a:lnTo>
                  <a:pt x="549333" y="9289"/>
                </a:lnTo>
                <a:lnTo>
                  <a:pt x="503941" y="2360"/>
                </a:lnTo>
                <a:lnTo>
                  <a:pt x="457200" y="0"/>
                </a:lnTo>
                <a:close/>
              </a:path>
              <a:path w="914400" h="914400">
                <a:moveTo>
                  <a:pt x="339210" y="258444"/>
                </a:moveTo>
                <a:lnTo>
                  <a:pt x="177673" y="258444"/>
                </a:lnTo>
                <a:lnTo>
                  <a:pt x="655827" y="736638"/>
                </a:lnTo>
                <a:lnTo>
                  <a:pt x="610326" y="763966"/>
                </a:lnTo>
                <a:lnTo>
                  <a:pt x="561466" y="783847"/>
                </a:lnTo>
                <a:lnTo>
                  <a:pt x="510131" y="795988"/>
                </a:lnTo>
                <a:lnTo>
                  <a:pt x="457200" y="800100"/>
                </a:lnTo>
                <a:lnTo>
                  <a:pt x="758904" y="800100"/>
                </a:lnTo>
                <a:lnTo>
                  <a:pt x="809988" y="748025"/>
                </a:lnTo>
                <a:lnTo>
                  <a:pt x="836309" y="712829"/>
                </a:lnTo>
                <a:lnTo>
                  <a:pt x="859212" y="675132"/>
                </a:lnTo>
                <a:lnTo>
                  <a:pt x="868494" y="655866"/>
                </a:lnTo>
                <a:lnTo>
                  <a:pt x="736600" y="655866"/>
                </a:lnTo>
                <a:lnTo>
                  <a:pt x="339210" y="258444"/>
                </a:lnTo>
                <a:close/>
              </a:path>
              <a:path w="914400" h="914400">
                <a:moveTo>
                  <a:pt x="758889" y="114300"/>
                </a:moveTo>
                <a:lnTo>
                  <a:pt x="457200" y="114300"/>
                </a:lnTo>
                <a:lnTo>
                  <a:pt x="503724" y="117430"/>
                </a:lnTo>
                <a:lnTo>
                  <a:pt x="548348" y="126550"/>
                </a:lnTo>
                <a:lnTo>
                  <a:pt x="590663" y="141249"/>
                </a:lnTo>
                <a:lnTo>
                  <a:pt x="630258" y="161120"/>
                </a:lnTo>
                <a:lnTo>
                  <a:pt x="666726" y="185754"/>
                </a:lnTo>
                <a:lnTo>
                  <a:pt x="699658" y="214741"/>
                </a:lnTo>
                <a:lnTo>
                  <a:pt x="728645" y="247673"/>
                </a:lnTo>
                <a:lnTo>
                  <a:pt x="753279" y="284141"/>
                </a:lnTo>
                <a:lnTo>
                  <a:pt x="773150" y="323736"/>
                </a:lnTo>
                <a:lnTo>
                  <a:pt x="787849" y="366051"/>
                </a:lnTo>
                <a:lnTo>
                  <a:pt x="796969" y="410675"/>
                </a:lnTo>
                <a:lnTo>
                  <a:pt x="800100" y="457200"/>
                </a:lnTo>
                <a:lnTo>
                  <a:pt x="795982" y="510137"/>
                </a:lnTo>
                <a:lnTo>
                  <a:pt x="783828" y="561486"/>
                </a:lnTo>
                <a:lnTo>
                  <a:pt x="763934" y="610358"/>
                </a:lnTo>
                <a:lnTo>
                  <a:pt x="736600" y="655866"/>
                </a:lnTo>
                <a:lnTo>
                  <a:pt x="868494" y="655866"/>
                </a:lnTo>
                <a:lnTo>
                  <a:pt x="893842" y="593160"/>
                </a:lnTo>
                <a:lnTo>
                  <a:pt x="905110" y="549344"/>
                </a:lnTo>
                <a:lnTo>
                  <a:pt x="912039" y="503947"/>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58889" y="114300"/>
                </a:lnTo>
                <a:close/>
              </a:path>
            </a:pathLst>
          </a:custGeom>
          <a:solidFill>
            <a:srgbClr val="FF3300"/>
          </a:solidFill>
        </p:spPr>
        <p:txBody>
          <a:bodyPr wrap="square" lIns="0" tIns="0" rIns="0" bIns="0" rtlCol="0"/>
          <a:lstStyle/>
          <a:p>
            <a:endParaRPr dirty="0"/>
          </a:p>
        </p:txBody>
      </p:sp>
      <p:sp>
        <p:nvSpPr>
          <p:cNvPr id="9" name="object 9">
            <a:extLst>
              <a:ext uri="{C183D7F6-B498-43B3-948B-1728B52AA6E4}">
                <adec:decorative xmlns:adec="http://schemas.microsoft.com/office/drawing/2017/decorative" val="1"/>
              </a:ext>
            </a:extLst>
          </p:cNvPr>
          <p:cNvSpPr/>
          <p:nvPr/>
        </p:nvSpPr>
        <p:spPr>
          <a:xfrm>
            <a:off x="7620000" y="5029200"/>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7"/>
                </a:lnTo>
                <a:lnTo>
                  <a:pt x="905110" y="549344"/>
                </a:lnTo>
                <a:lnTo>
                  <a:pt x="893842" y="593160"/>
                </a:lnTo>
                <a:lnTo>
                  <a:pt x="878466" y="635166"/>
                </a:lnTo>
                <a:lnTo>
                  <a:pt x="859212" y="675132"/>
                </a:lnTo>
                <a:lnTo>
                  <a:pt x="836309" y="712829"/>
                </a:lnTo>
                <a:lnTo>
                  <a:pt x="809988" y="748025"/>
                </a:lnTo>
                <a:lnTo>
                  <a:pt x="780478" y="780492"/>
                </a:lnTo>
                <a:lnTo>
                  <a:pt x="748009" y="810000"/>
                </a:lnTo>
                <a:lnTo>
                  <a:pt x="712812" y="836319"/>
                </a:lnTo>
                <a:lnTo>
                  <a:pt x="675116" y="859220"/>
                </a:lnTo>
                <a:lnTo>
                  <a:pt x="635150" y="878472"/>
                </a:lnTo>
                <a:lnTo>
                  <a:pt x="593146" y="893846"/>
                </a:lnTo>
                <a:lnTo>
                  <a:pt x="549333" y="905111"/>
                </a:lnTo>
                <a:lnTo>
                  <a:pt x="503941" y="912039"/>
                </a:lnTo>
                <a:lnTo>
                  <a:pt x="457200" y="914400"/>
                </a:lnTo>
                <a:lnTo>
                  <a:pt x="410458" y="912039"/>
                </a:lnTo>
                <a:lnTo>
                  <a:pt x="365066" y="905111"/>
                </a:lnTo>
                <a:lnTo>
                  <a:pt x="321253" y="893846"/>
                </a:lnTo>
                <a:lnTo>
                  <a:pt x="279249" y="878472"/>
                </a:lnTo>
                <a:lnTo>
                  <a:pt x="239283" y="859220"/>
                </a:lnTo>
                <a:lnTo>
                  <a:pt x="201587" y="836319"/>
                </a:lnTo>
                <a:lnTo>
                  <a:pt x="166390" y="810000"/>
                </a:lnTo>
                <a:lnTo>
                  <a:pt x="133921" y="780492"/>
                </a:lnTo>
                <a:lnTo>
                  <a:pt x="104411" y="748025"/>
                </a:lnTo>
                <a:lnTo>
                  <a:pt x="78090" y="712829"/>
                </a:lnTo>
                <a:lnTo>
                  <a:pt x="55187" y="675132"/>
                </a:lnTo>
                <a:lnTo>
                  <a:pt x="35933" y="635166"/>
                </a:lnTo>
                <a:lnTo>
                  <a:pt x="20557" y="593160"/>
                </a:lnTo>
                <a:lnTo>
                  <a:pt x="9289" y="549344"/>
                </a:lnTo>
                <a:lnTo>
                  <a:pt x="2360" y="503947"/>
                </a:lnTo>
                <a:lnTo>
                  <a:pt x="0" y="457200"/>
                </a:lnTo>
                <a:close/>
              </a:path>
            </a:pathLst>
          </a:custGeom>
          <a:ln w="25400">
            <a:solidFill>
              <a:srgbClr val="000000"/>
            </a:solidFill>
          </a:ln>
        </p:spPr>
        <p:txBody>
          <a:bodyPr wrap="square" lIns="0" tIns="0" rIns="0" bIns="0" rtlCol="0"/>
          <a:lstStyle/>
          <a:p>
            <a:endParaRPr dirty="0"/>
          </a:p>
        </p:txBody>
      </p:sp>
      <p:sp>
        <p:nvSpPr>
          <p:cNvPr id="10" name="object 10">
            <a:extLst>
              <a:ext uri="{C183D7F6-B498-43B3-948B-1728B52AA6E4}">
                <adec:decorative xmlns:adec="http://schemas.microsoft.com/office/drawing/2017/decorative" val="1"/>
              </a:ext>
            </a:extLst>
          </p:cNvPr>
          <p:cNvSpPr/>
          <p:nvPr/>
        </p:nvSpPr>
        <p:spPr>
          <a:xfrm>
            <a:off x="7878444" y="5143500"/>
            <a:ext cx="541655" cy="541655"/>
          </a:xfrm>
          <a:custGeom>
            <a:avLst/>
            <a:gdLst/>
            <a:ahLst/>
            <a:cxnLst/>
            <a:rect l="l" t="t" r="r" b="b"/>
            <a:pathLst>
              <a:path w="541654" h="541654">
                <a:moveTo>
                  <a:pt x="478154" y="541566"/>
                </a:moveTo>
                <a:lnTo>
                  <a:pt x="505489" y="496058"/>
                </a:lnTo>
                <a:lnTo>
                  <a:pt x="525383" y="447186"/>
                </a:lnTo>
                <a:lnTo>
                  <a:pt x="537537" y="395837"/>
                </a:lnTo>
                <a:lnTo>
                  <a:pt x="541654" y="342900"/>
                </a:lnTo>
                <a:lnTo>
                  <a:pt x="538524" y="296375"/>
                </a:lnTo>
                <a:lnTo>
                  <a:pt x="529404" y="251751"/>
                </a:lnTo>
                <a:lnTo>
                  <a:pt x="514705" y="209436"/>
                </a:lnTo>
                <a:lnTo>
                  <a:pt x="494834" y="169841"/>
                </a:lnTo>
                <a:lnTo>
                  <a:pt x="470200" y="133373"/>
                </a:lnTo>
                <a:lnTo>
                  <a:pt x="441213" y="100441"/>
                </a:lnTo>
                <a:lnTo>
                  <a:pt x="408281" y="71454"/>
                </a:lnTo>
                <a:lnTo>
                  <a:pt x="371813" y="46820"/>
                </a:lnTo>
                <a:lnTo>
                  <a:pt x="332218" y="26949"/>
                </a:lnTo>
                <a:lnTo>
                  <a:pt x="289903" y="12250"/>
                </a:lnTo>
                <a:lnTo>
                  <a:pt x="245279" y="3130"/>
                </a:lnTo>
                <a:lnTo>
                  <a:pt x="198754" y="0"/>
                </a:lnTo>
                <a:lnTo>
                  <a:pt x="145803" y="4097"/>
                </a:lnTo>
                <a:lnTo>
                  <a:pt x="94424" y="16208"/>
                </a:lnTo>
                <a:lnTo>
                  <a:pt x="45521" y="36058"/>
                </a:lnTo>
                <a:lnTo>
                  <a:pt x="0" y="63373"/>
                </a:lnTo>
                <a:lnTo>
                  <a:pt x="478154" y="541566"/>
                </a:lnTo>
                <a:close/>
              </a:path>
            </a:pathLst>
          </a:custGeom>
          <a:ln w="25400">
            <a:solidFill>
              <a:srgbClr val="000000"/>
            </a:solidFill>
          </a:ln>
        </p:spPr>
        <p:txBody>
          <a:bodyPr wrap="square" lIns="0" tIns="0" rIns="0" bIns="0" rtlCol="0"/>
          <a:lstStyle/>
          <a:p>
            <a:endParaRPr dirty="0"/>
          </a:p>
        </p:txBody>
      </p:sp>
      <p:sp>
        <p:nvSpPr>
          <p:cNvPr id="11" name="object 11">
            <a:extLst>
              <a:ext uri="{C183D7F6-B498-43B3-948B-1728B52AA6E4}">
                <adec:decorative xmlns:adec="http://schemas.microsoft.com/office/drawing/2017/decorative" val="1"/>
              </a:ext>
            </a:extLst>
          </p:cNvPr>
          <p:cNvSpPr/>
          <p:nvPr/>
        </p:nvSpPr>
        <p:spPr>
          <a:xfrm>
            <a:off x="7734300" y="5287645"/>
            <a:ext cx="541655" cy="541655"/>
          </a:xfrm>
          <a:custGeom>
            <a:avLst/>
            <a:gdLst/>
            <a:ahLst/>
            <a:cxnLst/>
            <a:rect l="l" t="t" r="r" b="b"/>
            <a:pathLst>
              <a:path w="541654" h="541654">
                <a:moveTo>
                  <a:pt x="63373" y="0"/>
                </a:moveTo>
                <a:lnTo>
                  <a:pt x="36058" y="45521"/>
                </a:lnTo>
                <a:lnTo>
                  <a:pt x="16208" y="94424"/>
                </a:lnTo>
                <a:lnTo>
                  <a:pt x="4097" y="145803"/>
                </a:lnTo>
                <a:lnTo>
                  <a:pt x="0" y="198754"/>
                </a:lnTo>
                <a:lnTo>
                  <a:pt x="3130" y="245279"/>
                </a:lnTo>
                <a:lnTo>
                  <a:pt x="12250" y="289903"/>
                </a:lnTo>
                <a:lnTo>
                  <a:pt x="26949" y="332218"/>
                </a:lnTo>
                <a:lnTo>
                  <a:pt x="46820" y="371813"/>
                </a:lnTo>
                <a:lnTo>
                  <a:pt x="71454" y="408281"/>
                </a:lnTo>
                <a:lnTo>
                  <a:pt x="100441" y="441213"/>
                </a:lnTo>
                <a:lnTo>
                  <a:pt x="133373" y="470200"/>
                </a:lnTo>
                <a:lnTo>
                  <a:pt x="169841" y="494834"/>
                </a:lnTo>
                <a:lnTo>
                  <a:pt x="209436" y="514705"/>
                </a:lnTo>
                <a:lnTo>
                  <a:pt x="251751" y="529404"/>
                </a:lnTo>
                <a:lnTo>
                  <a:pt x="296375" y="538524"/>
                </a:lnTo>
                <a:lnTo>
                  <a:pt x="342900" y="541654"/>
                </a:lnTo>
                <a:lnTo>
                  <a:pt x="395831" y="537543"/>
                </a:lnTo>
                <a:lnTo>
                  <a:pt x="447166" y="525402"/>
                </a:lnTo>
                <a:lnTo>
                  <a:pt x="496026" y="505521"/>
                </a:lnTo>
                <a:lnTo>
                  <a:pt x="541527" y="478193"/>
                </a:lnTo>
                <a:lnTo>
                  <a:pt x="63373" y="0"/>
                </a:lnTo>
                <a:close/>
              </a:path>
            </a:pathLst>
          </a:custGeom>
          <a:ln w="25400">
            <a:solidFill>
              <a:srgbClr val="000000"/>
            </a:solidFill>
          </a:ln>
        </p:spPr>
        <p:txBody>
          <a:bodyPr wrap="square" lIns="0" tIns="0" rIns="0" bIns="0" rtlCol="0"/>
          <a:lstStyle/>
          <a:p>
            <a:endParaRPr dirty="0"/>
          </a:p>
        </p:txBody>
      </p:sp>
    </p:spTree>
    <p:extLst>
      <p:ext uri="{BB962C8B-B14F-4D97-AF65-F5344CB8AC3E}">
        <p14:creationId xmlns:p14="http://schemas.microsoft.com/office/powerpoint/2010/main" val="2379001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protection with safe and correct portable ladder positioning at angle to avoid potential fall hazards when climbing. The ladder is extending 3’ over the landing for safe access."/>
          <p:cNvSpPr/>
          <p:nvPr/>
        </p:nvSpPr>
        <p:spPr>
          <a:xfrm>
            <a:off x="4572000" y="1098549"/>
            <a:ext cx="4076700" cy="5080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446526" y="138125"/>
            <a:ext cx="2252980" cy="635000"/>
          </a:xfrm>
          <a:prstGeom prst="rect">
            <a:avLst/>
          </a:prstGeom>
        </p:spPr>
        <p:txBody>
          <a:bodyPr vert="horz" wrap="square" lIns="0" tIns="12065" rIns="0" bIns="0" rtlCol="0">
            <a:spAutoFit/>
          </a:bodyPr>
          <a:lstStyle/>
          <a:p>
            <a:pPr marL="12700">
              <a:lnSpc>
                <a:spcPct val="100000"/>
              </a:lnSpc>
              <a:spcBef>
                <a:spcPts val="95"/>
              </a:spcBef>
            </a:pPr>
            <a:r>
              <a:rPr spc="-5" dirty="0"/>
              <a:t>Ladd</a:t>
            </a:r>
            <a:r>
              <a:rPr spc="-25" dirty="0"/>
              <a:t>e</a:t>
            </a:r>
            <a:r>
              <a:rPr spc="-5" dirty="0"/>
              <a:t>rs</a:t>
            </a:r>
          </a:p>
        </p:txBody>
      </p:sp>
      <p:sp>
        <p:nvSpPr>
          <p:cNvPr id="7" name="object 7"/>
          <p:cNvSpPr txBox="1"/>
          <p:nvPr/>
        </p:nvSpPr>
        <p:spPr>
          <a:xfrm>
            <a:off x="535940" y="1098549"/>
            <a:ext cx="3623945" cy="4391025"/>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Ladders must be  positioned </a:t>
            </a:r>
            <a:r>
              <a:rPr sz="2800" dirty="0">
                <a:latin typeface="Tahoma"/>
                <a:cs typeface="Tahoma"/>
              </a:rPr>
              <a:t>at </a:t>
            </a:r>
            <a:r>
              <a:rPr sz="2800" spc="-5" dirty="0">
                <a:latin typeface="Tahoma"/>
                <a:cs typeface="Tahoma"/>
              </a:rPr>
              <a:t>a safe  angle to avoid  potential </a:t>
            </a:r>
            <a:r>
              <a:rPr sz="2800" spc="-10" dirty="0">
                <a:latin typeface="Tahoma"/>
                <a:cs typeface="Tahoma"/>
              </a:rPr>
              <a:t>fall </a:t>
            </a:r>
            <a:r>
              <a:rPr sz="2800" spc="-5" dirty="0">
                <a:latin typeface="Tahoma"/>
                <a:cs typeface="Tahoma"/>
              </a:rPr>
              <a:t>hazards  </a:t>
            </a:r>
            <a:r>
              <a:rPr sz="2800" spc="-10" dirty="0">
                <a:latin typeface="Tahoma"/>
                <a:cs typeface="Tahoma"/>
              </a:rPr>
              <a:t>when</a:t>
            </a:r>
            <a:r>
              <a:rPr sz="2800" spc="-20" dirty="0">
                <a:latin typeface="Tahoma"/>
                <a:cs typeface="Tahoma"/>
              </a:rPr>
              <a:t> </a:t>
            </a:r>
            <a:r>
              <a:rPr sz="2800" spc="-10" dirty="0">
                <a:latin typeface="Tahoma"/>
                <a:cs typeface="Tahoma"/>
              </a:rPr>
              <a:t>climbing.</a:t>
            </a:r>
            <a:endParaRPr sz="2800" dirty="0">
              <a:latin typeface="Tahoma"/>
              <a:cs typeface="Tahoma"/>
            </a:endParaRPr>
          </a:p>
          <a:p>
            <a:pPr>
              <a:lnSpc>
                <a:spcPct val="100000"/>
              </a:lnSpc>
              <a:spcBef>
                <a:spcPts val="50"/>
              </a:spcBef>
              <a:buFont typeface="Wingdings"/>
              <a:buChar char=""/>
            </a:pPr>
            <a:endParaRPr sz="3550" dirty="0">
              <a:latin typeface="Times New Roman"/>
              <a:cs typeface="Times New Roman"/>
            </a:endParaRPr>
          </a:p>
          <a:p>
            <a:pPr marL="355600" marR="135255" indent="-342900">
              <a:lnSpc>
                <a:spcPct val="100000"/>
              </a:lnSpc>
              <a:buFont typeface="Wingdings"/>
              <a:buChar char=""/>
              <a:tabLst>
                <a:tab pos="355600" algn="l"/>
              </a:tabLst>
            </a:pPr>
            <a:r>
              <a:rPr sz="2800" spc="-10" dirty="0">
                <a:latin typeface="Tahoma"/>
                <a:cs typeface="Tahoma"/>
              </a:rPr>
              <a:t>Extension </a:t>
            </a:r>
            <a:r>
              <a:rPr sz="2800" spc="-5" dirty="0">
                <a:latin typeface="Tahoma"/>
                <a:cs typeface="Tahoma"/>
              </a:rPr>
              <a:t>ladders  must extend 3’</a:t>
            </a:r>
            <a:r>
              <a:rPr sz="2800" spc="-65" dirty="0">
                <a:latin typeface="Tahoma"/>
                <a:cs typeface="Tahoma"/>
              </a:rPr>
              <a:t> </a:t>
            </a:r>
            <a:r>
              <a:rPr sz="2800" dirty="0">
                <a:latin typeface="Tahoma"/>
                <a:cs typeface="Tahoma"/>
              </a:rPr>
              <a:t>over  </a:t>
            </a:r>
            <a:r>
              <a:rPr sz="2800" spc="-5" dirty="0">
                <a:latin typeface="Tahoma"/>
                <a:cs typeface="Tahoma"/>
              </a:rPr>
              <a:t>the landing for </a:t>
            </a:r>
            <a:r>
              <a:rPr sz="2800" spc="-10" dirty="0">
                <a:latin typeface="Tahoma"/>
                <a:cs typeface="Tahoma"/>
              </a:rPr>
              <a:t>safe  </a:t>
            </a:r>
            <a:r>
              <a:rPr sz="2800" spc="-5" dirty="0">
                <a:latin typeface="Tahoma"/>
                <a:cs typeface="Tahoma"/>
              </a:rPr>
              <a:t>access.</a:t>
            </a:r>
            <a:endParaRPr sz="2800" dirty="0">
              <a:latin typeface="Tahoma"/>
              <a:cs typeface="Tahoma"/>
            </a:endParaRPr>
          </a:p>
        </p:txBody>
      </p:sp>
      <p:sp>
        <p:nvSpPr>
          <p:cNvPr id="8" name="object 8" descr="Acceptable"/>
          <p:cNvSpPr/>
          <p:nvPr/>
        </p:nvSpPr>
        <p:spPr>
          <a:xfrm>
            <a:off x="7467600" y="4800600"/>
            <a:ext cx="1162050" cy="1162050"/>
          </a:xfrm>
          <a:prstGeom prst="rect">
            <a:avLst/>
          </a:prstGeom>
          <a:blipFill>
            <a:blip r:embed="rId5"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997102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protection with safe and proper job made ladders installation. Ladders must be constructed with steps equally spaced, no missing steps or rungs, and no sharp edges or nails sticking out"/>
          <p:cNvSpPr/>
          <p:nvPr/>
        </p:nvSpPr>
        <p:spPr>
          <a:xfrm>
            <a:off x="5232400" y="1163637"/>
            <a:ext cx="3454400" cy="5080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2022729" y="138125"/>
            <a:ext cx="5100955" cy="635000"/>
          </a:xfrm>
          <a:prstGeom prst="rect">
            <a:avLst/>
          </a:prstGeom>
        </p:spPr>
        <p:txBody>
          <a:bodyPr vert="horz" wrap="square" lIns="0" tIns="12065" rIns="0" bIns="0" rtlCol="0">
            <a:spAutoFit/>
          </a:bodyPr>
          <a:lstStyle/>
          <a:p>
            <a:pPr marL="12700">
              <a:lnSpc>
                <a:spcPct val="100000"/>
              </a:lnSpc>
              <a:spcBef>
                <a:spcPts val="95"/>
              </a:spcBef>
            </a:pPr>
            <a:r>
              <a:rPr spc="-5" dirty="0"/>
              <a:t>Job Made</a:t>
            </a:r>
            <a:r>
              <a:rPr spc="-85" dirty="0"/>
              <a:t> </a:t>
            </a:r>
            <a:r>
              <a:rPr spc="-5" dirty="0"/>
              <a:t>Ladders</a:t>
            </a:r>
          </a:p>
        </p:txBody>
      </p:sp>
      <p:sp>
        <p:nvSpPr>
          <p:cNvPr id="7" name="object 7"/>
          <p:cNvSpPr txBox="1"/>
          <p:nvPr/>
        </p:nvSpPr>
        <p:spPr>
          <a:xfrm>
            <a:off x="535940" y="1098549"/>
            <a:ext cx="3577590" cy="3903979"/>
          </a:xfrm>
          <a:prstGeom prst="rect">
            <a:avLst/>
          </a:prstGeom>
        </p:spPr>
        <p:txBody>
          <a:bodyPr vert="horz" wrap="square" lIns="0" tIns="12065" rIns="0" bIns="0" rtlCol="0">
            <a:spAutoFit/>
          </a:bodyPr>
          <a:lstStyle/>
          <a:p>
            <a:pPr marL="355600" marR="448309" indent="-342900" algn="just">
              <a:lnSpc>
                <a:spcPct val="100000"/>
              </a:lnSpc>
              <a:spcBef>
                <a:spcPts val="95"/>
              </a:spcBef>
              <a:buFont typeface="Wingdings"/>
              <a:buChar char=""/>
              <a:tabLst>
                <a:tab pos="355600" algn="l"/>
              </a:tabLst>
            </a:pPr>
            <a:r>
              <a:rPr sz="2800" spc="-5" dirty="0">
                <a:latin typeface="Tahoma"/>
                <a:cs typeface="Tahoma"/>
              </a:rPr>
              <a:t>Job made</a:t>
            </a:r>
            <a:r>
              <a:rPr sz="2800" spc="-45" dirty="0">
                <a:latin typeface="Tahoma"/>
                <a:cs typeface="Tahoma"/>
              </a:rPr>
              <a:t> </a:t>
            </a:r>
            <a:r>
              <a:rPr sz="2800" spc="-5" dirty="0">
                <a:latin typeface="Tahoma"/>
                <a:cs typeface="Tahoma"/>
              </a:rPr>
              <a:t>ladders  must be properly  constructed:</a:t>
            </a:r>
            <a:endParaRPr sz="2800" dirty="0">
              <a:latin typeface="Tahoma"/>
              <a:cs typeface="Tahoma"/>
            </a:endParaRPr>
          </a:p>
          <a:p>
            <a:pPr marL="756285" lvl="1" indent="-286385">
              <a:lnSpc>
                <a:spcPct val="100000"/>
              </a:lnSpc>
              <a:spcBef>
                <a:spcPts val="2020"/>
              </a:spcBef>
              <a:buChar char="•"/>
              <a:tabLst>
                <a:tab pos="756285" algn="l"/>
                <a:tab pos="756920" algn="l"/>
              </a:tabLst>
            </a:pPr>
            <a:r>
              <a:rPr sz="2400" spc="-5" dirty="0">
                <a:latin typeface="Tahoma"/>
                <a:cs typeface="Tahoma"/>
              </a:rPr>
              <a:t>Steps equally</a:t>
            </a:r>
            <a:r>
              <a:rPr sz="2400" spc="-90" dirty="0">
                <a:latin typeface="Tahoma"/>
                <a:cs typeface="Tahoma"/>
              </a:rPr>
              <a:t> </a:t>
            </a:r>
            <a:r>
              <a:rPr sz="2400" spc="-5" dirty="0">
                <a:latin typeface="Tahoma"/>
                <a:cs typeface="Tahoma"/>
              </a:rPr>
              <a:t>spaced</a:t>
            </a:r>
            <a:endParaRPr sz="2400" dirty="0">
              <a:latin typeface="Tahoma"/>
              <a:cs typeface="Tahoma"/>
            </a:endParaRPr>
          </a:p>
          <a:p>
            <a:pPr marL="756285" marR="177165" lvl="1" indent="-286385">
              <a:lnSpc>
                <a:spcPct val="100000"/>
              </a:lnSpc>
              <a:spcBef>
                <a:spcPts val="2020"/>
              </a:spcBef>
              <a:buChar char="•"/>
              <a:tabLst>
                <a:tab pos="756285" algn="l"/>
                <a:tab pos="756920" algn="l"/>
              </a:tabLst>
            </a:pPr>
            <a:r>
              <a:rPr sz="2400" spc="-5" dirty="0">
                <a:latin typeface="Tahoma"/>
                <a:cs typeface="Tahoma"/>
              </a:rPr>
              <a:t>No missing </a:t>
            </a:r>
            <a:r>
              <a:rPr sz="2400" spc="-10" dirty="0">
                <a:latin typeface="Tahoma"/>
                <a:cs typeface="Tahoma"/>
              </a:rPr>
              <a:t>steps </a:t>
            </a:r>
            <a:r>
              <a:rPr sz="2400" dirty="0">
                <a:latin typeface="Tahoma"/>
                <a:cs typeface="Tahoma"/>
              </a:rPr>
              <a:t>or  </a:t>
            </a:r>
            <a:r>
              <a:rPr sz="2400" spc="-5" dirty="0">
                <a:latin typeface="Tahoma"/>
                <a:cs typeface="Tahoma"/>
              </a:rPr>
              <a:t>rungs</a:t>
            </a:r>
            <a:endParaRPr sz="2400" dirty="0">
              <a:latin typeface="Tahoma"/>
              <a:cs typeface="Tahoma"/>
            </a:endParaRPr>
          </a:p>
          <a:p>
            <a:pPr marL="756285" lvl="1" indent="-286385">
              <a:lnSpc>
                <a:spcPct val="100000"/>
              </a:lnSpc>
              <a:spcBef>
                <a:spcPts val="2020"/>
              </a:spcBef>
              <a:buChar char="•"/>
              <a:tabLst>
                <a:tab pos="756285" algn="l"/>
                <a:tab pos="756920" algn="l"/>
              </a:tabLst>
            </a:pPr>
            <a:r>
              <a:rPr sz="2400" spc="-5" dirty="0">
                <a:latin typeface="Tahoma"/>
                <a:cs typeface="Tahoma"/>
              </a:rPr>
              <a:t>No sharp edges</a:t>
            </a:r>
            <a:r>
              <a:rPr sz="2400" spc="-45" dirty="0">
                <a:latin typeface="Tahoma"/>
                <a:cs typeface="Tahoma"/>
              </a:rPr>
              <a:t> </a:t>
            </a:r>
            <a:r>
              <a:rPr sz="2400" dirty="0">
                <a:latin typeface="Tahoma"/>
                <a:cs typeface="Tahoma"/>
              </a:rPr>
              <a:t>or</a:t>
            </a:r>
          </a:p>
          <a:p>
            <a:pPr marL="177165" algn="ctr">
              <a:lnSpc>
                <a:spcPct val="100000"/>
              </a:lnSpc>
            </a:pPr>
            <a:r>
              <a:rPr sz="2400" dirty="0">
                <a:latin typeface="Tahoma"/>
                <a:cs typeface="Tahoma"/>
              </a:rPr>
              <a:t>nails </a:t>
            </a:r>
            <a:r>
              <a:rPr sz="2400" spc="-5" dirty="0">
                <a:latin typeface="Tahoma"/>
                <a:cs typeface="Tahoma"/>
              </a:rPr>
              <a:t>sticking</a:t>
            </a:r>
            <a:r>
              <a:rPr sz="2400" spc="-30" dirty="0">
                <a:latin typeface="Tahoma"/>
                <a:cs typeface="Tahoma"/>
              </a:rPr>
              <a:t> </a:t>
            </a:r>
            <a:r>
              <a:rPr sz="2400" dirty="0">
                <a:latin typeface="Tahoma"/>
                <a:cs typeface="Tahoma"/>
              </a:rPr>
              <a:t>out</a:t>
            </a:r>
          </a:p>
        </p:txBody>
      </p:sp>
      <p:sp>
        <p:nvSpPr>
          <p:cNvPr id="8" name="object 8" descr="Safe and accepted"/>
          <p:cNvSpPr/>
          <p:nvPr/>
        </p:nvSpPr>
        <p:spPr>
          <a:xfrm>
            <a:off x="7524750" y="4933950"/>
            <a:ext cx="1162050" cy="1162050"/>
          </a:xfrm>
          <a:prstGeom prst="rect">
            <a:avLst/>
          </a:prstGeom>
          <a:blipFill>
            <a:blip r:embed="rId5"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7734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caused by sitting, standing, or placing any materials on sky-lights which forms a hazard on floor holes..&#10;"/>
          <p:cNvSpPr/>
          <p:nvPr/>
        </p:nvSpPr>
        <p:spPr>
          <a:xfrm>
            <a:off x="2101216" y="997842"/>
            <a:ext cx="5366384" cy="5174357"/>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2812542" y="138125"/>
            <a:ext cx="3519804" cy="635000"/>
          </a:xfrm>
          <a:prstGeom prst="rect">
            <a:avLst/>
          </a:prstGeom>
        </p:spPr>
        <p:txBody>
          <a:bodyPr vert="horz" wrap="square" lIns="0" tIns="12065" rIns="0" bIns="0" rtlCol="0">
            <a:spAutoFit/>
          </a:bodyPr>
          <a:lstStyle/>
          <a:p>
            <a:pPr marL="12700">
              <a:lnSpc>
                <a:spcPct val="100000"/>
              </a:lnSpc>
              <a:spcBef>
                <a:spcPts val="95"/>
              </a:spcBef>
            </a:pPr>
            <a:r>
              <a:rPr spc="-5" dirty="0"/>
              <a:t>Floor</a:t>
            </a:r>
            <a:r>
              <a:rPr spc="-90" dirty="0"/>
              <a:t> </a:t>
            </a:r>
            <a:r>
              <a:rPr spc="-5" dirty="0"/>
              <a:t>Covers</a:t>
            </a:r>
          </a:p>
        </p:txBody>
      </p:sp>
    </p:spTree>
    <p:extLst>
      <p:ext uri="{BB962C8B-B14F-4D97-AF65-F5344CB8AC3E}">
        <p14:creationId xmlns:p14="http://schemas.microsoft.com/office/powerpoint/2010/main" val="2336605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caused by sitting, standing, or placing any materials on sky-lights which forms a hazard on floor holes."/>
          <p:cNvSpPr/>
          <p:nvPr/>
        </p:nvSpPr>
        <p:spPr>
          <a:xfrm>
            <a:off x="4572000" y="1219200"/>
            <a:ext cx="4194175" cy="44577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2812542" y="138125"/>
            <a:ext cx="3519804" cy="635000"/>
          </a:xfrm>
          <a:prstGeom prst="rect">
            <a:avLst/>
          </a:prstGeom>
        </p:spPr>
        <p:txBody>
          <a:bodyPr vert="horz" wrap="square" lIns="0" tIns="12065" rIns="0" bIns="0" rtlCol="0">
            <a:spAutoFit/>
          </a:bodyPr>
          <a:lstStyle/>
          <a:p>
            <a:pPr marL="12700">
              <a:lnSpc>
                <a:spcPct val="100000"/>
              </a:lnSpc>
              <a:spcBef>
                <a:spcPts val="95"/>
              </a:spcBef>
            </a:pPr>
            <a:r>
              <a:rPr spc="-5" dirty="0"/>
              <a:t>Floor</a:t>
            </a:r>
            <a:r>
              <a:rPr spc="-90" dirty="0"/>
              <a:t> </a:t>
            </a:r>
            <a:r>
              <a:rPr spc="-5" dirty="0"/>
              <a:t>Covers</a:t>
            </a:r>
          </a:p>
        </p:txBody>
      </p:sp>
      <p:sp>
        <p:nvSpPr>
          <p:cNvPr id="7" name="object 7"/>
          <p:cNvSpPr txBox="1"/>
          <p:nvPr/>
        </p:nvSpPr>
        <p:spPr>
          <a:xfrm>
            <a:off x="510641" y="1098549"/>
            <a:ext cx="3396615" cy="2854325"/>
          </a:xfrm>
          <a:prstGeom prst="rect">
            <a:avLst/>
          </a:prstGeom>
        </p:spPr>
        <p:txBody>
          <a:bodyPr vert="horz" wrap="square" lIns="0" tIns="12065" rIns="0" bIns="0" rtlCol="0">
            <a:spAutoFit/>
          </a:bodyPr>
          <a:lstStyle/>
          <a:p>
            <a:pPr marL="355600" marR="560070" indent="-342900">
              <a:lnSpc>
                <a:spcPct val="100000"/>
              </a:lnSpc>
              <a:spcBef>
                <a:spcPts val="95"/>
              </a:spcBef>
              <a:buFont typeface="Wingdings"/>
              <a:buChar char=""/>
              <a:tabLst>
                <a:tab pos="355600" algn="l"/>
              </a:tabLst>
            </a:pPr>
            <a:r>
              <a:rPr sz="2800" spc="-5" dirty="0">
                <a:latin typeface="Tahoma"/>
                <a:cs typeface="Tahoma"/>
              </a:rPr>
              <a:t>Sky-lights are  another form</a:t>
            </a:r>
            <a:r>
              <a:rPr sz="2800" spc="-45" dirty="0">
                <a:latin typeface="Tahoma"/>
                <a:cs typeface="Tahoma"/>
              </a:rPr>
              <a:t> </a:t>
            </a:r>
            <a:r>
              <a:rPr sz="2800" dirty="0">
                <a:latin typeface="Tahoma"/>
                <a:cs typeface="Tahoma"/>
              </a:rPr>
              <a:t>of  </a:t>
            </a:r>
            <a:r>
              <a:rPr sz="2800" spc="-10" dirty="0">
                <a:latin typeface="Tahoma"/>
                <a:cs typeface="Tahoma"/>
              </a:rPr>
              <a:t>floor</a:t>
            </a:r>
            <a:r>
              <a:rPr sz="2800" spc="-5" dirty="0">
                <a:latin typeface="Tahoma"/>
                <a:cs typeface="Tahoma"/>
              </a:rPr>
              <a:t> holes.</a:t>
            </a:r>
            <a:endParaRPr sz="2800" dirty="0">
              <a:latin typeface="Tahoma"/>
              <a:cs typeface="Tahoma"/>
            </a:endParaRPr>
          </a:p>
          <a:p>
            <a:pPr marL="355600" marR="5080" indent="-342900" algn="just">
              <a:lnSpc>
                <a:spcPct val="100000"/>
              </a:lnSpc>
              <a:spcBef>
                <a:spcPts val="2115"/>
              </a:spcBef>
              <a:buFont typeface="Wingdings"/>
              <a:buChar char=""/>
              <a:tabLst>
                <a:tab pos="355600" algn="l"/>
              </a:tabLst>
            </a:pPr>
            <a:r>
              <a:rPr sz="2800" spc="-5" dirty="0">
                <a:latin typeface="Tahoma"/>
                <a:cs typeface="Tahoma"/>
              </a:rPr>
              <a:t>Never </a:t>
            </a:r>
            <a:r>
              <a:rPr sz="2800" spc="-10" dirty="0">
                <a:latin typeface="Tahoma"/>
                <a:cs typeface="Tahoma"/>
              </a:rPr>
              <a:t>sit, stand, </a:t>
            </a:r>
            <a:r>
              <a:rPr sz="2800" spc="-5" dirty="0">
                <a:latin typeface="Tahoma"/>
                <a:cs typeface="Tahoma"/>
              </a:rPr>
              <a:t>or  place </a:t>
            </a:r>
            <a:r>
              <a:rPr sz="2800" spc="-10" dirty="0">
                <a:latin typeface="Tahoma"/>
                <a:cs typeface="Tahoma"/>
              </a:rPr>
              <a:t>any </a:t>
            </a:r>
            <a:r>
              <a:rPr sz="2800" spc="-5" dirty="0">
                <a:latin typeface="Tahoma"/>
                <a:cs typeface="Tahoma"/>
              </a:rPr>
              <a:t>materials  on</a:t>
            </a:r>
            <a:r>
              <a:rPr sz="2800" spc="-10" dirty="0">
                <a:latin typeface="Tahoma"/>
                <a:cs typeface="Tahoma"/>
              </a:rPr>
              <a:t> </a:t>
            </a:r>
            <a:r>
              <a:rPr sz="2800" spc="-5" dirty="0">
                <a:latin typeface="Tahoma"/>
                <a:cs typeface="Tahoma"/>
              </a:rPr>
              <a:t>sky-lights.</a:t>
            </a:r>
            <a:endParaRPr sz="2800" dirty="0">
              <a:latin typeface="Tahoma"/>
              <a:cs typeface="Tahoma"/>
            </a:endParaRPr>
          </a:p>
        </p:txBody>
      </p:sp>
      <p:sp>
        <p:nvSpPr>
          <p:cNvPr id="8" name="object 8" descr="Unsafe"/>
          <p:cNvSpPr/>
          <p:nvPr/>
        </p:nvSpPr>
        <p:spPr>
          <a:xfrm>
            <a:off x="7620000" y="4572000"/>
            <a:ext cx="990600" cy="990600"/>
          </a:xfrm>
          <a:custGeom>
            <a:avLst/>
            <a:gdLst/>
            <a:ahLst/>
            <a:cxnLst/>
            <a:rect l="l" t="t" r="r" b="b"/>
            <a:pathLst>
              <a:path w="990600" h="990600">
                <a:moveTo>
                  <a:pt x="495300" y="0"/>
                </a:moveTo>
                <a:lnTo>
                  <a:pt x="447597" y="2267"/>
                </a:lnTo>
                <a:lnTo>
                  <a:pt x="401178" y="8930"/>
                </a:lnTo>
                <a:lnTo>
                  <a:pt x="356249" y="19782"/>
                </a:lnTo>
                <a:lnTo>
                  <a:pt x="313019" y="34615"/>
                </a:lnTo>
                <a:lnTo>
                  <a:pt x="271695" y="53222"/>
                </a:lnTo>
                <a:lnTo>
                  <a:pt x="232484" y="75394"/>
                </a:lnTo>
                <a:lnTo>
                  <a:pt x="195594" y="100925"/>
                </a:lnTo>
                <a:lnTo>
                  <a:pt x="161233" y="129607"/>
                </a:lnTo>
                <a:lnTo>
                  <a:pt x="129607" y="161233"/>
                </a:lnTo>
                <a:lnTo>
                  <a:pt x="100925" y="195594"/>
                </a:lnTo>
                <a:lnTo>
                  <a:pt x="75394" y="232484"/>
                </a:lnTo>
                <a:lnTo>
                  <a:pt x="53222" y="271695"/>
                </a:lnTo>
                <a:lnTo>
                  <a:pt x="34615" y="313019"/>
                </a:lnTo>
                <a:lnTo>
                  <a:pt x="19782" y="356249"/>
                </a:lnTo>
                <a:lnTo>
                  <a:pt x="8930" y="401178"/>
                </a:lnTo>
                <a:lnTo>
                  <a:pt x="2267" y="447597"/>
                </a:lnTo>
                <a:lnTo>
                  <a:pt x="0" y="495300"/>
                </a:lnTo>
                <a:lnTo>
                  <a:pt x="2267" y="543002"/>
                </a:lnTo>
                <a:lnTo>
                  <a:pt x="8930" y="589421"/>
                </a:lnTo>
                <a:lnTo>
                  <a:pt x="19782" y="634350"/>
                </a:lnTo>
                <a:lnTo>
                  <a:pt x="34615" y="677580"/>
                </a:lnTo>
                <a:lnTo>
                  <a:pt x="53222" y="718904"/>
                </a:lnTo>
                <a:lnTo>
                  <a:pt x="75394" y="758115"/>
                </a:lnTo>
                <a:lnTo>
                  <a:pt x="100925" y="795005"/>
                </a:lnTo>
                <a:lnTo>
                  <a:pt x="129607" y="829366"/>
                </a:lnTo>
                <a:lnTo>
                  <a:pt x="161233" y="860992"/>
                </a:lnTo>
                <a:lnTo>
                  <a:pt x="195594" y="889674"/>
                </a:lnTo>
                <a:lnTo>
                  <a:pt x="232484" y="915205"/>
                </a:lnTo>
                <a:lnTo>
                  <a:pt x="271695" y="937377"/>
                </a:lnTo>
                <a:lnTo>
                  <a:pt x="313019" y="955984"/>
                </a:lnTo>
                <a:lnTo>
                  <a:pt x="356249" y="970817"/>
                </a:lnTo>
                <a:lnTo>
                  <a:pt x="401178" y="981669"/>
                </a:lnTo>
                <a:lnTo>
                  <a:pt x="447597" y="988332"/>
                </a:lnTo>
                <a:lnTo>
                  <a:pt x="495300" y="990600"/>
                </a:lnTo>
                <a:lnTo>
                  <a:pt x="543002" y="988332"/>
                </a:lnTo>
                <a:lnTo>
                  <a:pt x="589421" y="981669"/>
                </a:lnTo>
                <a:lnTo>
                  <a:pt x="634350" y="970817"/>
                </a:lnTo>
                <a:lnTo>
                  <a:pt x="677580" y="955984"/>
                </a:lnTo>
                <a:lnTo>
                  <a:pt x="718904" y="937377"/>
                </a:lnTo>
                <a:lnTo>
                  <a:pt x="758115" y="915205"/>
                </a:lnTo>
                <a:lnTo>
                  <a:pt x="795005" y="889674"/>
                </a:lnTo>
                <a:lnTo>
                  <a:pt x="822438" y="866775"/>
                </a:lnTo>
                <a:lnTo>
                  <a:pt x="495300" y="866775"/>
                </a:lnTo>
                <a:lnTo>
                  <a:pt x="448688" y="863879"/>
                </a:lnTo>
                <a:lnTo>
                  <a:pt x="403809" y="855426"/>
                </a:lnTo>
                <a:lnTo>
                  <a:pt x="361009" y="841763"/>
                </a:lnTo>
                <a:lnTo>
                  <a:pt x="320635" y="823240"/>
                </a:lnTo>
                <a:lnTo>
                  <a:pt x="283036" y="800204"/>
                </a:lnTo>
                <a:lnTo>
                  <a:pt x="248559" y="773004"/>
                </a:lnTo>
                <a:lnTo>
                  <a:pt x="217552" y="741989"/>
                </a:lnTo>
                <a:lnTo>
                  <a:pt x="190361" y="707507"/>
                </a:lnTo>
                <a:lnTo>
                  <a:pt x="167334" y="669907"/>
                </a:lnTo>
                <a:lnTo>
                  <a:pt x="148820" y="629538"/>
                </a:lnTo>
                <a:lnTo>
                  <a:pt x="135165" y="586748"/>
                </a:lnTo>
                <a:lnTo>
                  <a:pt x="126718" y="541886"/>
                </a:lnTo>
                <a:lnTo>
                  <a:pt x="123825" y="495300"/>
                </a:lnTo>
                <a:lnTo>
                  <a:pt x="126678" y="449296"/>
                </a:lnTo>
                <a:lnTo>
                  <a:pt x="135135" y="404274"/>
                </a:lnTo>
                <a:lnTo>
                  <a:pt x="149035" y="360727"/>
                </a:lnTo>
                <a:lnTo>
                  <a:pt x="168220" y="319149"/>
                </a:lnTo>
                <a:lnTo>
                  <a:pt x="192531" y="280035"/>
                </a:lnTo>
                <a:lnTo>
                  <a:pt x="367537" y="280035"/>
                </a:lnTo>
                <a:lnTo>
                  <a:pt x="280034" y="192531"/>
                </a:lnTo>
                <a:lnTo>
                  <a:pt x="319149" y="168220"/>
                </a:lnTo>
                <a:lnTo>
                  <a:pt x="360727" y="149035"/>
                </a:lnTo>
                <a:lnTo>
                  <a:pt x="404274" y="135135"/>
                </a:lnTo>
                <a:lnTo>
                  <a:pt x="449296" y="126678"/>
                </a:lnTo>
                <a:lnTo>
                  <a:pt x="495300" y="123825"/>
                </a:lnTo>
                <a:lnTo>
                  <a:pt x="822438" y="123825"/>
                </a:lnTo>
                <a:lnTo>
                  <a:pt x="795005" y="100925"/>
                </a:lnTo>
                <a:lnTo>
                  <a:pt x="758115" y="75394"/>
                </a:lnTo>
                <a:lnTo>
                  <a:pt x="718904" y="53222"/>
                </a:lnTo>
                <a:lnTo>
                  <a:pt x="677580" y="34615"/>
                </a:lnTo>
                <a:lnTo>
                  <a:pt x="634350" y="19782"/>
                </a:lnTo>
                <a:lnTo>
                  <a:pt x="589421" y="8930"/>
                </a:lnTo>
                <a:lnTo>
                  <a:pt x="543002" y="2267"/>
                </a:lnTo>
                <a:lnTo>
                  <a:pt x="495300" y="0"/>
                </a:lnTo>
                <a:close/>
              </a:path>
              <a:path w="990600" h="990600">
                <a:moveTo>
                  <a:pt x="367537" y="280035"/>
                </a:moveTo>
                <a:lnTo>
                  <a:pt x="192531" y="280035"/>
                </a:lnTo>
                <a:lnTo>
                  <a:pt x="710565" y="798068"/>
                </a:lnTo>
                <a:lnTo>
                  <a:pt x="671437" y="822379"/>
                </a:lnTo>
                <a:lnTo>
                  <a:pt x="629835" y="841564"/>
                </a:lnTo>
                <a:lnTo>
                  <a:pt x="586270" y="855464"/>
                </a:lnTo>
                <a:lnTo>
                  <a:pt x="541254" y="863921"/>
                </a:lnTo>
                <a:lnTo>
                  <a:pt x="495300" y="866775"/>
                </a:lnTo>
                <a:lnTo>
                  <a:pt x="822438" y="866775"/>
                </a:lnTo>
                <a:lnTo>
                  <a:pt x="860992" y="829366"/>
                </a:lnTo>
                <a:lnTo>
                  <a:pt x="889674" y="795005"/>
                </a:lnTo>
                <a:lnTo>
                  <a:pt x="915205" y="758115"/>
                </a:lnTo>
                <a:lnTo>
                  <a:pt x="937377" y="718904"/>
                </a:lnTo>
                <a:lnTo>
                  <a:pt x="941132" y="710565"/>
                </a:lnTo>
                <a:lnTo>
                  <a:pt x="798068" y="710565"/>
                </a:lnTo>
                <a:lnTo>
                  <a:pt x="367537" y="280035"/>
                </a:lnTo>
                <a:close/>
              </a:path>
              <a:path w="990600" h="990600">
                <a:moveTo>
                  <a:pt x="822438" y="123825"/>
                </a:moveTo>
                <a:lnTo>
                  <a:pt x="495300" y="123825"/>
                </a:lnTo>
                <a:lnTo>
                  <a:pt x="541886" y="126718"/>
                </a:lnTo>
                <a:lnTo>
                  <a:pt x="586748" y="135165"/>
                </a:lnTo>
                <a:lnTo>
                  <a:pt x="629538" y="148820"/>
                </a:lnTo>
                <a:lnTo>
                  <a:pt x="669907" y="167334"/>
                </a:lnTo>
                <a:lnTo>
                  <a:pt x="707507" y="190361"/>
                </a:lnTo>
                <a:lnTo>
                  <a:pt x="741989" y="217552"/>
                </a:lnTo>
                <a:lnTo>
                  <a:pt x="773004" y="248559"/>
                </a:lnTo>
                <a:lnTo>
                  <a:pt x="800204" y="283036"/>
                </a:lnTo>
                <a:lnTo>
                  <a:pt x="823240" y="320635"/>
                </a:lnTo>
                <a:lnTo>
                  <a:pt x="841763" y="361009"/>
                </a:lnTo>
                <a:lnTo>
                  <a:pt x="855426" y="403809"/>
                </a:lnTo>
                <a:lnTo>
                  <a:pt x="863879" y="448688"/>
                </a:lnTo>
                <a:lnTo>
                  <a:pt x="866775" y="495300"/>
                </a:lnTo>
                <a:lnTo>
                  <a:pt x="863921" y="541254"/>
                </a:lnTo>
                <a:lnTo>
                  <a:pt x="855464" y="586270"/>
                </a:lnTo>
                <a:lnTo>
                  <a:pt x="841564" y="629835"/>
                </a:lnTo>
                <a:lnTo>
                  <a:pt x="822379" y="671437"/>
                </a:lnTo>
                <a:lnTo>
                  <a:pt x="798068" y="710565"/>
                </a:lnTo>
                <a:lnTo>
                  <a:pt x="941132" y="710565"/>
                </a:lnTo>
                <a:lnTo>
                  <a:pt x="970817" y="634350"/>
                </a:lnTo>
                <a:lnTo>
                  <a:pt x="981669" y="589421"/>
                </a:lnTo>
                <a:lnTo>
                  <a:pt x="988332" y="543002"/>
                </a:lnTo>
                <a:lnTo>
                  <a:pt x="990600" y="495300"/>
                </a:lnTo>
                <a:lnTo>
                  <a:pt x="988332" y="447597"/>
                </a:lnTo>
                <a:lnTo>
                  <a:pt x="981669" y="401178"/>
                </a:lnTo>
                <a:lnTo>
                  <a:pt x="970817" y="356249"/>
                </a:lnTo>
                <a:lnTo>
                  <a:pt x="955984" y="313019"/>
                </a:lnTo>
                <a:lnTo>
                  <a:pt x="937377" y="271695"/>
                </a:lnTo>
                <a:lnTo>
                  <a:pt x="915205" y="232484"/>
                </a:lnTo>
                <a:lnTo>
                  <a:pt x="889674" y="195594"/>
                </a:lnTo>
                <a:lnTo>
                  <a:pt x="860992" y="161233"/>
                </a:lnTo>
                <a:lnTo>
                  <a:pt x="829366" y="129607"/>
                </a:lnTo>
                <a:lnTo>
                  <a:pt x="822438" y="123825"/>
                </a:lnTo>
                <a:close/>
              </a:path>
            </a:pathLst>
          </a:custGeom>
          <a:solidFill>
            <a:srgbClr val="FF0000"/>
          </a:solidFill>
        </p:spPr>
        <p:txBody>
          <a:bodyPr wrap="square" lIns="0" tIns="0" rIns="0" bIns="0" rtlCol="0"/>
          <a:lstStyle/>
          <a:p>
            <a:endParaRPr dirty="0"/>
          </a:p>
        </p:txBody>
      </p:sp>
      <p:sp>
        <p:nvSpPr>
          <p:cNvPr id="9" name="object 9" descr="Not safe to work"/>
          <p:cNvSpPr/>
          <p:nvPr/>
        </p:nvSpPr>
        <p:spPr>
          <a:xfrm>
            <a:off x="7620000" y="4572000"/>
            <a:ext cx="990600" cy="990600"/>
          </a:xfrm>
          <a:custGeom>
            <a:avLst/>
            <a:gdLst/>
            <a:ahLst/>
            <a:cxnLst/>
            <a:rect l="l" t="t" r="r" b="b"/>
            <a:pathLst>
              <a:path w="990600" h="990600">
                <a:moveTo>
                  <a:pt x="0" y="495300"/>
                </a:moveTo>
                <a:lnTo>
                  <a:pt x="2267" y="447597"/>
                </a:lnTo>
                <a:lnTo>
                  <a:pt x="8930" y="401178"/>
                </a:lnTo>
                <a:lnTo>
                  <a:pt x="19782" y="356249"/>
                </a:lnTo>
                <a:lnTo>
                  <a:pt x="34615" y="313019"/>
                </a:lnTo>
                <a:lnTo>
                  <a:pt x="53222" y="271695"/>
                </a:lnTo>
                <a:lnTo>
                  <a:pt x="75394" y="232484"/>
                </a:lnTo>
                <a:lnTo>
                  <a:pt x="100925" y="195594"/>
                </a:lnTo>
                <a:lnTo>
                  <a:pt x="129607" y="161233"/>
                </a:lnTo>
                <a:lnTo>
                  <a:pt x="161233" y="129607"/>
                </a:lnTo>
                <a:lnTo>
                  <a:pt x="195594" y="100925"/>
                </a:lnTo>
                <a:lnTo>
                  <a:pt x="232484" y="75394"/>
                </a:lnTo>
                <a:lnTo>
                  <a:pt x="271695" y="53222"/>
                </a:lnTo>
                <a:lnTo>
                  <a:pt x="313019" y="34615"/>
                </a:lnTo>
                <a:lnTo>
                  <a:pt x="356249" y="19782"/>
                </a:lnTo>
                <a:lnTo>
                  <a:pt x="401178" y="8930"/>
                </a:lnTo>
                <a:lnTo>
                  <a:pt x="447597" y="2267"/>
                </a:lnTo>
                <a:lnTo>
                  <a:pt x="495300" y="0"/>
                </a:lnTo>
                <a:lnTo>
                  <a:pt x="543002" y="2267"/>
                </a:lnTo>
                <a:lnTo>
                  <a:pt x="589421" y="8930"/>
                </a:lnTo>
                <a:lnTo>
                  <a:pt x="634350" y="19782"/>
                </a:lnTo>
                <a:lnTo>
                  <a:pt x="677580" y="34615"/>
                </a:lnTo>
                <a:lnTo>
                  <a:pt x="718904" y="53222"/>
                </a:lnTo>
                <a:lnTo>
                  <a:pt x="758115" y="75394"/>
                </a:lnTo>
                <a:lnTo>
                  <a:pt x="795005" y="100925"/>
                </a:lnTo>
                <a:lnTo>
                  <a:pt x="829366" y="129607"/>
                </a:lnTo>
                <a:lnTo>
                  <a:pt x="860992" y="161233"/>
                </a:lnTo>
                <a:lnTo>
                  <a:pt x="889674" y="195594"/>
                </a:lnTo>
                <a:lnTo>
                  <a:pt x="915205" y="232484"/>
                </a:lnTo>
                <a:lnTo>
                  <a:pt x="937377" y="271695"/>
                </a:lnTo>
                <a:lnTo>
                  <a:pt x="955984" y="313019"/>
                </a:lnTo>
                <a:lnTo>
                  <a:pt x="970817" y="356249"/>
                </a:lnTo>
                <a:lnTo>
                  <a:pt x="981669" y="401178"/>
                </a:lnTo>
                <a:lnTo>
                  <a:pt x="988332" y="447597"/>
                </a:lnTo>
                <a:lnTo>
                  <a:pt x="990600" y="495300"/>
                </a:lnTo>
                <a:lnTo>
                  <a:pt x="988332" y="543002"/>
                </a:lnTo>
                <a:lnTo>
                  <a:pt x="981669" y="589421"/>
                </a:lnTo>
                <a:lnTo>
                  <a:pt x="970817" y="634350"/>
                </a:lnTo>
                <a:lnTo>
                  <a:pt x="955984" y="677580"/>
                </a:lnTo>
                <a:lnTo>
                  <a:pt x="937377" y="718904"/>
                </a:lnTo>
                <a:lnTo>
                  <a:pt x="915205" y="758115"/>
                </a:lnTo>
                <a:lnTo>
                  <a:pt x="889674" y="795005"/>
                </a:lnTo>
                <a:lnTo>
                  <a:pt x="860992" y="829366"/>
                </a:lnTo>
                <a:lnTo>
                  <a:pt x="829366" y="860992"/>
                </a:lnTo>
                <a:lnTo>
                  <a:pt x="795005" y="889674"/>
                </a:lnTo>
                <a:lnTo>
                  <a:pt x="758115" y="915205"/>
                </a:lnTo>
                <a:lnTo>
                  <a:pt x="718904" y="937377"/>
                </a:lnTo>
                <a:lnTo>
                  <a:pt x="677580" y="955984"/>
                </a:lnTo>
                <a:lnTo>
                  <a:pt x="634350" y="970817"/>
                </a:lnTo>
                <a:lnTo>
                  <a:pt x="589421" y="981669"/>
                </a:lnTo>
                <a:lnTo>
                  <a:pt x="543002" y="988332"/>
                </a:lnTo>
                <a:lnTo>
                  <a:pt x="495300" y="990600"/>
                </a:lnTo>
                <a:lnTo>
                  <a:pt x="447597" y="988332"/>
                </a:lnTo>
                <a:lnTo>
                  <a:pt x="401178" y="981669"/>
                </a:lnTo>
                <a:lnTo>
                  <a:pt x="356249" y="970817"/>
                </a:lnTo>
                <a:lnTo>
                  <a:pt x="313019" y="955984"/>
                </a:lnTo>
                <a:lnTo>
                  <a:pt x="271695" y="937377"/>
                </a:lnTo>
                <a:lnTo>
                  <a:pt x="232484" y="915205"/>
                </a:lnTo>
                <a:lnTo>
                  <a:pt x="195594" y="889674"/>
                </a:lnTo>
                <a:lnTo>
                  <a:pt x="161233" y="860992"/>
                </a:lnTo>
                <a:lnTo>
                  <a:pt x="129607" y="829366"/>
                </a:lnTo>
                <a:lnTo>
                  <a:pt x="100925" y="795005"/>
                </a:lnTo>
                <a:lnTo>
                  <a:pt x="75394" y="758115"/>
                </a:lnTo>
                <a:lnTo>
                  <a:pt x="53222" y="718904"/>
                </a:lnTo>
                <a:lnTo>
                  <a:pt x="34615" y="677580"/>
                </a:lnTo>
                <a:lnTo>
                  <a:pt x="19782" y="634350"/>
                </a:lnTo>
                <a:lnTo>
                  <a:pt x="8930" y="589421"/>
                </a:lnTo>
                <a:lnTo>
                  <a:pt x="2267" y="543002"/>
                </a:lnTo>
                <a:lnTo>
                  <a:pt x="0" y="495300"/>
                </a:lnTo>
                <a:close/>
              </a:path>
            </a:pathLst>
          </a:custGeom>
          <a:ln w="25400">
            <a:solidFill>
              <a:srgbClr val="000000"/>
            </a:solidFill>
          </a:ln>
        </p:spPr>
        <p:txBody>
          <a:bodyPr wrap="square" lIns="0" tIns="0" rIns="0" bIns="0" rtlCol="0"/>
          <a:lstStyle/>
          <a:p>
            <a:endParaRPr dirty="0"/>
          </a:p>
        </p:txBody>
      </p:sp>
      <p:sp>
        <p:nvSpPr>
          <p:cNvPr id="10" name="object 10">
            <a:extLst>
              <a:ext uri="{C183D7F6-B498-43B3-948B-1728B52AA6E4}">
                <adec:decorative xmlns:adec="http://schemas.microsoft.com/office/drawing/2017/decorative" val="1"/>
              </a:ext>
            </a:extLst>
          </p:cNvPr>
          <p:cNvSpPr/>
          <p:nvPr/>
        </p:nvSpPr>
        <p:spPr>
          <a:xfrm>
            <a:off x="7900034" y="4695825"/>
            <a:ext cx="586740" cy="586740"/>
          </a:xfrm>
          <a:custGeom>
            <a:avLst/>
            <a:gdLst/>
            <a:ahLst/>
            <a:cxnLst/>
            <a:rect l="l" t="t" r="r" b="b"/>
            <a:pathLst>
              <a:path w="586740" h="586739">
                <a:moveTo>
                  <a:pt x="518033" y="586740"/>
                </a:moveTo>
                <a:lnTo>
                  <a:pt x="542344" y="547612"/>
                </a:lnTo>
                <a:lnTo>
                  <a:pt x="561529" y="506010"/>
                </a:lnTo>
                <a:lnTo>
                  <a:pt x="575429" y="462445"/>
                </a:lnTo>
                <a:lnTo>
                  <a:pt x="583886" y="417429"/>
                </a:lnTo>
                <a:lnTo>
                  <a:pt x="586740" y="371475"/>
                </a:lnTo>
                <a:lnTo>
                  <a:pt x="583844" y="324863"/>
                </a:lnTo>
                <a:lnTo>
                  <a:pt x="575391" y="279984"/>
                </a:lnTo>
                <a:lnTo>
                  <a:pt x="561728" y="237184"/>
                </a:lnTo>
                <a:lnTo>
                  <a:pt x="543205" y="196810"/>
                </a:lnTo>
                <a:lnTo>
                  <a:pt x="520169" y="159211"/>
                </a:lnTo>
                <a:lnTo>
                  <a:pt x="492969" y="124734"/>
                </a:lnTo>
                <a:lnTo>
                  <a:pt x="461954" y="93727"/>
                </a:lnTo>
                <a:lnTo>
                  <a:pt x="427472" y="66536"/>
                </a:lnTo>
                <a:lnTo>
                  <a:pt x="389872" y="43509"/>
                </a:lnTo>
                <a:lnTo>
                  <a:pt x="349503" y="24995"/>
                </a:lnTo>
                <a:lnTo>
                  <a:pt x="306713" y="11340"/>
                </a:lnTo>
                <a:lnTo>
                  <a:pt x="261851" y="2893"/>
                </a:lnTo>
                <a:lnTo>
                  <a:pt x="215265" y="0"/>
                </a:lnTo>
                <a:lnTo>
                  <a:pt x="169261" y="2853"/>
                </a:lnTo>
                <a:lnTo>
                  <a:pt x="124239" y="11310"/>
                </a:lnTo>
                <a:lnTo>
                  <a:pt x="80692" y="25210"/>
                </a:lnTo>
                <a:lnTo>
                  <a:pt x="39114" y="44395"/>
                </a:lnTo>
                <a:lnTo>
                  <a:pt x="0" y="68706"/>
                </a:lnTo>
                <a:lnTo>
                  <a:pt x="518033" y="586740"/>
                </a:lnTo>
                <a:close/>
              </a:path>
            </a:pathLst>
          </a:custGeom>
          <a:ln w="25399">
            <a:solidFill>
              <a:srgbClr val="000000"/>
            </a:solidFill>
          </a:ln>
        </p:spPr>
        <p:txBody>
          <a:bodyPr wrap="square" lIns="0" tIns="0" rIns="0" bIns="0" rtlCol="0"/>
          <a:lstStyle/>
          <a:p>
            <a:endParaRPr dirty="0"/>
          </a:p>
        </p:txBody>
      </p:sp>
      <p:sp>
        <p:nvSpPr>
          <p:cNvPr id="11" name="object 11">
            <a:extLst>
              <a:ext uri="{C183D7F6-B498-43B3-948B-1728B52AA6E4}">
                <adec:decorative xmlns:adec="http://schemas.microsoft.com/office/drawing/2017/decorative" val="1"/>
              </a:ext>
            </a:extLst>
          </p:cNvPr>
          <p:cNvSpPr/>
          <p:nvPr/>
        </p:nvSpPr>
        <p:spPr>
          <a:xfrm>
            <a:off x="7743825" y="4852034"/>
            <a:ext cx="586740" cy="586740"/>
          </a:xfrm>
          <a:custGeom>
            <a:avLst/>
            <a:gdLst/>
            <a:ahLst/>
            <a:cxnLst/>
            <a:rect l="l" t="t" r="r" b="b"/>
            <a:pathLst>
              <a:path w="586740" h="586739">
                <a:moveTo>
                  <a:pt x="68706" y="0"/>
                </a:moveTo>
                <a:lnTo>
                  <a:pt x="44395" y="39114"/>
                </a:lnTo>
                <a:lnTo>
                  <a:pt x="25210" y="80692"/>
                </a:lnTo>
                <a:lnTo>
                  <a:pt x="11310" y="124239"/>
                </a:lnTo>
                <a:lnTo>
                  <a:pt x="2853" y="169261"/>
                </a:lnTo>
                <a:lnTo>
                  <a:pt x="0" y="215264"/>
                </a:lnTo>
                <a:lnTo>
                  <a:pt x="2893" y="261851"/>
                </a:lnTo>
                <a:lnTo>
                  <a:pt x="11340" y="306713"/>
                </a:lnTo>
                <a:lnTo>
                  <a:pt x="24995" y="349503"/>
                </a:lnTo>
                <a:lnTo>
                  <a:pt x="43509" y="389872"/>
                </a:lnTo>
                <a:lnTo>
                  <a:pt x="66536" y="427472"/>
                </a:lnTo>
                <a:lnTo>
                  <a:pt x="93727" y="461954"/>
                </a:lnTo>
                <a:lnTo>
                  <a:pt x="124734" y="492969"/>
                </a:lnTo>
                <a:lnTo>
                  <a:pt x="159211" y="520169"/>
                </a:lnTo>
                <a:lnTo>
                  <a:pt x="196810" y="543205"/>
                </a:lnTo>
                <a:lnTo>
                  <a:pt x="237184" y="561728"/>
                </a:lnTo>
                <a:lnTo>
                  <a:pt x="279984" y="575391"/>
                </a:lnTo>
                <a:lnTo>
                  <a:pt x="324863" y="583844"/>
                </a:lnTo>
                <a:lnTo>
                  <a:pt x="371475" y="586739"/>
                </a:lnTo>
                <a:lnTo>
                  <a:pt x="417429" y="583886"/>
                </a:lnTo>
                <a:lnTo>
                  <a:pt x="462445" y="575429"/>
                </a:lnTo>
                <a:lnTo>
                  <a:pt x="506010" y="561529"/>
                </a:lnTo>
                <a:lnTo>
                  <a:pt x="547612" y="542344"/>
                </a:lnTo>
                <a:lnTo>
                  <a:pt x="586740" y="518032"/>
                </a:lnTo>
                <a:lnTo>
                  <a:pt x="68706" y="0"/>
                </a:lnTo>
                <a:close/>
              </a:path>
            </a:pathLst>
          </a:custGeom>
          <a:ln w="25400">
            <a:solidFill>
              <a:srgbClr val="000000"/>
            </a:solidFill>
          </a:ln>
        </p:spPr>
        <p:txBody>
          <a:bodyPr wrap="square" lIns="0" tIns="0" rIns="0" bIns="0" rtlCol="0"/>
          <a:lstStyle/>
          <a:p>
            <a:endParaRPr dirty="0"/>
          </a:p>
        </p:txBody>
      </p:sp>
    </p:spTree>
    <p:extLst>
      <p:ext uri="{BB962C8B-B14F-4D97-AF65-F5344CB8AC3E}">
        <p14:creationId xmlns:p14="http://schemas.microsoft.com/office/powerpoint/2010/main" val="3690551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Fall protection from marked floor covd"/>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caused by sitting, standing, or placing any materials on sky-lights which forms a hazard on floor holes.&#10;"/>
          <p:cNvSpPr/>
          <p:nvPr/>
        </p:nvSpPr>
        <p:spPr>
          <a:xfrm>
            <a:off x="3958056" y="869009"/>
            <a:ext cx="4826000" cy="41275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2812542" y="138125"/>
            <a:ext cx="3519804" cy="635000"/>
          </a:xfrm>
          <a:prstGeom prst="rect">
            <a:avLst/>
          </a:prstGeom>
        </p:spPr>
        <p:txBody>
          <a:bodyPr vert="horz" wrap="square" lIns="0" tIns="12065" rIns="0" bIns="0" rtlCol="0">
            <a:spAutoFit/>
          </a:bodyPr>
          <a:lstStyle/>
          <a:p>
            <a:pPr marL="12700">
              <a:lnSpc>
                <a:spcPct val="100000"/>
              </a:lnSpc>
              <a:spcBef>
                <a:spcPts val="95"/>
              </a:spcBef>
            </a:pPr>
            <a:r>
              <a:rPr spc="-5" dirty="0"/>
              <a:t>Floor</a:t>
            </a:r>
            <a:r>
              <a:rPr spc="-90" dirty="0"/>
              <a:t> </a:t>
            </a:r>
            <a:r>
              <a:rPr spc="-5" dirty="0"/>
              <a:t>Covers</a:t>
            </a:r>
          </a:p>
        </p:txBody>
      </p:sp>
      <p:sp>
        <p:nvSpPr>
          <p:cNvPr id="7" name="object 7"/>
          <p:cNvSpPr txBox="1"/>
          <p:nvPr/>
        </p:nvSpPr>
        <p:spPr>
          <a:xfrm>
            <a:off x="510641" y="1098549"/>
            <a:ext cx="3371215" cy="2159635"/>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The cover must </a:t>
            </a:r>
            <a:r>
              <a:rPr sz="2800" dirty="0">
                <a:latin typeface="Tahoma"/>
                <a:cs typeface="Tahoma"/>
              </a:rPr>
              <a:t>be  </a:t>
            </a:r>
            <a:r>
              <a:rPr sz="2800" spc="-5" dirty="0">
                <a:latin typeface="Tahoma"/>
                <a:cs typeface="Tahoma"/>
              </a:rPr>
              <a:t>marked to make  sure </a:t>
            </a:r>
            <a:r>
              <a:rPr sz="2800" spc="-10" dirty="0">
                <a:latin typeface="Tahoma"/>
                <a:cs typeface="Tahoma"/>
              </a:rPr>
              <a:t>everyone  knows </a:t>
            </a:r>
            <a:r>
              <a:rPr sz="2800" spc="-5" dirty="0">
                <a:latin typeface="Tahoma"/>
                <a:cs typeface="Tahoma"/>
              </a:rPr>
              <a:t>it is a safety  device.</a:t>
            </a:r>
            <a:endParaRPr sz="2800" dirty="0">
              <a:latin typeface="Tahoma"/>
              <a:cs typeface="Tahoma"/>
            </a:endParaRPr>
          </a:p>
        </p:txBody>
      </p:sp>
      <p:sp>
        <p:nvSpPr>
          <p:cNvPr id="8" name="object 8" descr="Safe and acceptable"/>
          <p:cNvSpPr/>
          <p:nvPr/>
        </p:nvSpPr>
        <p:spPr>
          <a:xfrm>
            <a:off x="7696200" y="4191000"/>
            <a:ext cx="990600" cy="990600"/>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protection on all floor holes where an employee could fall through it must be covered or guarded.&#10;"/>
          <p:cNvSpPr/>
          <p:nvPr/>
        </p:nvSpPr>
        <p:spPr>
          <a:xfrm>
            <a:off x="3670935" y="1143000"/>
            <a:ext cx="5080000" cy="47879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2812542" y="138125"/>
            <a:ext cx="3519804" cy="635000"/>
          </a:xfrm>
          <a:prstGeom prst="rect">
            <a:avLst/>
          </a:prstGeom>
        </p:spPr>
        <p:txBody>
          <a:bodyPr vert="horz" wrap="square" lIns="0" tIns="12065" rIns="0" bIns="0" rtlCol="0">
            <a:spAutoFit/>
          </a:bodyPr>
          <a:lstStyle/>
          <a:p>
            <a:pPr marL="12700">
              <a:lnSpc>
                <a:spcPct val="100000"/>
              </a:lnSpc>
              <a:spcBef>
                <a:spcPts val="95"/>
              </a:spcBef>
            </a:pPr>
            <a:r>
              <a:rPr spc="-5" dirty="0"/>
              <a:t>Floor</a:t>
            </a:r>
            <a:r>
              <a:rPr spc="-90" dirty="0"/>
              <a:t> </a:t>
            </a:r>
            <a:r>
              <a:rPr spc="-5" dirty="0"/>
              <a:t>Covers</a:t>
            </a:r>
          </a:p>
        </p:txBody>
      </p:sp>
      <p:sp>
        <p:nvSpPr>
          <p:cNvPr id="7" name="object 7"/>
          <p:cNvSpPr txBox="1"/>
          <p:nvPr/>
        </p:nvSpPr>
        <p:spPr>
          <a:xfrm>
            <a:off x="535940" y="1098549"/>
            <a:ext cx="2982595" cy="2586355"/>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All </a:t>
            </a:r>
            <a:r>
              <a:rPr sz="2800" spc="-10" dirty="0">
                <a:latin typeface="Tahoma"/>
                <a:cs typeface="Tahoma"/>
              </a:rPr>
              <a:t>floor </a:t>
            </a:r>
            <a:r>
              <a:rPr sz="2800" spc="-5" dirty="0">
                <a:latin typeface="Tahoma"/>
                <a:cs typeface="Tahoma"/>
              </a:rPr>
              <a:t>holes  where </a:t>
            </a:r>
            <a:r>
              <a:rPr sz="2800" spc="-10" dirty="0">
                <a:latin typeface="Tahoma"/>
                <a:cs typeface="Tahoma"/>
              </a:rPr>
              <a:t>an  </a:t>
            </a:r>
            <a:r>
              <a:rPr sz="2800" spc="-5" dirty="0">
                <a:latin typeface="Tahoma"/>
                <a:cs typeface="Tahoma"/>
              </a:rPr>
              <a:t>employee could  </a:t>
            </a:r>
            <a:r>
              <a:rPr sz="2800" spc="-10" dirty="0">
                <a:latin typeface="Tahoma"/>
                <a:cs typeface="Tahoma"/>
              </a:rPr>
              <a:t>fall through  </a:t>
            </a:r>
            <a:r>
              <a:rPr sz="2800" spc="-5" dirty="0">
                <a:latin typeface="Tahoma"/>
                <a:cs typeface="Tahoma"/>
              </a:rPr>
              <a:t>must be</a:t>
            </a:r>
            <a:r>
              <a:rPr sz="2800" spc="-70" dirty="0">
                <a:latin typeface="Tahoma"/>
                <a:cs typeface="Tahoma"/>
              </a:rPr>
              <a:t> </a:t>
            </a:r>
            <a:r>
              <a:rPr sz="2800" dirty="0">
                <a:latin typeface="Tahoma"/>
                <a:cs typeface="Tahoma"/>
              </a:rPr>
              <a:t>covered  </a:t>
            </a:r>
            <a:r>
              <a:rPr sz="2800" spc="-5" dirty="0">
                <a:latin typeface="Tahoma"/>
                <a:cs typeface="Tahoma"/>
              </a:rPr>
              <a:t>or</a:t>
            </a:r>
            <a:r>
              <a:rPr sz="2800" spc="-10" dirty="0">
                <a:latin typeface="Tahoma"/>
                <a:cs typeface="Tahoma"/>
              </a:rPr>
              <a:t> </a:t>
            </a:r>
            <a:r>
              <a:rPr sz="2800" spc="-5" dirty="0">
                <a:latin typeface="Tahoma"/>
                <a:cs typeface="Tahoma"/>
              </a:rPr>
              <a:t>guarded.</a:t>
            </a:r>
            <a:endParaRPr sz="2800" dirty="0">
              <a:latin typeface="Tahoma"/>
              <a:cs typeface="Tahoma"/>
            </a:endParaRPr>
          </a:p>
        </p:txBody>
      </p:sp>
      <p:sp>
        <p:nvSpPr>
          <p:cNvPr id="8" name="object 8" descr="safe and aceptable"/>
          <p:cNvSpPr/>
          <p:nvPr/>
        </p:nvSpPr>
        <p:spPr>
          <a:xfrm>
            <a:off x="7467600" y="4648200"/>
            <a:ext cx="1143000" cy="1143000"/>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Fall hazard working on Height"/>
          <p:cNvSpPr/>
          <p:nvPr/>
        </p:nvSpPr>
        <p:spPr>
          <a:xfrm>
            <a:off x="0" y="-614363"/>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28575" y="-57150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from workers working on wall 6’ or more above lower level without the use of protected sides, edges, leading edges and walking/ working surfaces"/>
          <p:cNvSpPr/>
          <p:nvPr/>
        </p:nvSpPr>
        <p:spPr>
          <a:xfrm>
            <a:off x="1790700" y="989189"/>
            <a:ext cx="5562600" cy="5227637"/>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1880997" y="138125"/>
            <a:ext cx="5383530" cy="635000"/>
          </a:xfrm>
          <a:prstGeom prst="rect">
            <a:avLst/>
          </a:prstGeom>
        </p:spPr>
        <p:txBody>
          <a:bodyPr vert="horz" wrap="square" lIns="0" tIns="12065" rIns="0" bIns="0" rtlCol="0">
            <a:spAutoFit/>
          </a:bodyPr>
          <a:lstStyle/>
          <a:p>
            <a:pPr marL="12700" algn="ctr">
              <a:lnSpc>
                <a:spcPct val="100000"/>
              </a:lnSpc>
              <a:spcBef>
                <a:spcPts val="95"/>
              </a:spcBef>
            </a:pPr>
            <a:r>
              <a:rPr lang="en-US" spc="-5" dirty="0"/>
              <a:t>Hazards</a:t>
            </a:r>
            <a:endParaRPr spc="-10" dirty="0"/>
          </a:p>
        </p:txBody>
      </p:sp>
    </p:spTree>
    <p:extLst>
      <p:ext uri="{BB962C8B-B14F-4D97-AF65-F5344CB8AC3E}">
        <p14:creationId xmlns:p14="http://schemas.microsoft.com/office/powerpoint/2010/main" val="2531799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from workers working on wall 6’ or more above lower level without the use of protected sides, edges, leading edges and walking/ working surfaces"/>
          <p:cNvSpPr/>
          <p:nvPr/>
        </p:nvSpPr>
        <p:spPr>
          <a:xfrm>
            <a:off x="5181600" y="1371600"/>
            <a:ext cx="3733800" cy="4826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1880997" y="138125"/>
            <a:ext cx="5383530" cy="635000"/>
          </a:xfrm>
          <a:prstGeom prst="rect">
            <a:avLst/>
          </a:prstGeom>
        </p:spPr>
        <p:txBody>
          <a:bodyPr vert="horz" wrap="square" lIns="0" tIns="12065" rIns="0" bIns="0" rtlCol="0">
            <a:spAutoFit/>
          </a:bodyPr>
          <a:lstStyle/>
          <a:p>
            <a:pPr marL="12700">
              <a:lnSpc>
                <a:spcPct val="100000"/>
              </a:lnSpc>
              <a:spcBef>
                <a:spcPts val="95"/>
              </a:spcBef>
            </a:pPr>
            <a:r>
              <a:rPr spc="-5" dirty="0"/>
              <a:t>Building</a:t>
            </a:r>
            <a:r>
              <a:rPr spc="-30" dirty="0"/>
              <a:t> </a:t>
            </a:r>
            <a:r>
              <a:rPr spc="-10" dirty="0"/>
              <a:t>Structures</a:t>
            </a:r>
          </a:p>
        </p:txBody>
      </p:sp>
      <p:sp>
        <p:nvSpPr>
          <p:cNvPr id="7" name="object 7"/>
          <p:cNvSpPr txBox="1"/>
          <p:nvPr/>
        </p:nvSpPr>
        <p:spPr>
          <a:xfrm>
            <a:off x="535940" y="1055878"/>
            <a:ext cx="4019550" cy="4690745"/>
          </a:xfrm>
          <a:prstGeom prst="rect">
            <a:avLst/>
          </a:prstGeom>
        </p:spPr>
        <p:txBody>
          <a:bodyPr vert="horz" wrap="square" lIns="0" tIns="54610" rIns="0" bIns="0" rtlCol="0">
            <a:spAutoFit/>
          </a:bodyPr>
          <a:lstStyle/>
          <a:p>
            <a:pPr marL="355600" marR="5080" indent="-342900">
              <a:lnSpc>
                <a:spcPct val="90000"/>
              </a:lnSpc>
              <a:spcBef>
                <a:spcPts val="430"/>
              </a:spcBef>
              <a:buFont typeface="Wingdings"/>
              <a:buChar char=""/>
              <a:tabLst>
                <a:tab pos="355600" algn="l"/>
              </a:tabLst>
            </a:pPr>
            <a:r>
              <a:rPr sz="2800" spc="-5" dirty="0">
                <a:latin typeface="Tahoma"/>
                <a:cs typeface="Tahoma"/>
              </a:rPr>
              <a:t>Work conditions 6’ or  more above lower level  require the use </a:t>
            </a:r>
            <a:r>
              <a:rPr sz="2800" dirty="0">
                <a:latin typeface="Tahoma"/>
                <a:cs typeface="Tahoma"/>
              </a:rPr>
              <a:t>of </a:t>
            </a:r>
            <a:r>
              <a:rPr sz="2800" spc="-10" dirty="0">
                <a:latin typeface="Tahoma"/>
                <a:cs typeface="Tahoma"/>
              </a:rPr>
              <a:t>fall  </a:t>
            </a:r>
            <a:r>
              <a:rPr sz="2800" spc="-5" dirty="0">
                <a:latin typeface="Tahoma"/>
                <a:cs typeface="Tahoma"/>
              </a:rPr>
              <a:t>protection:</a:t>
            </a:r>
            <a:endParaRPr sz="2800" dirty="0">
              <a:latin typeface="Tahoma"/>
              <a:cs typeface="Tahoma"/>
            </a:endParaRPr>
          </a:p>
          <a:p>
            <a:pPr marL="849630" marR="659130" lvl="1" indent="-379730">
              <a:lnSpc>
                <a:spcPct val="110000"/>
              </a:lnSpc>
              <a:spcBef>
                <a:spcPts val="1325"/>
              </a:spcBef>
              <a:buChar char="•"/>
              <a:tabLst>
                <a:tab pos="848994" algn="l"/>
                <a:tab pos="849630" algn="l"/>
              </a:tabLst>
            </a:pPr>
            <a:r>
              <a:rPr sz="2400" spc="-5" dirty="0">
                <a:latin typeface="Tahoma"/>
                <a:cs typeface="Tahoma"/>
              </a:rPr>
              <a:t>Unprotected</a:t>
            </a:r>
            <a:r>
              <a:rPr sz="2400" spc="-85" dirty="0">
                <a:latin typeface="Tahoma"/>
                <a:cs typeface="Tahoma"/>
              </a:rPr>
              <a:t> </a:t>
            </a:r>
            <a:r>
              <a:rPr sz="2400" spc="-5" dirty="0">
                <a:latin typeface="Tahoma"/>
                <a:cs typeface="Tahoma"/>
              </a:rPr>
              <a:t>sides,  edges</a:t>
            </a:r>
            <a:endParaRPr sz="2400" dirty="0">
              <a:latin typeface="Tahoma"/>
              <a:cs typeface="Tahoma"/>
            </a:endParaRPr>
          </a:p>
          <a:p>
            <a:pPr marL="849630" lvl="1" indent="-379730">
              <a:lnSpc>
                <a:spcPct val="100000"/>
              </a:lnSpc>
              <a:spcBef>
                <a:spcPts val="1610"/>
              </a:spcBef>
              <a:buChar char="•"/>
              <a:tabLst>
                <a:tab pos="848994" algn="l"/>
                <a:tab pos="849630" algn="l"/>
              </a:tabLst>
            </a:pPr>
            <a:r>
              <a:rPr sz="2400" dirty="0">
                <a:latin typeface="Tahoma"/>
                <a:cs typeface="Tahoma"/>
              </a:rPr>
              <a:t>Leading </a:t>
            </a:r>
            <a:r>
              <a:rPr sz="2400" spc="-5" dirty="0">
                <a:latin typeface="Tahoma"/>
                <a:cs typeface="Tahoma"/>
              </a:rPr>
              <a:t>edges</a:t>
            </a:r>
            <a:endParaRPr sz="2400" dirty="0">
              <a:latin typeface="Tahoma"/>
              <a:cs typeface="Tahoma"/>
            </a:endParaRPr>
          </a:p>
          <a:p>
            <a:pPr marL="849630" lvl="1" indent="-379730">
              <a:lnSpc>
                <a:spcPct val="100000"/>
              </a:lnSpc>
              <a:spcBef>
                <a:spcPts val="1610"/>
              </a:spcBef>
              <a:buChar char="•"/>
              <a:tabLst>
                <a:tab pos="848994" algn="l"/>
                <a:tab pos="849630" algn="l"/>
              </a:tabLst>
            </a:pPr>
            <a:r>
              <a:rPr sz="2400" spc="-5" dirty="0">
                <a:latin typeface="Tahoma"/>
                <a:cs typeface="Tahoma"/>
              </a:rPr>
              <a:t>Excavations</a:t>
            </a:r>
            <a:endParaRPr sz="2400" dirty="0">
              <a:latin typeface="Tahoma"/>
              <a:cs typeface="Tahoma"/>
            </a:endParaRPr>
          </a:p>
          <a:p>
            <a:pPr marL="849630" marR="916940" lvl="1" indent="-379730">
              <a:lnSpc>
                <a:spcPct val="110100"/>
              </a:lnSpc>
              <a:spcBef>
                <a:spcPts val="1320"/>
              </a:spcBef>
              <a:buChar char="•"/>
              <a:tabLst>
                <a:tab pos="848994" algn="l"/>
                <a:tab pos="849630" algn="l"/>
              </a:tabLst>
            </a:pPr>
            <a:r>
              <a:rPr sz="2400" spc="-5" dirty="0">
                <a:latin typeface="Tahoma"/>
                <a:cs typeface="Tahoma"/>
              </a:rPr>
              <a:t>Walki</a:t>
            </a:r>
            <a:r>
              <a:rPr sz="2400" dirty="0">
                <a:latin typeface="Tahoma"/>
                <a:cs typeface="Tahoma"/>
              </a:rPr>
              <a:t>ng/work</a:t>
            </a:r>
            <a:r>
              <a:rPr sz="2400" spc="5" dirty="0">
                <a:latin typeface="Tahoma"/>
                <a:cs typeface="Tahoma"/>
              </a:rPr>
              <a:t>i</a:t>
            </a:r>
            <a:r>
              <a:rPr sz="2400" spc="-5" dirty="0">
                <a:latin typeface="Tahoma"/>
                <a:cs typeface="Tahoma"/>
              </a:rPr>
              <a:t>ng  surfaces</a:t>
            </a:r>
            <a:endParaRPr sz="2400" dirty="0">
              <a:latin typeface="Tahoma"/>
              <a:cs typeface="Tahoma"/>
            </a:endParaRPr>
          </a:p>
        </p:txBody>
      </p:sp>
      <p:sp>
        <p:nvSpPr>
          <p:cNvPr id="8" name="object 8" descr="Dangerous object"/>
          <p:cNvSpPr/>
          <p:nvPr/>
        </p:nvSpPr>
        <p:spPr>
          <a:xfrm>
            <a:off x="7848600" y="5105400"/>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7"/>
                </a:lnTo>
                <a:lnTo>
                  <a:pt x="9289" y="549344"/>
                </a:lnTo>
                <a:lnTo>
                  <a:pt x="20557" y="593160"/>
                </a:lnTo>
                <a:lnTo>
                  <a:pt x="35933" y="635166"/>
                </a:lnTo>
                <a:lnTo>
                  <a:pt x="55187" y="675132"/>
                </a:lnTo>
                <a:lnTo>
                  <a:pt x="78090" y="712829"/>
                </a:lnTo>
                <a:lnTo>
                  <a:pt x="104411" y="748025"/>
                </a:lnTo>
                <a:lnTo>
                  <a:pt x="133921" y="780492"/>
                </a:lnTo>
                <a:lnTo>
                  <a:pt x="166390" y="810000"/>
                </a:lnTo>
                <a:lnTo>
                  <a:pt x="201587" y="836319"/>
                </a:lnTo>
                <a:lnTo>
                  <a:pt x="239283" y="859220"/>
                </a:lnTo>
                <a:lnTo>
                  <a:pt x="279249" y="878472"/>
                </a:lnTo>
                <a:lnTo>
                  <a:pt x="321253" y="893846"/>
                </a:lnTo>
                <a:lnTo>
                  <a:pt x="365066" y="905111"/>
                </a:lnTo>
                <a:lnTo>
                  <a:pt x="410458" y="912039"/>
                </a:lnTo>
                <a:lnTo>
                  <a:pt x="457200" y="914400"/>
                </a:lnTo>
                <a:lnTo>
                  <a:pt x="503941" y="912039"/>
                </a:lnTo>
                <a:lnTo>
                  <a:pt x="549333" y="905111"/>
                </a:lnTo>
                <a:lnTo>
                  <a:pt x="593146" y="893846"/>
                </a:lnTo>
                <a:lnTo>
                  <a:pt x="635150" y="878472"/>
                </a:lnTo>
                <a:lnTo>
                  <a:pt x="675116" y="859220"/>
                </a:lnTo>
                <a:lnTo>
                  <a:pt x="712812" y="836319"/>
                </a:lnTo>
                <a:lnTo>
                  <a:pt x="748009" y="810000"/>
                </a:lnTo>
                <a:lnTo>
                  <a:pt x="758904" y="800100"/>
                </a:lnTo>
                <a:lnTo>
                  <a:pt x="457200" y="800100"/>
                </a:lnTo>
                <a:lnTo>
                  <a:pt x="410675" y="796969"/>
                </a:lnTo>
                <a:lnTo>
                  <a:pt x="366051" y="787849"/>
                </a:lnTo>
                <a:lnTo>
                  <a:pt x="323736" y="773150"/>
                </a:lnTo>
                <a:lnTo>
                  <a:pt x="284141" y="753279"/>
                </a:lnTo>
                <a:lnTo>
                  <a:pt x="247673" y="728645"/>
                </a:lnTo>
                <a:lnTo>
                  <a:pt x="214741" y="699658"/>
                </a:lnTo>
                <a:lnTo>
                  <a:pt x="185754" y="666726"/>
                </a:lnTo>
                <a:lnTo>
                  <a:pt x="161120" y="630258"/>
                </a:lnTo>
                <a:lnTo>
                  <a:pt x="141249" y="590663"/>
                </a:lnTo>
                <a:lnTo>
                  <a:pt x="126550" y="548348"/>
                </a:lnTo>
                <a:lnTo>
                  <a:pt x="117430" y="503724"/>
                </a:lnTo>
                <a:lnTo>
                  <a:pt x="114300" y="457200"/>
                </a:lnTo>
                <a:lnTo>
                  <a:pt x="118397" y="404248"/>
                </a:lnTo>
                <a:lnTo>
                  <a:pt x="130508" y="352869"/>
                </a:lnTo>
                <a:lnTo>
                  <a:pt x="150358" y="303966"/>
                </a:lnTo>
                <a:lnTo>
                  <a:pt x="177673" y="258444"/>
                </a:lnTo>
                <a:lnTo>
                  <a:pt x="339210" y="258444"/>
                </a:lnTo>
                <a:lnTo>
                  <a:pt x="258445" y="177672"/>
                </a:lnTo>
                <a:lnTo>
                  <a:pt x="303966" y="150358"/>
                </a:lnTo>
                <a:lnTo>
                  <a:pt x="352869" y="130508"/>
                </a:lnTo>
                <a:lnTo>
                  <a:pt x="404248" y="118397"/>
                </a:lnTo>
                <a:lnTo>
                  <a:pt x="457200" y="114300"/>
                </a:lnTo>
                <a:lnTo>
                  <a:pt x="758889" y="114300"/>
                </a:lnTo>
                <a:lnTo>
                  <a:pt x="748009" y="104411"/>
                </a:lnTo>
                <a:lnTo>
                  <a:pt x="712812" y="78090"/>
                </a:lnTo>
                <a:lnTo>
                  <a:pt x="675116" y="55187"/>
                </a:lnTo>
                <a:lnTo>
                  <a:pt x="635150" y="35933"/>
                </a:lnTo>
                <a:lnTo>
                  <a:pt x="593146" y="20557"/>
                </a:lnTo>
                <a:lnTo>
                  <a:pt x="549333" y="9289"/>
                </a:lnTo>
                <a:lnTo>
                  <a:pt x="503941" y="2360"/>
                </a:lnTo>
                <a:lnTo>
                  <a:pt x="457200" y="0"/>
                </a:lnTo>
                <a:close/>
              </a:path>
              <a:path w="914400" h="914400">
                <a:moveTo>
                  <a:pt x="339210" y="258444"/>
                </a:moveTo>
                <a:lnTo>
                  <a:pt x="177673" y="258444"/>
                </a:lnTo>
                <a:lnTo>
                  <a:pt x="655827" y="736638"/>
                </a:lnTo>
                <a:lnTo>
                  <a:pt x="610326" y="763966"/>
                </a:lnTo>
                <a:lnTo>
                  <a:pt x="561466" y="783847"/>
                </a:lnTo>
                <a:lnTo>
                  <a:pt x="510131" y="795988"/>
                </a:lnTo>
                <a:lnTo>
                  <a:pt x="457200" y="800100"/>
                </a:lnTo>
                <a:lnTo>
                  <a:pt x="758904" y="800100"/>
                </a:lnTo>
                <a:lnTo>
                  <a:pt x="809988" y="748025"/>
                </a:lnTo>
                <a:lnTo>
                  <a:pt x="836309" y="712829"/>
                </a:lnTo>
                <a:lnTo>
                  <a:pt x="859212" y="675132"/>
                </a:lnTo>
                <a:lnTo>
                  <a:pt x="868494" y="655866"/>
                </a:lnTo>
                <a:lnTo>
                  <a:pt x="736600" y="655866"/>
                </a:lnTo>
                <a:lnTo>
                  <a:pt x="339210" y="258444"/>
                </a:lnTo>
                <a:close/>
              </a:path>
              <a:path w="914400" h="914400">
                <a:moveTo>
                  <a:pt x="758889" y="114300"/>
                </a:moveTo>
                <a:lnTo>
                  <a:pt x="457200" y="114300"/>
                </a:lnTo>
                <a:lnTo>
                  <a:pt x="503724" y="117430"/>
                </a:lnTo>
                <a:lnTo>
                  <a:pt x="548348" y="126550"/>
                </a:lnTo>
                <a:lnTo>
                  <a:pt x="590663" y="141249"/>
                </a:lnTo>
                <a:lnTo>
                  <a:pt x="630258" y="161120"/>
                </a:lnTo>
                <a:lnTo>
                  <a:pt x="666726" y="185754"/>
                </a:lnTo>
                <a:lnTo>
                  <a:pt x="699658" y="214741"/>
                </a:lnTo>
                <a:lnTo>
                  <a:pt x="728645" y="247673"/>
                </a:lnTo>
                <a:lnTo>
                  <a:pt x="753279" y="284141"/>
                </a:lnTo>
                <a:lnTo>
                  <a:pt x="773150" y="323736"/>
                </a:lnTo>
                <a:lnTo>
                  <a:pt x="787849" y="366051"/>
                </a:lnTo>
                <a:lnTo>
                  <a:pt x="796969" y="410675"/>
                </a:lnTo>
                <a:lnTo>
                  <a:pt x="800100" y="457200"/>
                </a:lnTo>
                <a:lnTo>
                  <a:pt x="795982" y="510121"/>
                </a:lnTo>
                <a:lnTo>
                  <a:pt x="783828" y="561471"/>
                </a:lnTo>
                <a:lnTo>
                  <a:pt x="763934" y="610353"/>
                </a:lnTo>
                <a:lnTo>
                  <a:pt x="736600" y="655866"/>
                </a:lnTo>
                <a:lnTo>
                  <a:pt x="868494" y="655866"/>
                </a:lnTo>
                <a:lnTo>
                  <a:pt x="893842" y="593160"/>
                </a:lnTo>
                <a:lnTo>
                  <a:pt x="905110" y="549344"/>
                </a:lnTo>
                <a:lnTo>
                  <a:pt x="912039" y="503947"/>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58889" y="114300"/>
                </a:lnTo>
                <a:close/>
              </a:path>
            </a:pathLst>
          </a:custGeom>
          <a:solidFill>
            <a:srgbClr val="FF3300"/>
          </a:solidFill>
        </p:spPr>
        <p:txBody>
          <a:bodyPr wrap="square" lIns="0" tIns="0" rIns="0" bIns="0" rtlCol="0"/>
          <a:lstStyle/>
          <a:p>
            <a:endParaRPr dirty="0"/>
          </a:p>
        </p:txBody>
      </p:sp>
      <p:sp>
        <p:nvSpPr>
          <p:cNvPr id="9" name="object 9">
            <a:extLst>
              <a:ext uri="{C183D7F6-B498-43B3-948B-1728B52AA6E4}">
                <adec:decorative xmlns:adec="http://schemas.microsoft.com/office/drawing/2017/decorative" val="1"/>
              </a:ext>
            </a:extLst>
          </p:cNvPr>
          <p:cNvSpPr/>
          <p:nvPr/>
        </p:nvSpPr>
        <p:spPr>
          <a:xfrm>
            <a:off x="7848600" y="5105400"/>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7"/>
                </a:lnTo>
                <a:lnTo>
                  <a:pt x="905110" y="549344"/>
                </a:lnTo>
                <a:lnTo>
                  <a:pt x="893842" y="593160"/>
                </a:lnTo>
                <a:lnTo>
                  <a:pt x="878466" y="635166"/>
                </a:lnTo>
                <a:lnTo>
                  <a:pt x="859212" y="675132"/>
                </a:lnTo>
                <a:lnTo>
                  <a:pt x="836309" y="712829"/>
                </a:lnTo>
                <a:lnTo>
                  <a:pt x="809988" y="748025"/>
                </a:lnTo>
                <a:lnTo>
                  <a:pt x="780478" y="780492"/>
                </a:lnTo>
                <a:lnTo>
                  <a:pt x="748009" y="810000"/>
                </a:lnTo>
                <a:lnTo>
                  <a:pt x="712812" y="836319"/>
                </a:lnTo>
                <a:lnTo>
                  <a:pt x="675116" y="859220"/>
                </a:lnTo>
                <a:lnTo>
                  <a:pt x="635150" y="878472"/>
                </a:lnTo>
                <a:lnTo>
                  <a:pt x="593146" y="893846"/>
                </a:lnTo>
                <a:lnTo>
                  <a:pt x="549333" y="905111"/>
                </a:lnTo>
                <a:lnTo>
                  <a:pt x="503941" y="912039"/>
                </a:lnTo>
                <a:lnTo>
                  <a:pt x="457200" y="914400"/>
                </a:lnTo>
                <a:lnTo>
                  <a:pt x="410458" y="912039"/>
                </a:lnTo>
                <a:lnTo>
                  <a:pt x="365066" y="905111"/>
                </a:lnTo>
                <a:lnTo>
                  <a:pt x="321253" y="893846"/>
                </a:lnTo>
                <a:lnTo>
                  <a:pt x="279249" y="878472"/>
                </a:lnTo>
                <a:lnTo>
                  <a:pt x="239283" y="859220"/>
                </a:lnTo>
                <a:lnTo>
                  <a:pt x="201587" y="836319"/>
                </a:lnTo>
                <a:lnTo>
                  <a:pt x="166390" y="810000"/>
                </a:lnTo>
                <a:lnTo>
                  <a:pt x="133921" y="780492"/>
                </a:lnTo>
                <a:lnTo>
                  <a:pt x="104411" y="748025"/>
                </a:lnTo>
                <a:lnTo>
                  <a:pt x="78090" y="712829"/>
                </a:lnTo>
                <a:lnTo>
                  <a:pt x="55187" y="675132"/>
                </a:lnTo>
                <a:lnTo>
                  <a:pt x="35933" y="635166"/>
                </a:lnTo>
                <a:lnTo>
                  <a:pt x="20557" y="593160"/>
                </a:lnTo>
                <a:lnTo>
                  <a:pt x="9289" y="549344"/>
                </a:lnTo>
                <a:lnTo>
                  <a:pt x="2360" y="503947"/>
                </a:lnTo>
                <a:lnTo>
                  <a:pt x="0" y="457200"/>
                </a:lnTo>
                <a:close/>
              </a:path>
            </a:pathLst>
          </a:custGeom>
          <a:ln w="25400">
            <a:solidFill>
              <a:srgbClr val="000000"/>
            </a:solidFill>
          </a:ln>
        </p:spPr>
        <p:txBody>
          <a:bodyPr wrap="square" lIns="0" tIns="0" rIns="0" bIns="0" rtlCol="0"/>
          <a:lstStyle/>
          <a:p>
            <a:endParaRPr dirty="0"/>
          </a:p>
        </p:txBody>
      </p:sp>
      <p:sp>
        <p:nvSpPr>
          <p:cNvPr id="10" name="object 10">
            <a:extLst>
              <a:ext uri="{C183D7F6-B498-43B3-948B-1728B52AA6E4}">
                <adec:decorative xmlns:adec="http://schemas.microsoft.com/office/drawing/2017/decorative" val="1"/>
              </a:ext>
            </a:extLst>
          </p:cNvPr>
          <p:cNvSpPr/>
          <p:nvPr/>
        </p:nvSpPr>
        <p:spPr>
          <a:xfrm>
            <a:off x="8107044" y="5219700"/>
            <a:ext cx="541655" cy="541655"/>
          </a:xfrm>
          <a:custGeom>
            <a:avLst/>
            <a:gdLst/>
            <a:ahLst/>
            <a:cxnLst/>
            <a:rect l="l" t="t" r="r" b="b"/>
            <a:pathLst>
              <a:path w="541654" h="541654">
                <a:moveTo>
                  <a:pt x="478154" y="541566"/>
                </a:moveTo>
                <a:lnTo>
                  <a:pt x="505489" y="496053"/>
                </a:lnTo>
                <a:lnTo>
                  <a:pt x="525383" y="447171"/>
                </a:lnTo>
                <a:lnTo>
                  <a:pt x="537537" y="395821"/>
                </a:lnTo>
                <a:lnTo>
                  <a:pt x="541654" y="342900"/>
                </a:lnTo>
                <a:lnTo>
                  <a:pt x="538524" y="296375"/>
                </a:lnTo>
                <a:lnTo>
                  <a:pt x="529404" y="251751"/>
                </a:lnTo>
                <a:lnTo>
                  <a:pt x="514705" y="209436"/>
                </a:lnTo>
                <a:lnTo>
                  <a:pt x="494834" y="169841"/>
                </a:lnTo>
                <a:lnTo>
                  <a:pt x="470200" y="133373"/>
                </a:lnTo>
                <a:lnTo>
                  <a:pt x="441213" y="100441"/>
                </a:lnTo>
                <a:lnTo>
                  <a:pt x="408281" y="71454"/>
                </a:lnTo>
                <a:lnTo>
                  <a:pt x="371813" y="46820"/>
                </a:lnTo>
                <a:lnTo>
                  <a:pt x="332218" y="26949"/>
                </a:lnTo>
                <a:lnTo>
                  <a:pt x="289903" y="12250"/>
                </a:lnTo>
                <a:lnTo>
                  <a:pt x="245279" y="3130"/>
                </a:lnTo>
                <a:lnTo>
                  <a:pt x="198754" y="0"/>
                </a:lnTo>
                <a:lnTo>
                  <a:pt x="145803" y="4097"/>
                </a:lnTo>
                <a:lnTo>
                  <a:pt x="94424" y="16208"/>
                </a:lnTo>
                <a:lnTo>
                  <a:pt x="45521" y="36058"/>
                </a:lnTo>
                <a:lnTo>
                  <a:pt x="0" y="63372"/>
                </a:lnTo>
                <a:lnTo>
                  <a:pt x="478154" y="541566"/>
                </a:lnTo>
                <a:close/>
              </a:path>
            </a:pathLst>
          </a:custGeom>
          <a:ln w="25400">
            <a:solidFill>
              <a:srgbClr val="000000"/>
            </a:solidFill>
          </a:ln>
        </p:spPr>
        <p:txBody>
          <a:bodyPr wrap="square" lIns="0" tIns="0" rIns="0" bIns="0" rtlCol="0"/>
          <a:lstStyle/>
          <a:p>
            <a:endParaRPr dirty="0"/>
          </a:p>
        </p:txBody>
      </p:sp>
      <p:sp>
        <p:nvSpPr>
          <p:cNvPr id="11" name="object 11">
            <a:extLst>
              <a:ext uri="{C183D7F6-B498-43B3-948B-1728B52AA6E4}">
                <adec:decorative xmlns:adec="http://schemas.microsoft.com/office/drawing/2017/decorative" val="1"/>
              </a:ext>
            </a:extLst>
          </p:cNvPr>
          <p:cNvSpPr/>
          <p:nvPr/>
        </p:nvSpPr>
        <p:spPr>
          <a:xfrm>
            <a:off x="7962900" y="5363845"/>
            <a:ext cx="541655" cy="541655"/>
          </a:xfrm>
          <a:custGeom>
            <a:avLst/>
            <a:gdLst/>
            <a:ahLst/>
            <a:cxnLst/>
            <a:rect l="l" t="t" r="r" b="b"/>
            <a:pathLst>
              <a:path w="541654" h="541654">
                <a:moveTo>
                  <a:pt x="63373" y="0"/>
                </a:moveTo>
                <a:lnTo>
                  <a:pt x="36058" y="45521"/>
                </a:lnTo>
                <a:lnTo>
                  <a:pt x="16208" y="94424"/>
                </a:lnTo>
                <a:lnTo>
                  <a:pt x="4097" y="145803"/>
                </a:lnTo>
                <a:lnTo>
                  <a:pt x="0" y="198754"/>
                </a:lnTo>
                <a:lnTo>
                  <a:pt x="3130" y="245279"/>
                </a:lnTo>
                <a:lnTo>
                  <a:pt x="12250" y="289903"/>
                </a:lnTo>
                <a:lnTo>
                  <a:pt x="26949" y="332218"/>
                </a:lnTo>
                <a:lnTo>
                  <a:pt x="46820" y="371813"/>
                </a:lnTo>
                <a:lnTo>
                  <a:pt x="71454" y="408281"/>
                </a:lnTo>
                <a:lnTo>
                  <a:pt x="100441" y="441213"/>
                </a:lnTo>
                <a:lnTo>
                  <a:pt x="133373" y="470200"/>
                </a:lnTo>
                <a:lnTo>
                  <a:pt x="169841" y="494834"/>
                </a:lnTo>
                <a:lnTo>
                  <a:pt x="209436" y="514705"/>
                </a:lnTo>
                <a:lnTo>
                  <a:pt x="251751" y="529404"/>
                </a:lnTo>
                <a:lnTo>
                  <a:pt x="296375" y="538524"/>
                </a:lnTo>
                <a:lnTo>
                  <a:pt x="342900" y="541654"/>
                </a:lnTo>
                <a:lnTo>
                  <a:pt x="395831" y="537543"/>
                </a:lnTo>
                <a:lnTo>
                  <a:pt x="447166" y="525402"/>
                </a:lnTo>
                <a:lnTo>
                  <a:pt x="496026" y="505521"/>
                </a:lnTo>
                <a:lnTo>
                  <a:pt x="541527" y="478193"/>
                </a:lnTo>
                <a:lnTo>
                  <a:pt x="63373" y="0"/>
                </a:lnTo>
                <a:close/>
              </a:path>
            </a:pathLst>
          </a:custGeom>
          <a:ln w="25400">
            <a:solidFill>
              <a:srgbClr val="000000"/>
            </a:solidFill>
          </a:ln>
        </p:spPr>
        <p:txBody>
          <a:bodyPr wrap="square" lIns="0" tIns="0" rIns="0" bIns="0" rtlCol="0"/>
          <a:lstStyle/>
          <a:p>
            <a:endParaRPr dirty="0"/>
          </a:p>
        </p:txBody>
      </p:sp>
      <p:sp>
        <p:nvSpPr>
          <p:cNvPr id="12" name="object 12" descr="High wall"/>
          <p:cNvSpPr/>
          <p:nvPr/>
        </p:nvSpPr>
        <p:spPr>
          <a:xfrm>
            <a:off x="5638800" y="3962400"/>
            <a:ext cx="304800" cy="2057400"/>
          </a:xfrm>
          <a:custGeom>
            <a:avLst/>
            <a:gdLst/>
            <a:ahLst/>
            <a:cxnLst/>
            <a:rect l="l" t="t" r="r" b="b"/>
            <a:pathLst>
              <a:path w="304800" h="2057400">
                <a:moveTo>
                  <a:pt x="304800" y="1543050"/>
                </a:moveTo>
                <a:lnTo>
                  <a:pt x="0" y="1543050"/>
                </a:lnTo>
                <a:lnTo>
                  <a:pt x="152400" y="2057400"/>
                </a:lnTo>
                <a:lnTo>
                  <a:pt x="304800" y="1543050"/>
                </a:lnTo>
                <a:close/>
              </a:path>
              <a:path w="304800" h="2057400">
                <a:moveTo>
                  <a:pt x="228600" y="0"/>
                </a:moveTo>
                <a:lnTo>
                  <a:pt x="76200" y="0"/>
                </a:lnTo>
                <a:lnTo>
                  <a:pt x="76200" y="1543050"/>
                </a:lnTo>
                <a:lnTo>
                  <a:pt x="228600" y="1543050"/>
                </a:lnTo>
                <a:lnTo>
                  <a:pt x="228600" y="0"/>
                </a:lnTo>
                <a:close/>
              </a:path>
            </a:pathLst>
          </a:custGeom>
          <a:solidFill>
            <a:srgbClr val="FF0000"/>
          </a:solidFill>
        </p:spPr>
        <p:txBody>
          <a:bodyPr wrap="square" lIns="0" tIns="0" rIns="0" bIns="0" rtlCol="0"/>
          <a:lstStyle/>
          <a:p>
            <a:endParaRPr dirty="0"/>
          </a:p>
        </p:txBody>
      </p:sp>
      <p:sp>
        <p:nvSpPr>
          <p:cNvPr id="13" name="object 13" descr="High wall"/>
          <p:cNvSpPr/>
          <p:nvPr/>
        </p:nvSpPr>
        <p:spPr>
          <a:xfrm>
            <a:off x="5638800" y="3962400"/>
            <a:ext cx="304800" cy="2057400"/>
          </a:xfrm>
          <a:custGeom>
            <a:avLst/>
            <a:gdLst/>
            <a:ahLst/>
            <a:cxnLst/>
            <a:rect l="l" t="t" r="r" b="b"/>
            <a:pathLst>
              <a:path w="304800" h="2057400">
                <a:moveTo>
                  <a:pt x="0" y="1543050"/>
                </a:moveTo>
                <a:lnTo>
                  <a:pt x="76200" y="1543050"/>
                </a:lnTo>
                <a:lnTo>
                  <a:pt x="76200" y="0"/>
                </a:lnTo>
                <a:lnTo>
                  <a:pt x="228600" y="0"/>
                </a:lnTo>
                <a:lnTo>
                  <a:pt x="228600" y="1543050"/>
                </a:lnTo>
                <a:lnTo>
                  <a:pt x="304800" y="1543050"/>
                </a:lnTo>
                <a:lnTo>
                  <a:pt x="152400" y="2057400"/>
                </a:lnTo>
                <a:lnTo>
                  <a:pt x="0" y="1543050"/>
                </a:lnTo>
                <a:close/>
              </a:path>
            </a:pathLst>
          </a:custGeom>
          <a:ln w="12700">
            <a:solidFill>
              <a:srgbClr val="000000"/>
            </a:solidFill>
          </a:ln>
        </p:spPr>
        <p:txBody>
          <a:bodyPr wrap="square" lIns="0" tIns="0" rIns="0" bIns="0" rtlCol="0"/>
          <a:lstStyle/>
          <a:p>
            <a:endParaRPr dirty="0"/>
          </a:p>
        </p:txBody>
      </p:sp>
    </p:spTree>
    <p:extLst>
      <p:ext uri="{BB962C8B-B14F-4D97-AF65-F5344CB8AC3E}">
        <p14:creationId xmlns:p14="http://schemas.microsoft.com/office/powerpoint/2010/main" val="352358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Fall hazard protection"/>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protection activity by worker fixing damaged or missing guardrails immediately"/>
          <p:cNvSpPr/>
          <p:nvPr/>
        </p:nvSpPr>
        <p:spPr>
          <a:xfrm>
            <a:off x="4343400" y="1219200"/>
            <a:ext cx="4445000" cy="40513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535940" y="1098549"/>
            <a:ext cx="3192145" cy="1732280"/>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10" dirty="0">
                <a:latin typeface="Tahoma"/>
                <a:cs typeface="Tahoma"/>
              </a:rPr>
              <a:t>Damaged </a:t>
            </a:r>
            <a:r>
              <a:rPr sz="2800" spc="-5" dirty="0">
                <a:latin typeface="Tahoma"/>
                <a:cs typeface="Tahoma"/>
              </a:rPr>
              <a:t>or  missing</a:t>
            </a:r>
            <a:r>
              <a:rPr sz="2800" spc="-65" dirty="0">
                <a:latin typeface="Tahoma"/>
                <a:cs typeface="Tahoma"/>
              </a:rPr>
              <a:t> </a:t>
            </a:r>
            <a:r>
              <a:rPr sz="2800" spc="-5" dirty="0">
                <a:latin typeface="Tahoma"/>
                <a:cs typeface="Tahoma"/>
              </a:rPr>
              <a:t>guardrails  must be </a:t>
            </a:r>
            <a:r>
              <a:rPr sz="2800" spc="-10" dirty="0">
                <a:latin typeface="Tahoma"/>
                <a:cs typeface="Tahoma"/>
              </a:rPr>
              <a:t>fixed  </a:t>
            </a:r>
            <a:r>
              <a:rPr sz="2800" spc="-5" dirty="0">
                <a:latin typeface="Tahoma"/>
                <a:cs typeface="Tahoma"/>
              </a:rPr>
              <a:t>immediately.</a:t>
            </a:r>
            <a:endParaRPr sz="2800" dirty="0">
              <a:latin typeface="Tahoma"/>
              <a:cs typeface="Tahoma"/>
            </a:endParaRPr>
          </a:p>
        </p:txBody>
      </p:sp>
      <p:sp>
        <p:nvSpPr>
          <p:cNvPr id="7" name="object 7"/>
          <p:cNvSpPr txBox="1">
            <a:spLocks noGrp="1"/>
          </p:cNvSpPr>
          <p:nvPr>
            <p:ph type="title"/>
          </p:nvPr>
        </p:nvSpPr>
        <p:spPr>
          <a:xfrm>
            <a:off x="1880997" y="138125"/>
            <a:ext cx="5383530" cy="635000"/>
          </a:xfrm>
          <a:prstGeom prst="rect">
            <a:avLst/>
          </a:prstGeom>
        </p:spPr>
        <p:txBody>
          <a:bodyPr vert="horz" wrap="square" lIns="0" tIns="12065" rIns="0" bIns="0" rtlCol="0">
            <a:spAutoFit/>
          </a:bodyPr>
          <a:lstStyle/>
          <a:p>
            <a:pPr marL="12700">
              <a:lnSpc>
                <a:spcPct val="100000"/>
              </a:lnSpc>
              <a:spcBef>
                <a:spcPts val="95"/>
              </a:spcBef>
            </a:pPr>
            <a:r>
              <a:rPr spc="-5" dirty="0"/>
              <a:t>Building</a:t>
            </a:r>
            <a:r>
              <a:rPr spc="-30" dirty="0"/>
              <a:t> </a:t>
            </a:r>
            <a:r>
              <a:rPr spc="-10" dirty="0"/>
              <a:t>Structures</a:t>
            </a:r>
          </a:p>
        </p:txBody>
      </p:sp>
      <p:sp>
        <p:nvSpPr>
          <p:cNvPr id="8" name="object 8" descr="Missing guardrails"/>
          <p:cNvSpPr/>
          <p:nvPr/>
        </p:nvSpPr>
        <p:spPr>
          <a:xfrm>
            <a:off x="5257800" y="2590800"/>
            <a:ext cx="2057400" cy="1219200"/>
          </a:xfrm>
          <a:custGeom>
            <a:avLst/>
            <a:gdLst/>
            <a:ahLst/>
            <a:cxnLst/>
            <a:rect l="l" t="t" r="r" b="b"/>
            <a:pathLst>
              <a:path w="2057400" h="1219200">
                <a:moveTo>
                  <a:pt x="0" y="609600"/>
                </a:moveTo>
                <a:lnTo>
                  <a:pt x="6919" y="538506"/>
                </a:lnTo>
                <a:lnTo>
                  <a:pt x="27165" y="469822"/>
                </a:lnTo>
                <a:lnTo>
                  <a:pt x="59965" y="404005"/>
                </a:lnTo>
                <a:lnTo>
                  <a:pt x="104547" y="341511"/>
                </a:lnTo>
                <a:lnTo>
                  <a:pt x="131015" y="311653"/>
                </a:lnTo>
                <a:lnTo>
                  <a:pt x="160140" y="282798"/>
                </a:lnTo>
                <a:lnTo>
                  <a:pt x="191825" y="255003"/>
                </a:lnTo>
                <a:lnTo>
                  <a:pt x="225974" y="228324"/>
                </a:lnTo>
                <a:lnTo>
                  <a:pt x="262489" y="202819"/>
                </a:lnTo>
                <a:lnTo>
                  <a:pt x="301275" y="178546"/>
                </a:lnTo>
                <a:lnTo>
                  <a:pt x="342236" y="155560"/>
                </a:lnTo>
                <a:lnTo>
                  <a:pt x="385274" y="133920"/>
                </a:lnTo>
                <a:lnTo>
                  <a:pt x="430293" y="113683"/>
                </a:lnTo>
                <a:lnTo>
                  <a:pt x="477198" y="94906"/>
                </a:lnTo>
                <a:lnTo>
                  <a:pt x="525891" y="77645"/>
                </a:lnTo>
                <a:lnTo>
                  <a:pt x="576276" y="61959"/>
                </a:lnTo>
                <a:lnTo>
                  <a:pt x="628257" y="47904"/>
                </a:lnTo>
                <a:lnTo>
                  <a:pt x="681737" y="35538"/>
                </a:lnTo>
                <a:lnTo>
                  <a:pt x="736619" y="24917"/>
                </a:lnTo>
                <a:lnTo>
                  <a:pt x="792808" y="16099"/>
                </a:lnTo>
                <a:lnTo>
                  <a:pt x="850207" y="9141"/>
                </a:lnTo>
                <a:lnTo>
                  <a:pt x="908720" y="4101"/>
                </a:lnTo>
                <a:lnTo>
                  <a:pt x="968249" y="1034"/>
                </a:lnTo>
                <a:lnTo>
                  <a:pt x="1028700" y="0"/>
                </a:lnTo>
                <a:lnTo>
                  <a:pt x="1089150" y="1034"/>
                </a:lnTo>
                <a:lnTo>
                  <a:pt x="1148679" y="4101"/>
                </a:lnTo>
                <a:lnTo>
                  <a:pt x="1207192" y="9141"/>
                </a:lnTo>
                <a:lnTo>
                  <a:pt x="1264591" y="16099"/>
                </a:lnTo>
                <a:lnTo>
                  <a:pt x="1320780" y="24917"/>
                </a:lnTo>
                <a:lnTo>
                  <a:pt x="1375662" y="35538"/>
                </a:lnTo>
                <a:lnTo>
                  <a:pt x="1429142" y="47904"/>
                </a:lnTo>
                <a:lnTo>
                  <a:pt x="1481123" y="61959"/>
                </a:lnTo>
                <a:lnTo>
                  <a:pt x="1531508" y="77645"/>
                </a:lnTo>
                <a:lnTo>
                  <a:pt x="1580201" y="94906"/>
                </a:lnTo>
                <a:lnTo>
                  <a:pt x="1627106" y="113683"/>
                </a:lnTo>
                <a:lnTo>
                  <a:pt x="1672125" y="133920"/>
                </a:lnTo>
                <a:lnTo>
                  <a:pt x="1715163" y="155560"/>
                </a:lnTo>
                <a:lnTo>
                  <a:pt x="1756124" y="178546"/>
                </a:lnTo>
                <a:lnTo>
                  <a:pt x="1794910" y="202819"/>
                </a:lnTo>
                <a:lnTo>
                  <a:pt x="1831425" y="228324"/>
                </a:lnTo>
                <a:lnTo>
                  <a:pt x="1865574" y="255003"/>
                </a:lnTo>
                <a:lnTo>
                  <a:pt x="1897259" y="282798"/>
                </a:lnTo>
                <a:lnTo>
                  <a:pt x="1926384" y="311653"/>
                </a:lnTo>
                <a:lnTo>
                  <a:pt x="1952852" y="341511"/>
                </a:lnTo>
                <a:lnTo>
                  <a:pt x="1976568" y="372314"/>
                </a:lnTo>
                <a:lnTo>
                  <a:pt x="2015355" y="436527"/>
                </a:lnTo>
                <a:lnTo>
                  <a:pt x="2041974" y="503835"/>
                </a:lnTo>
                <a:lnTo>
                  <a:pt x="2055653" y="573780"/>
                </a:lnTo>
                <a:lnTo>
                  <a:pt x="2057400" y="609600"/>
                </a:lnTo>
                <a:lnTo>
                  <a:pt x="2055653" y="645419"/>
                </a:lnTo>
                <a:lnTo>
                  <a:pt x="2050480" y="680693"/>
                </a:lnTo>
                <a:lnTo>
                  <a:pt x="2030234" y="749377"/>
                </a:lnTo>
                <a:lnTo>
                  <a:pt x="1997434" y="815194"/>
                </a:lnTo>
                <a:lnTo>
                  <a:pt x="1952852" y="877688"/>
                </a:lnTo>
                <a:lnTo>
                  <a:pt x="1926384" y="907546"/>
                </a:lnTo>
                <a:lnTo>
                  <a:pt x="1897259" y="936401"/>
                </a:lnTo>
                <a:lnTo>
                  <a:pt x="1865574" y="964196"/>
                </a:lnTo>
                <a:lnTo>
                  <a:pt x="1831425" y="990875"/>
                </a:lnTo>
                <a:lnTo>
                  <a:pt x="1794910" y="1016380"/>
                </a:lnTo>
                <a:lnTo>
                  <a:pt x="1756124" y="1040653"/>
                </a:lnTo>
                <a:lnTo>
                  <a:pt x="1715163" y="1063639"/>
                </a:lnTo>
                <a:lnTo>
                  <a:pt x="1672125" y="1085279"/>
                </a:lnTo>
                <a:lnTo>
                  <a:pt x="1627106" y="1105516"/>
                </a:lnTo>
                <a:lnTo>
                  <a:pt x="1580201" y="1124293"/>
                </a:lnTo>
                <a:lnTo>
                  <a:pt x="1531508" y="1141554"/>
                </a:lnTo>
                <a:lnTo>
                  <a:pt x="1481123" y="1157240"/>
                </a:lnTo>
                <a:lnTo>
                  <a:pt x="1429142" y="1171295"/>
                </a:lnTo>
                <a:lnTo>
                  <a:pt x="1375662" y="1183661"/>
                </a:lnTo>
                <a:lnTo>
                  <a:pt x="1320780" y="1194282"/>
                </a:lnTo>
                <a:lnTo>
                  <a:pt x="1264591" y="1203100"/>
                </a:lnTo>
                <a:lnTo>
                  <a:pt x="1207192" y="1210058"/>
                </a:lnTo>
                <a:lnTo>
                  <a:pt x="1148679" y="1215098"/>
                </a:lnTo>
                <a:lnTo>
                  <a:pt x="1089150" y="1218165"/>
                </a:lnTo>
                <a:lnTo>
                  <a:pt x="1028700" y="1219200"/>
                </a:lnTo>
                <a:lnTo>
                  <a:pt x="968249" y="1218165"/>
                </a:lnTo>
                <a:lnTo>
                  <a:pt x="908720" y="1215098"/>
                </a:lnTo>
                <a:lnTo>
                  <a:pt x="850207" y="1210058"/>
                </a:lnTo>
                <a:lnTo>
                  <a:pt x="792808" y="1203100"/>
                </a:lnTo>
                <a:lnTo>
                  <a:pt x="736619" y="1194282"/>
                </a:lnTo>
                <a:lnTo>
                  <a:pt x="681737" y="1183661"/>
                </a:lnTo>
                <a:lnTo>
                  <a:pt x="628257" y="1171295"/>
                </a:lnTo>
                <a:lnTo>
                  <a:pt x="576276" y="1157240"/>
                </a:lnTo>
                <a:lnTo>
                  <a:pt x="525891" y="1141554"/>
                </a:lnTo>
                <a:lnTo>
                  <a:pt x="477198" y="1124293"/>
                </a:lnTo>
                <a:lnTo>
                  <a:pt x="430293" y="1105516"/>
                </a:lnTo>
                <a:lnTo>
                  <a:pt x="385274" y="1085279"/>
                </a:lnTo>
                <a:lnTo>
                  <a:pt x="342236" y="1063639"/>
                </a:lnTo>
                <a:lnTo>
                  <a:pt x="301275" y="1040653"/>
                </a:lnTo>
                <a:lnTo>
                  <a:pt x="262489" y="1016380"/>
                </a:lnTo>
                <a:lnTo>
                  <a:pt x="225974" y="990875"/>
                </a:lnTo>
                <a:lnTo>
                  <a:pt x="191825" y="964196"/>
                </a:lnTo>
                <a:lnTo>
                  <a:pt x="160140" y="936401"/>
                </a:lnTo>
                <a:lnTo>
                  <a:pt x="131015" y="907546"/>
                </a:lnTo>
                <a:lnTo>
                  <a:pt x="104547" y="877688"/>
                </a:lnTo>
                <a:lnTo>
                  <a:pt x="80831" y="846885"/>
                </a:lnTo>
                <a:lnTo>
                  <a:pt x="42044" y="782672"/>
                </a:lnTo>
                <a:lnTo>
                  <a:pt x="15425" y="715364"/>
                </a:lnTo>
                <a:lnTo>
                  <a:pt x="1746" y="645419"/>
                </a:lnTo>
                <a:lnTo>
                  <a:pt x="0" y="609600"/>
                </a:lnTo>
                <a:close/>
              </a:path>
            </a:pathLst>
          </a:custGeom>
          <a:ln w="28575">
            <a:solidFill>
              <a:srgbClr val="FFFF00"/>
            </a:solidFill>
          </a:ln>
        </p:spPr>
        <p:txBody>
          <a:bodyPr wrap="square" lIns="0" tIns="0" rIns="0" bIns="0" rtlCol="0"/>
          <a:lstStyle/>
          <a:p>
            <a:endParaRPr dirty="0"/>
          </a:p>
        </p:txBody>
      </p:sp>
      <p:sp>
        <p:nvSpPr>
          <p:cNvPr id="9" name="object 9" descr="Acceptable "/>
          <p:cNvSpPr/>
          <p:nvPr/>
        </p:nvSpPr>
        <p:spPr>
          <a:xfrm>
            <a:off x="7524750" y="3962400"/>
            <a:ext cx="1162050" cy="1162050"/>
          </a:xfrm>
          <a:prstGeom prst="rect">
            <a:avLst/>
          </a:prstGeom>
          <a:blipFill>
            <a:blip r:embed="rId5"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70337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Fall "/>
          <p:cNvSpPr/>
          <p:nvPr/>
        </p:nvSpPr>
        <p:spPr>
          <a:xfrm>
            <a:off x="10759" y="761836"/>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of worker standing on stack blocks, bricks, or use ladders on top of scaffolds for extra height"/>
          <p:cNvSpPr/>
          <p:nvPr/>
        </p:nvSpPr>
        <p:spPr>
          <a:xfrm>
            <a:off x="2057400" y="1143000"/>
            <a:ext cx="5434204" cy="495316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262121" y="138125"/>
            <a:ext cx="2619375" cy="635000"/>
          </a:xfrm>
          <a:prstGeom prst="rect">
            <a:avLst/>
          </a:prstGeom>
        </p:spPr>
        <p:txBody>
          <a:bodyPr vert="horz" wrap="square" lIns="0" tIns="12065" rIns="0" bIns="0" rtlCol="0">
            <a:spAutoFit/>
          </a:bodyPr>
          <a:lstStyle/>
          <a:p>
            <a:pPr marL="12700" algn="ctr">
              <a:lnSpc>
                <a:spcPct val="100000"/>
              </a:lnSpc>
              <a:spcBef>
                <a:spcPts val="95"/>
              </a:spcBef>
            </a:pPr>
            <a:r>
              <a:rPr lang="en-US" spc="-10" dirty="0"/>
              <a:t>Hazards</a:t>
            </a:r>
            <a:endParaRPr spc="-10" dirty="0"/>
          </a:p>
        </p:txBody>
      </p:sp>
    </p:spTree>
    <p:extLst>
      <p:ext uri="{BB962C8B-B14F-4D97-AF65-F5344CB8AC3E}">
        <p14:creationId xmlns:p14="http://schemas.microsoft.com/office/powerpoint/2010/main" val="47811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of worker standing on stack blocks, bricks, or use ladders on top of scaffolds for extra height."/>
          <p:cNvSpPr/>
          <p:nvPr/>
        </p:nvSpPr>
        <p:spPr>
          <a:xfrm>
            <a:off x="4793617" y="1098549"/>
            <a:ext cx="3848100" cy="5080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262121" y="138125"/>
            <a:ext cx="2619375" cy="635000"/>
          </a:xfrm>
          <a:prstGeom prst="rect">
            <a:avLst/>
          </a:prstGeom>
        </p:spPr>
        <p:txBody>
          <a:bodyPr vert="horz" wrap="square" lIns="0" tIns="12065" rIns="0" bIns="0" rtlCol="0">
            <a:spAutoFit/>
          </a:bodyPr>
          <a:lstStyle/>
          <a:p>
            <a:pPr marL="12700">
              <a:lnSpc>
                <a:spcPct val="100000"/>
              </a:lnSpc>
              <a:spcBef>
                <a:spcPts val="95"/>
              </a:spcBef>
            </a:pPr>
            <a:r>
              <a:rPr spc="-10" dirty="0"/>
              <a:t>Scaffolds</a:t>
            </a:r>
          </a:p>
        </p:txBody>
      </p:sp>
      <p:sp>
        <p:nvSpPr>
          <p:cNvPr id="7" name="object 7"/>
          <p:cNvSpPr txBox="1"/>
          <p:nvPr/>
        </p:nvSpPr>
        <p:spPr>
          <a:xfrm>
            <a:off x="535940" y="1098549"/>
            <a:ext cx="3814445" cy="1732280"/>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Never stack blocks,  bricks, </a:t>
            </a:r>
            <a:r>
              <a:rPr sz="2800" dirty="0">
                <a:latin typeface="Tahoma"/>
                <a:cs typeface="Tahoma"/>
              </a:rPr>
              <a:t>or </a:t>
            </a:r>
            <a:r>
              <a:rPr sz="2800" spc="-5" dirty="0">
                <a:latin typeface="Tahoma"/>
                <a:cs typeface="Tahoma"/>
              </a:rPr>
              <a:t>use ladders  on </a:t>
            </a:r>
            <a:r>
              <a:rPr sz="2800" spc="-10" dirty="0">
                <a:latin typeface="Tahoma"/>
                <a:cs typeface="Tahoma"/>
              </a:rPr>
              <a:t>top </a:t>
            </a:r>
            <a:r>
              <a:rPr sz="2800" dirty="0">
                <a:latin typeface="Tahoma"/>
                <a:cs typeface="Tahoma"/>
              </a:rPr>
              <a:t>of </a:t>
            </a:r>
            <a:r>
              <a:rPr sz="2800" spc="-10" dirty="0">
                <a:latin typeface="Tahoma"/>
                <a:cs typeface="Tahoma"/>
              </a:rPr>
              <a:t>scaffolds for  </a:t>
            </a:r>
            <a:r>
              <a:rPr sz="2800" spc="-5" dirty="0">
                <a:latin typeface="Tahoma"/>
                <a:cs typeface="Tahoma"/>
              </a:rPr>
              <a:t>extra</a:t>
            </a:r>
            <a:r>
              <a:rPr sz="2800" dirty="0">
                <a:latin typeface="Tahoma"/>
                <a:cs typeface="Tahoma"/>
              </a:rPr>
              <a:t> </a:t>
            </a:r>
            <a:r>
              <a:rPr sz="2800" spc="-5" dirty="0">
                <a:latin typeface="Tahoma"/>
                <a:cs typeface="Tahoma"/>
              </a:rPr>
              <a:t>height.</a:t>
            </a:r>
            <a:endParaRPr sz="2800" dirty="0">
              <a:latin typeface="Tahoma"/>
              <a:cs typeface="Tahoma"/>
            </a:endParaRPr>
          </a:p>
        </p:txBody>
      </p:sp>
      <p:sp>
        <p:nvSpPr>
          <p:cNvPr id="8" name="object 8" descr="Not acceptable"/>
          <p:cNvSpPr/>
          <p:nvPr/>
        </p:nvSpPr>
        <p:spPr>
          <a:xfrm>
            <a:off x="7543800" y="4953000"/>
            <a:ext cx="1066800" cy="1066800"/>
          </a:xfrm>
          <a:custGeom>
            <a:avLst/>
            <a:gdLst/>
            <a:ahLst/>
            <a:cxnLst/>
            <a:rect l="l" t="t" r="r" b="b"/>
            <a:pathLst>
              <a:path w="1066800" h="1066800">
                <a:moveTo>
                  <a:pt x="533400" y="0"/>
                </a:moveTo>
                <a:lnTo>
                  <a:pt x="484842" y="2179"/>
                </a:lnTo>
                <a:lnTo>
                  <a:pt x="437507" y="8592"/>
                </a:lnTo>
                <a:lnTo>
                  <a:pt x="391583" y="19050"/>
                </a:lnTo>
                <a:lnTo>
                  <a:pt x="347258" y="33364"/>
                </a:lnTo>
                <a:lnTo>
                  <a:pt x="304721" y="51348"/>
                </a:lnTo>
                <a:lnTo>
                  <a:pt x="264160" y="72813"/>
                </a:lnTo>
                <a:lnTo>
                  <a:pt x="225762" y="97570"/>
                </a:lnTo>
                <a:lnTo>
                  <a:pt x="189716" y="125432"/>
                </a:lnTo>
                <a:lnTo>
                  <a:pt x="156210" y="156210"/>
                </a:lnTo>
                <a:lnTo>
                  <a:pt x="125432" y="189716"/>
                </a:lnTo>
                <a:lnTo>
                  <a:pt x="97570" y="225762"/>
                </a:lnTo>
                <a:lnTo>
                  <a:pt x="72813" y="264160"/>
                </a:lnTo>
                <a:lnTo>
                  <a:pt x="51348" y="304721"/>
                </a:lnTo>
                <a:lnTo>
                  <a:pt x="33364" y="347258"/>
                </a:lnTo>
                <a:lnTo>
                  <a:pt x="19050" y="391583"/>
                </a:lnTo>
                <a:lnTo>
                  <a:pt x="8592" y="437507"/>
                </a:lnTo>
                <a:lnTo>
                  <a:pt x="2179" y="484842"/>
                </a:lnTo>
                <a:lnTo>
                  <a:pt x="0" y="533400"/>
                </a:lnTo>
                <a:lnTo>
                  <a:pt x="2179" y="581952"/>
                </a:lnTo>
                <a:lnTo>
                  <a:pt x="8592" y="629282"/>
                </a:lnTo>
                <a:lnTo>
                  <a:pt x="19049" y="675203"/>
                </a:lnTo>
                <a:lnTo>
                  <a:pt x="33364" y="719525"/>
                </a:lnTo>
                <a:lnTo>
                  <a:pt x="51348" y="762061"/>
                </a:lnTo>
                <a:lnTo>
                  <a:pt x="72813" y="802623"/>
                </a:lnTo>
                <a:lnTo>
                  <a:pt x="97570" y="841021"/>
                </a:lnTo>
                <a:lnTo>
                  <a:pt x="125432" y="877068"/>
                </a:lnTo>
                <a:lnTo>
                  <a:pt x="156210" y="910575"/>
                </a:lnTo>
                <a:lnTo>
                  <a:pt x="189716" y="941355"/>
                </a:lnTo>
                <a:lnTo>
                  <a:pt x="225762" y="969218"/>
                </a:lnTo>
                <a:lnTo>
                  <a:pt x="264160" y="993978"/>
                </a:lnTo>
                <a:lnTo>
                  <a:pt x="304721" y="1015444"/>
                </a:lnTo>
                <a:lnTo>
                  <a:pt x="347258" y="1033430"/>
                </a:lnTo>
                <a:lnTo>
                  <a:pt x="391583" y="1047747"/>
                </a:lnTo>
                <a:lnTo>
                  <a:pt x="437507" y="1058206"/>
                </a:lnTo>
                <a:lnTo>
                  <a:pt x="484842" y="1064620"/>
                </a:lnTo>
                <a:lnTo>
                  <a:pt x="533400" y="1066800"/>
                </a:lnTo>
                <a:lnTo>
                  <a:pt x="581957" y="1064620"/>
                </a:lnTo>
                <a:lnTo>
                  <a:pt x="629292" y="1058206"/>
                </a:lnTo>
                <a:lnTo>
                  <a:pt x="675216" y="1047747"/>
                </a:lnTo>
                <a:lnTo>
                  <a:pt x="719541" y="1033430"/>
                </a:lnTo>
                <a:lnTo>
                  <a:pt x="762078" y="1015444"/>
                </a:lnTo>
                <a:lnTo>
                  <a:pt x="802639" y="993978"/>
                </a:lnTo>
                <a:lnTo>
                  <a:pt x="841037" y="969218"/>
                </a:lnTo>
                <a:lnTo>
                  <a:pt x="877083" y="941355"/>
                </a:lnTo>
                <a:lnTo>
                  <a:pt x="885689" y="933450"/>
                </a:lnTo>
                <a:lnTo>
                  <a:pt x="533400" y="933450"/>
                </a:lnTo>
                <a:lnTo>
                  <a:pt x="486738" y="930758"/>
                </a:lnTo>
                <a:lnTo>
                  <a:pt x="441660" y="922883"/>
                </a:lnTo>
                <a:lnTo>
                  <a:pt x="398464" y="910124"/>
                </a:lnTo>
                <a:lnTo>
                  <a:pt x="357451" y="892784"/>
                </a:lnTo>
                <a:lnTo>
                  <a:pt x="318920" y="871160"/>
                </a:lnTo>
                <a:lnTo>
                  <a:pt x="283172" y="845555"/>
                </a:lnTo>
                <a:lnTo>
                  <a:pt x="250507" y="816268"/>
                </a:lnTo>
                <a:lnTo>
                  <a:pt x="221224" y="783600"/>
                </a:lnTo>
                <a:lnTo>
                  <a:pt x="195623" y="747851"/>
                </a:lnTo>
                <a:lnTo>
                  <a:pt x="174004" y="709320"/>
                </a:lnTo>
                <a:lnTo>
                  <a:pt x="156668" y="668310"/>
                </a:lnTo>
                <a:lnTo>
                  <a:pt x="143913" y="625119"/>
                </a:lnTo>
                <a:lnTo>
                  <a:pt x="136040" y="580049"/>
                </a:lnTo>
                <a:lnTo>
                  <a:pt x="133350" y="533400"/>
                </a:lnTo>
                <a:lnTo>
                  <a:pt x="136417" y="483850"/>
                </a:lnTo>
                <a:lnTo>
                  <a:pt x="145513" y="435374"/>
                </a:lnTo>
                <a:lnTo>
                  <a:pt x="160480" y="388495"/>
                </a:lnTo>
                <a:lnTo>
                  <a:pt x="181158" y="343737"/>
                </a:lnTo>
                <a:lnTo>
                  <a:pt x="207391" y="301625"/>
                </a:lnTo>
                <a:lnTo>
                  <a:pt x="395856" y="301625"/>
                </a:lnTo>
                <a:lnTo>
                  <a:pt x="301625" y="207391"/>
                </a:lnTo>
                <a:lnTo>
                  <a:pt x="343737" y="181158"/>
                </a:lnTo>
                <a:lnTo>
                  <a:pt x="388495" y="160480"/>
                </a:lnTo>
                <a:lnTo>
                  <a:pt x="435374" y="145513"/>
                </a:lnTo>
                <a:lnTo>
                  <a:pt x="483850" y="136417"/>
                </a:lnTo>
                <a:lnTo>
                  <a:pt x="533400" y="133350"/>
                </a:lnTo>
                <a:lnTo>
                  <a:pt x="885703" y="133350"/>
                </a:lnTo>
                <a:lnTo>
                  <a:pt x="877083" y="125432"/>
                </a:lnTo>
                <a:lnTo>
                  <a:pt x="841037" y="97570"/>
                </a:lnTo>
                <a:lnTo>
                  <a:pt x="802639" y="72813"/>
                </a:lnTo>
                <a:lnTo>
                  <a:pt x="762078" y="51348"/>
                </a:lnTo>
                <a:lnTo>
                  <a:pt x="719541" y="33364"/>
                </a:lnTo>
                <a:lnTo>
                  <a:pt x="675216" y="19050"/>
                </a:lnTo>
                <a:lnTo>
                  <a:pt x="629292" y="8592"/>
                </a:lnTo>
                <a:lnTo>
                  <a:pt x="581957" y="2179"/>
                </a:lnTo>
                <a:lnTo>
                  <a:pt x="533400" y="0"/>
                </a:lnTo>
                <a:close/>
              </a:path>
              <a:path w="1066800" h="1066800">
                <a:moveTo>
                  <a:pt x="395856" y="301625"/>
                </a:moveTo>
                <a:lnTo>
                  <a:pt x="207391" y="301625"/>
                </a:lnTo>
                <a:lnTo>
                  <a:pt x="765175" y="859409"/>
                </a:lnTo>
                <a:lnTo>
                  <a:pt x="723050" y="885602"/>
                </a:lnTo>
                <a:lnTo>
                  <a:pt x="678268" y="906275"/>
                </a:lnTo>
                <a:lnTo>
                  <a:pt x="631370" y="921257"/>
                </a:lnTo>
                <a:lnTo>
                  <a:pt x="582900" y="930372"/>
                </a:lnTo>
                <a:lnTo>
                  <a:pt x="533400" y="933450"/>
                </a:lnTo>
                <a:lnTo>
                  <a:pt x="885689" y="933450"/>
                </a:lnTo>
                <a:lnTo>
                  <a:pt x="941367" y="877068"/>
                </a:lnTo>
                <a:lnTo>
                  <a:pt x="969229" y="841021"/>
                </a:lnTo>
                <a:lnTo>
                  <a:pt x="993986" y="802623"/>
                </a:lnTo>
                <a:lnTo>
                  <a:pt x="1013797" y="765187"/>
                </a:lnTo>
                <a:lnTo>
                  <a:pt x="859408" y="765187"/>
                </a:lnTo>
                <a:lnTo>
                  <a:pt x="395856" y="301625"/>
                </a:lnTo>
                <a:close/>
              </a:path>
              <a:path w="1066800" h="1066800">
                <a:moveTo>
                  <a:pt x="885703" y="133350"/>
                </a:moveTo>
                <a:lnTo>
                  <a:pt x="533400" y="133350"/>
                </a:lnTo>
                <a:lnTo>
                  <a:pt x="580037" y="136040"/>
                </a:lnTo>
                <a:lnTo>
                  <a:pt x="625099" y="143913"/>
                </a:lnTo>
                <a:lnTo>
                  <a:pt x="668285" y="156668"/>
                </a:lnTo>
                <a:lnTo>
                  <a:pt x="709293" y="174004"/>
                </a:lnTo>
                <a:lnTo>
                  <a:pt x="747822" y="195623"/>
                </a:lnTo>
                <a:lnTo>
                  <a:pt x="783573" y="221224"/>
                </a:lnTo>
                <a:lnTo>
                  <a:pt x="816244" y="250507"/>
                </a:lnTo>
                <a:lnTo>
                  <a:pt x="845535" y="283172"/>
                </a:lnTo>
                <a:lnTo>
                  <a:pt x="871145" y="318920"/>
                </a:lnTo>
                <a:lnTo>
                  <a:pt x="892772" y="357451"/>
                </a:lnTo>
                <a:lnTo>
                  <a:pt x="910118" y="398464"/>
                </a:lnTo>
                <a:lnTo>
                  <a:pt x="922879" y="441660"/>
                </a:lnTo>
                <a:lnTo>
                  <a:pt x="930757" y="486738"/>
                </a:lnTo>
                <a:lnTo>
                  <a:pt x="933450" y="533400"/>
                </a:lnTo>
                <a:lnTo>
                  <a:pt x="930370" y="582899"/>
                </a:lnTo>
                <a:lnTo>
                  <a:pt x="921249" y="631368"/>
                </a:lnTo>
                <a:lnTo>
                  <a:pt x="906264" y="678265"/>
                </a:lnTo>
                <a:lnTo>
                  <a:pt x="885592" y="723052"/>
                </a:lnTo>
                <a:lnTo>
                  <a:pt x="859408" y="765187"/>
                </a:lnTo>
                <a:lnTo>
                  <a:pt x="1013797" y="765187"/>
                </a:lnTo>
                <a:lnTo>
                  <a:pt x="1033435" y="719525"/>
                </a:lnTo>
                <a:lnTo>
                  <a:pt x="1047750" y="675203"/>
                </a:lnTo>
                <a:lnTo>
                  <a:pt x="1058207" y="629282"/>
                </a:lnTo>
                <a:lnTo>
                  <a:pt x="1064620" y="581952"/>
                </a:lnTo>
                <a:lnTo>
                  <a:pt x="1066800" y="533400"/>
                </a:lnTo>
                <a:lnTo>
                  <a:pt x="1064620" y="484842"/>
                </a:lnTo>
                <a:lnTo>
                  <a:pt x="1058207" y="437507"/>
                </a:lnTo>
                <a:lnTo>
                  <a:pt x="1047750" y="391583"/>
                </a:lnTo>
                <a:lnTo>
                  <a:pt x="1033435" y="347258"/>
                </a:lnTo>
                <a:lnTo>
                  <a:pt x="1015451" y="304721"/>
                </a:lnTo>
                <a:lnTo>
                  <a:pt x="993986" y="264160"/>
                </a:lnTo>
                <a:lnTo>
                  <a:pt x="969229" y="225762"/>
                </a:lnTo>
                <a:lnTo>
                  <a:pt x="941367" y="189716"/>
                </a:lnTo>
                <a:lnTo>
                  <a:pt x="910589" y="156210"/>
                </a:lnTo>
                <a:lnTo>
                  <a:pt x="885703" y="133350"/>
                </a:lnTo>
                <a:close/>
              </a:path>
            </a:pathLst>
          </a:custGeom>
          <a:solidFill>
            <a:srgbClr val="FF3300"/>
          </a:solidFill>
        </p:spPr>
        <p:txBody>
          <a:bodyPr wrap="square" lIns="0" tIns="0" rIns="0" bIns="0" rtlCol="0"/>
          <a:lstStyle/>
          <a:p>
            <a:endParaRPr dirty="0"/>
          </a:p>
        </p:txBody>
      </p:sp>
      <p:sp>
        <p:nvSpPr>
          <p:cNvPr id="9" name="object 9">
            <a:extLst>
              <a:ext uri="{C183D7F6-B498-43B3-948B-1728B52AA6E4}">
                <adec:decorative xmlns:adec="http://schemas.microsoft.com/office/drawing/2017/decorative" val="1"/>
              </a:ext>
            </a:extLst>
          </p:cNvPr>
          <p:cNvSpPr/>
          <p:nvPr/>
        </p:nvSpPr>
        <p:spPr>
          <a:xfrm>
            <a:off x="7543800" y="4953000"/>
            <a:ext cx="1066800" cy="1066800"/>
          </a:xfrm>
          <a:custGeom>
            <a:avLst/>
            <a:gdLst/>
            <a:ahLst/>
            <a:cxnLst/>
            <a:rect l="l" t="t" r="r" b="b"/>
            <a:pathLst>
              <a:path w="1066800" h="1066800">
                <a:moveTo>
                  <a:pt x="0" y="533400"/>
                </a:moveTo>
                <a:lnTo>
                  <a:pt x="2179" y="484842"/>
                </a:lnTo>
                <a:lnTo>
                  <a:pt x="8592" y="437507"/>
                </a:lnTo>
                <a:lnTo>
                  <a:pt x="19050" y="391583"/>
                </a:lnTo>
                <a:lnTo>
                  <a:pt x="33364" y="347258"/>
                </a:lnTo>
                <a:lnTo>
                  <a:pt x="51348" y="304721"/>
                </a:lnTo>
                <a:lnTo>
                  <a:pt x="72813" y="264160"/>
                </a:lnTo>
                <a:lnTo>
                  <a:pt x="97570" y="225762"/>
                </a:lnTo>
                <a:lnTo>
                  <a:pt x="125432" y="189716"/>
                </a:lnTo>
                <a:lnTo>
                  <a:pt x="156210" y="156210"/>
                </a:lnTo>
                <a:lnTo>
                  <a:pt x="189716" y="125432"/>
                </a:lnTo>
                <a:lnTo>
                  <a:pt x="225762" y="97570"/>
                </a:lnTo>
                <a:lnTo>
                  <a:pt x="264160" y="72813"/>
                </a:lnTo>
                <a:lnTo>
                  <a:pt x="304721" y="51348"/>
                </a:lnTo>
                <a:lnTo>
                  <a:pt x="347258" y="33364"/>
                </a:lnTo>
                <a:lnTo>
                  <a:pt x="391583" y="19050"/>
                </a:lnTo>
                <a:lnTo>
                  <a:pt x="437507" y="8592"/>
                </a:lnTo>
                <a:lnTo>
                  <a:pt x="484842" y="2179"/>
                </a:lnTo>
                <a:lnTo>
                  <a:pt x="533400" y="0"/>
                </a:lnTo>
                <a:lnTo>
                  <a:pt x="581957" y="2179"/>
                </a:lnTo>
                <a:lnTo>
                  <a:pt x="629292" y="8592"/>
                </a:lnTo>
                <a:lnTo>
                  <a:pt x="675216" y="19050"/>
                </a:lnTo>
                <a:lnTo>
                  <a:pt x="719541" y="33364"/>
                </a:lnTo>
                <a:lnTo>
                  <a:pt x="762078" y="51348"/>
                </a:lnTo>
                <a:lnTo>
                  <a:pt x="802639" y="72813"/>
                </a:lnTo>
                <a:lnTo>
                  <a:pt x="841037" y="97570"/>
                </a:lnTo>
                <a:lnTo>
                  <a:pt x="877083" y="125432"/>
                </a:lnTo>
                <a:lnTo>
                  <a:pt x="910589" y="156209"/>
                </a:lnTo>
                <a:lnTo>
                  <a:pt x="941367" y="189716"/>
                </a:lnTo>
                <a:lnTo>
                  <a:pt x="969229" y="225762"/>
                </a:lnTo>
                <a:lnTo>
                  <a:pt x="993986" y="264159"/>
                </a:lnTo>
                <a:lnTo>
                  <a:pt x="1015451" y="304721"/>
                </a:lnTo>
                <a:lnTo>
                  <a:pt x="1033435" y="347258"/>
                </a:lnTo>
                <a:lnTo>
                  <a:pt x="1047750" y="391583"/>
                </a:lnTo>
                <a:lnTo>
                  <a:pt x="1058207" y="437507"/>
                </a:lnTo>
                <a:lnTo>
                  <a:pt x="1064620" y="484842"/>
                </a:lnTo>
                <a:lnTo>
                  <a:pt x="1066800" y="533400"/>
                </a:lnTo>
                <a:lnTo>
                  <a:pt x="1064620" y="581952"/>
                </a:lnTo>
                <a:lnTo>
                  <a:pt x="1058207" y="629282"/>
                </a:lnTo>
                <a:lnTo>
                  <a:pt x="1047750" y="675203"/>
                </a:lnTo>
                <a:lnTo>
                  <a:pt x="1033435" y="719525"/>
                </a:lnTo>
                <a:lnTo>
                  <a:pt x="1015451" y="762061"/>
                </a:lnTo>
                <a:lnTo>
                  <a:pt x="993986" y="802623"/>
                </a:lnTo>
                <a:lnTo>
                  <a:pt x="969229" y="841021"/>
                </a:lnTo>
                <a:lnTo>
                  <a:pt x="941367" y="877068"/>
                </a:lnTo>
                <a:lnTo>
                  <a:pt x="910589" y="910575"/>
                </a:lnTo>
                <a:lnTo>
                  <a:pt x="877083" y="941355"/>
                </a:lnTo>
                <a:lnTo>
                  <a:pt x="841037" y="969218"/>
                </a:lnTo>
                <a:lnTo>
                  <a:pt x="802639" y="993978"/>
                </a:lnTo>
                <a:lnTo>
                  <a:pt x="762078" y="1015444"/>
                </a:lnTo>
                <a:lnTo>
                  <a:pt x="719541" y="1033430"/>
                </a:lnTo>
                <a:lnTo>
                  <a:pt x="675216" y="1047747"/>
                </a:lnTo>
                <a:lnTo>
                  <a:pt x="629292" y="1058206"/>
                </a:lnTo>
                <a:lnTo>
                  <a:pt x="581957" y="1064620"/>
                </a:lnTo>
                <a:lnTo>
                  <a:pt x="533400" y="1066800"/>
                </a:lnTo>
                <a:lnTo>
                  <a:pt x="484842" y="1064620"/>
                </a:lnTo>
                <a:lnTo>
                  <a:pt x="437507" y="1058206"/>
                </a:lnTo>
                <a:lnTo>
                  <a:pt x="391583" y="1047747"/>
                </a:lnTo>
                <a:lnTo>
                  <a:pt x="347258" y="1033430"/>
                </a:lnTo>
                <a:lnTo>
                  <a:pt x="304721" y="1015444"/>
                </a:lnTo>
                <a:lnTo>
                  <a:pt x="264160" y="993978"/>
                </a:lnTo>
                <a:lnTo>
                  <a:pt x="225762" y="969218"/>
                </a:lnTo>
                <a:lnTo>
                  <a:pt x="189716" y="941355"/>
                </a:lnTo>
                <a:lnTo>
                  <a:pt x="156210" y="910575"/>
                </a:lnTo>
                <a:lnTo>
                  <a:pt x="125432" y="877068"/>
                </a:lnTo>
                <a:lnTo>
                  <a:pt x="97570" y="841021"/>
                </a:lnTo>
                <a:lnTo>
                  <a:pt x="72813" y="802623"/>
                </a:lnTo>
                <a:lnTo>
                  <a:pt x="51348" y="762061"/>
                </a:lnTo>
                <a:lnTo>
                  <a:pt x="33364" y="719525"/>
                </a:lnTo>
                <a:lnTo>
                  <a:pt x="19049" y="675203"/>
                </a:lnTo>
                <a:lnTo>
                  <a:pt x="8592" y="629282"/>
                </a:lnTo>
                <a:lnTo>
                  <a:pt x="2179" y="581952"/>
                </a:lnTo>
                <a:lnTo>
                  <a:pt x="0" y="533400"/>
                </a:lnTo>
                <a:close/>
              </a:path>
            </a:pathLst>
          </a:custGeom>
          <a:ln w="25400">
            <a:solidFill>
              <a:srgbClr val="000000"/>
            </a:solidFill>
          </a:ln>
        </p:spPr>
        <p:txBody>
          <a:bodyPr wrap="square" lIns="0" tIns="0" rIns="0" bIns="0" rtlCol="0"/>
          <a:lstStyle/>
          <a:p>
            <a:endParaRPr dirty="0"/>
          </a:p>
        </p:txBody>
      </p:sp>
      <p:sp>
        <p:nvSpPr>
          <p:cNvPr id="10" name="object 10">
            <a:extLst>
              <a:ext uri="{C183D7F6-B498-43B3-948B-1728B52AA6E4}">
                <adec:decorative xmlns:adec="http://schemas.microsoft.com/office/drawing/2017/decorative" val="1"/>
              </a:ext>
            </a:extLst>
          </p:cNvPr>
          <p:cNvSpPr/>
          <p:nvPr/>
        </p:nvSpPr>
        <p:spPr>
          <a:xfrm>
            <a:off x="7845425" y="5086350"/>
            <a:ext cx="631825" cy="632460"/>
          </a:xfrm>
          <a:custGeom>
            <a:avLst/>
            <a:gdLst/>
            <a:ahLst/>
            <a:cxnLst/>
            <a:rect l="l" t="t" r="r" b="b"/>
            <a:pathLst>
              <a:path w="631825" h="632460">
                <a:moveTo>
                  <a:pt x="557783" y="631837"/>
                </a:moveTo>
                <a:lnTo>
                  <a:pt x="583967" y="589702"/>
                </a:lnTo>
                <a:lnTo>
                  <a:pt x="604639" y="544915"/>
                </a:lnTo>
                <a:lnTo>
                  <a:pt x="619624" y="498018"/>
                </a:lnTo>
                <a:lnTo>
                  <a:pt x="628745" y="449549"/>
                </a:lnTo>
                <a:lnTo>
                  <a:pt x="631825" y="400050"/>
                </a:lnTo>
                <a:lnTo>
                  <a:pt x="629132" y="353388"/>
                </a:lnTo>
                <a:lnTo>
                  <a:pt x="621254" y="308310"/>
                </a:lnTo>
                <a:lnTo>
                  <a:pt x="608493" y="265114"/>
                </a:lnTo>
                <a:lnTo>
                  <a:pt x="591147" y="224101"/>
                </a:lnTo>
                <a:lnTo>
                  <a:pt x="569520" y="185570"/>
                </a:lnTo>
                <a:lnTo>
                  <a:pt x="543910" y="149822"/>
                </a:lnTo>
                <a:lnTo>
                  <a:pt x="514619" y="117157"/>
                </a:lnTo>
                <a:lnTo>
                  <a:pt x="481948" y="87874"/>
                </a:lnTo>
                <a:lnTo>
                  <a:pt x="446197" y="62273"/>
                </a:lnTo>
                <a:lnTo>
                  <a:pt x="407668" y="40654"/>
                </a:lnTo>
                <a:lnTo>
                  <a:pt x="366660" y="23318"/>
                </a:lnTo>
                <a:lnTo>
                  <a:pt x="323474" y="10563"/>
                </a:lnTo>
                <a:lnTo>
                  <a:pt x="278412" y="2690"/>
                </a:lnTo>
                <a:lnTo>
                  <a:pt x="231775" y="0"/>
                </a:lnTo>
                <a:lnTo>
                  <a:pt x="182225" y="3067"/>
                </a:lnTo>
                <a:lnTo>
                  <a:pt x="133749" y="12163"/>
                </a:lnTo>
                <a:lnTo>
                  <a:pt x="86870" y="27130"/>
                </a:lnTo>
                <a:lnTo>
                  <a:pt x="42112" y="47808"/>
                </a:lnTo>
                <a:lnTo>
                  <a:pt x="0" y="74041"/>
                </a:lnTo>
                <a:lnTo>
                  <a:pt x="557783" y="631837"/>
                </a:lnTo>
                <a:close/>
              </a:path>
            </a:pathLst>
          </a:custGeom>
          <a:ln w="25400">
            <a:solidFill>
              <a:srgbClr val="000000"/>
            </a:solidFill>
          </a:ln>
        </p:spPr>
        <p:txBody>
          <a:bodyPr wrap="square" lIns="0" tIns="0" rIns="0" bIns="0" rtlCol="0"/>
          <a:lstStyle/>
          <a:p>
            <a:endParaRPr dirty="0"/>
          </a:p>
        </p:txBody>
      </p:sp>
      <p:sp>
        <p:nvSpPr>
          <p:cNvPr id="11" name="object 11">
            <a:extLst>
              <a:ext uri="{C183D7F6-B498-43B3-948B-1728B52AA6E4}">
                <adec:decorative xmlns:adec="http://schemas.microsoft.com/office/drawing/2017/decorative" val="1"/>
              </a:ext>
            </a:extLst>
          </p:cNvPr>
          <p:cNvSpPr/>
          <p:nvPr/>
        </p:nvSpPr>
        <p:spPr>
          <a:xfrm>
            <a:off x="7677150" y="5254625"/>
            <a:ext cx="631825" cy="631825"/>
          </a:xfrm>
          <a:custGeom>
            <a:avLst/>
            <a:gdLst/>
            <a:ahLst/>
            <a:cxnLst/>
            <a:rect l="l" t="t" r="r" b="b"/>
            <a:pathLst>
              <a:path w="631825" h="631825">
                <a:moveTo>
                  <a:pt x="74041" y="0"/>
                </a:moveTo>
                <a:lnTo>
                  <a:pt x="47808" y="42112"/>
                </a:lnTo>
                <a:lnTo>
                  <a:pt x="27130" y="86870"/>
                </a:lnTo>
                <a:lnTo>
                  <a:pt x="12163" y="133749"/>
                </a:lnTo>
                <a:lnTo>
                  <a:pt x="3067" y="182225"/>
                </a:lnTo>
                <a:lnTo>
                  <a:pt x="0" y="231775"/>
                </a:lnTo>
                <a:lnTo>
                  <a:pt x="2690" y="278424"/>
                </a:lnTo>
                <a:lnTo>
                  <a:pt x="10563" y="323494"/>
                </a:lnTo>
                <a:lnTo>
                  <a:pt x="23318" y="366685"/>
                </a:lnTo>
                <a:lnTo>
                  <a:pt x="40654" y="407695"/>
                </a:lnTo>
                <a:lnTo>
                  <a:pt x="62273" y="446226"/>
                </a:lnTo>
                <a:lnTo>
                  <a:pt x="87874" y="481975"/>
                </a:lnTo>
                <a:lnTo>
                  <a:pt x="117157" y="514643"/>
                </a:lnTo>
                <a:lnTo>
                  <a:pt x="149822" y="543930"/>
                </a:lnTo>
                <a:lnTo>
                  <a:pt x="185570" y="569535"/>
                </a:lnTo>
                <a:lnTo>
                  <a:pt x="224101" y="591159"/>
                </a:lnTo>
                <a:lnTo>
                  <a:pt x="265114" y="608499"/>
                </a:lnTo>
                <a:lnTo>
                  <a:pt x="308310" y="621258"/>
                </a:lnTo>
                <a:lnTo>
                  <a:pt x="353388" y="629133"/>
                </a:lnTo>
                <a:lnTo>
                  <a:pt x="400050" y="631825"/>
                </a:lnTo>
                <a:lnTo>
                  <a:pt x="449550" y="628747"/>
                </a:lnTo>
                <a:lnTo>
                  <a:pt x="498020" y="619632"/>
                </a:lnTo>
                <a:lnTo>
                  <a:pt x="544918" y="604650"/>
                </a:lnTo>
                <a:lnTo>
                  <a:pt x="589700" y="583977"/>
                </a:lnTo>
                <a:lnTo>
                  <a:pt x="631825" y="557784"/>
                </a:lnTo>
                <a:lnTo>
                  <a:pt x="74041" y="0"/>
                </a:lnTo>
                <a:close/>
              </a:path>
            </a:pathLst>
          </a:custGeom>
          <a:ln w="25400">
            <a:solidFill>
              <a:srgbClr val="000000"/>
            </a:solidFill>
          </a:ln>
        </p:spPr>
        <p:txBody>
          <a:bodyPr wrap="square" lIns="0" tIns="0" rIns="0" bIns="0" rtlCol="0"/>
          <a:lstStyle/>
          <a:p>
            <a:endParaRPr dirty="0"/>
          </a:p>
        </p:txBody>
      </p:sp>
    </p:spTree>
    <p:extLst>
      <p:ext uri="{BB962C8B-B14F-4D97-AF65-F5344CB8AC3E}">
        <p14:creationId xmlns:p14="http://schemas.microsoft.com/office/powerpoint/2010/main" val="3497305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92" y="227548"/>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73542"/>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due to unsafe way of accessing scaffold by worker&#10;"/>
          <p:cNvSpPr/>
          <p:nvPr/>
        </p:nvSpPr>
        <p:spPr>
          <a:xfrm>
            <a:off x="2133600" y="889000"/>
            <a:ext cx="4254500" cy="5080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262121" y="138125"/>
            <a:ext cx="2619375" cy="635000"/>
          </a:xfrm>
          <a:prstGeom prst="rect">
            <a:avLst/>
          </a:prstGeom>
        </p:spPr>
        <p:txBody>
          <a:bodyPr vert="horz" wrap="square" lIns="0" tIns="12065" rIns="0" bIns="0" rtlCol="0">
            <a:spAutoFit/>
          </a:bodyPr>
          <a:lstStyle/>
          <a:p>
            <a:pPr marL="12700">
              <a:lnSpc>
                <a:spcPct val="100000"/>
              </a:lnSpc>
              <a:spcBef>
                <a:spcPts val="95"/>
              </a:spcBef>
            </a:pPr>
            <a:r>
              <a:rPr spc="-10" dirty="0"/>
              <a:t>Scaffolds</a:t>
            </a:r>
          </a:p>
        </p:txBody>
      </p:sp>
    </p:spTree>
    <p:extLst>
      <p:ext uri="{BB962C8B-B14F-4D97-AF65-F5344CB8AC3E}">
        <p14:creationId xmlns:p14="http://schemas.microsoft.com/office/powerpoint/2010/main" val="315539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33867"/>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hazard due to unsafe way of accessing scaffold by worker"/>
          <p:cNvSpPr/>
          <p:nvPr/>
        </p:nvSpPr>
        <p:spPr>
          <a:xfrm>
            <a:off x="4572000" y="1098549"/>
            <a:ext cx="4254500" cy="5080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262121" y="138125"/>
            <a:ext cx="2619375" cy="635000"/>
          </a:xfrm>
          <a:prstGeom prst="rect">
            <a:avLst/>
          </a:prstGeom>
        </p:spPr>
        <p:txBody>
          <a:bodyPr vert="horz" wrap="square" lIns="0" tIns="12065" rIns="0" bIns="0" rtlCol="0">
            <a:spAutoFit/>
          </a:bodyPr>
          <a:lstStyle/>
          <a:p>
            <a:pPr marL="12700">
              <a:lnSpc>
                <a:spcPct val="100000"/>
              </a:lnSpc>
              <a:spcBef>
                <a:spcPts val="95"/>
              </a:spcBef>
            </a:pPr>
            <a:r>
              <a:rPr spc="-10" dirty="0"/>
              <a:t>Scaffolds</a:t>
            </a:r>
          </a:p>
        </p:txBody>
      </p:sp>
      <p:sp>
        <p:nvSpPr>
          <p:cNvPr id="7" name="object 7"/>
          <p:cNvSpPr txBox="1"/>
          <p:nvPr/>
        </p:nvSpPr>
        <p:spPr>
          <a:xfrm>
            <a:off x="535940" y="1098549"/>
            <a:ext cx="3335654" cy="1732280"/>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Workers must  have a safe way to  access </a:t>
            </a:r>
            <a:r>
              <a:rPr sz="2800" spc="-10" dirty="0">
                <a:latin typeface="Tahoma"/>
                <a:cs typeface="Tahoma"/>
              </a:rPr>
              <a:t>the  scaffold.</a:t>
            </a:r>
            <a:endParaRPr sz="2800" dirty="0">
              <a:latin typeface="Tahoma"/>
              <a:cs typeface="Tahoma"/>
            </a:endParaRPr>
          </a:p>
        </p:txBody>
      </p:sp>
      <p:sp>
        <p:nvSpPr>
          <p:cNvPr id="8" name="object 8" descr="unacceptable"/>
          <p:cNvSpPr/>
          <p:nvPr/>
        </p:nvSpPr>
        <p:spPr>
          <a:xfrm>
            <a:off x="7620000" y="4953000"/>
            <a:ext cx="1066800" cy="1066800"/>
          </a:xfrm>
          <a:custGeom>
            <a:avLst/>
            <a:gdLst/>
            <a:ahLst/>
            <a:cxnLst/>
            <a:rect l="l" t="t" r="r" b="b"/>
            <a:pathLst>
              <a:path w="1066800" h="1066800">
                <a:moveTo>
                  <a:pt x="533400" y="0"/>
                </a:moveTo>
                <a:lnTo>
                  <a:pt x="484842" y="2179"/>
                </a:lnTo>
                <a:lnTo>
                  <a:pt x="437507" y="8592"/>
                </a:lnTo>
                <a:lnTo>
                  <a:pt x="391583" y="19050"/>
                </a:lnTo>
                <a:lnTo>
                  <a:pt x="347258" y="33364"/>
                </a:lnTo>
                <a:lnTo>
                  <a:pt x="304721" y="51348"/>
                </a:lnTo>
                <a:lnTo>
                  <a:pt x="264160" y="72813"/>
                </a:lnTo>
                <a:lnTo>
                  <a:pt x="225762" y="97570"/>
                </a:lnTo>
                <a:lnTo>
                  <a:pt x="189716" y="125432"/>
                </a:lnTo>
                <a:lnTo>
                  <a:pt x="156210" y="156210"/>
                </a:lnTo>
                <a:lnTo>
                  <a:pt x="125432" y="189716"/>
                </a:lnTo>
                <a:lnTo>
                  <a:pt x="97570" y="225762"/>
                </a:lnTo>
                <a:lnTo>
                  <a:pt x="72813" y="264160"/>
                </a:lnTo>
                <a:lnTo>
                  <a:pt x="51348" y="304721"/>
                </a:lnTo>
                <a:lnTo>
                  <a:pt x="33364" y="347258"/>
                </a:lnTo>
                <a:lnTo>
                  <a:pt x="19050" y="391583"/>
                </a:lnTo>
                <a:lnTo>
                  <a:pt x="8592" y="437507"/>
                </a:lnTo>
                <a:lnTo>
                  <a:pt x="2179" y="484842"/>
                </a:lnTo>
                <a:lnTo>
                  <a:pt x="0" y="533400"/>
                </a:lnTo>
                <a:lnTo>
                  <a:pt x="2179" y="581952"/>
                </a:lnTo>
                <a:lnTo>
                  <a:pt x="8592" y="629282"/>
                </a:lnTo>
                <a:lnTo>
                  <a:pt x="19049" y="675203"/>
                </a:lnTo>
                <a:lnTo>
                  <a:pt x="33364" y="719525"/>
                </a:lnTo>
                <a:lnTo>
                  <a:pt x="51348" y="762061"/>
                </a:lnTo>
                <a:lnTo>
                  <a:pt x="72813" y="802623"/>
                </a:lnTo>
                <a:lnTo>
                  <a:pt x="97570" y="841021"/>
                </a:lnTo>
                <a:lnTo>
                  <a:pt x="125432" y="877068"/>
                </a:lnTo>
                <a:lnTo>
                  <a:pt x="156210" y="910575"/>
                </a:lnTo>
                <a:lnTo>
                  <a:pt x="189716" y="941355"/>
                </a:lnTo>
                <a:lnTo>
                  <a:pt x="225762" y="969218"/>
                </a:lnTo>
                <a:lnTo>
                  <a:pt x="264160" y="993978"/>
                </a:lnTo>
                <a:lnTo>
                  <a:pt x="304721" y="1015444"/>
                </a:lnTo>
                <a:lnTo>
                  <a:pt x="347258" y="1033430"/>
                </a:lnTo>
                <a:lnTo>
                  <a:pt x="391583" y="1047747"/>
                </a:lnTo>
                <a:lnTo>
                  <a:pt x="437507" y="1058206"/>
                </a:lnTo>
                <a:lnTo>
                  <a:pt x="484842" y="1064620"/>
                </a:lnTo>
                <a:lnTo>
                  <a:pt x="533400" y="1066800"/>
                </a:lnTo>
                <a:lnTo>
                  <a:pt x="581957" y="1064620"/>
                </a:lnTo>
                <a:lnTo>
                  <a:pt x="629292" y="1058206"/>
                </a:lnTo>
                <a:lnTo>
                  <a:pt x="675216" y="1047747"/>
                </a:lnTo>
                <a:lnTo>
                  <a:pt x="719541" y="1033430"/>
                </a:lnTo>
                <a:lnTo>
                  <a:pt x="762078" y="1015444"/>
                </a:lnTo>
                <a:lnTo>
                  <a:pt x="802639" y="993978"/>
                </a:lnTo>
                <a:lnTo>
                  <a:pt x="841037" y="969218"/>
                </a:lnTo>
                <a:lnTo>
                  <a:pt x="877083" y="941355"/>
                </a:lnTo>
                <a:lnTo>
                  <a:pt x="885689" y="933450"/>
                </a:lnTo>
                <a:lnTo>
                  <a:pt x="533400" y="933450"/>
                </a:lnTo>
                <a:lnTo>
                  <a:pt x="486738" y="930758"/>
                </a:lnTo>
                <a:lnTo>
                  <a:pt x="441660" y="922883"/>
                </a:lnTo>
                <a:lnTo>
                  <a:pt x="398464" y="910124"/>
                </a:lnTo>
                <a:lnTo>
                  <a:pt x="357451" y="892784"/>
                </a:lnTo>
                <a:lnTo>
                  <a:pt x="318920" y="871160"/>
                </a:lnTo>
                <a:lnTo>
                  <a:pt x="283172" y="845555"/>
                </a:lnTo>
                <a:lnTo>
                  <a:pt x="250507" y="816268"/>
                </a:lnTo>
                <a:lnTo>
                  <a:pt x="221224" y="783600"/>
                </a:lnTo>
                <a:lnTo>
                  <a:pt x="195623" y="747851"/>
                </a:lnTo>
                <a:lnTo>
                  <a:pt x="174004" y="709320"/>
                </a:lnTo>
                <a:lnTo>
                  <a:pt x="156668" y="668310"/>
                </a:lnTo>
                <a:lnTo>
                  <a:pt x="143913" y="625119"/>
                </a:lnTo>
                <a:lnTo>
                  <a:pt x="136040" y="580049"/>
                </a:lnTo>
                <a:lnTo>
                  <a:pt x="133350" y="533400"/>
                </a:lnTo>
                <a:lnTo>
                  <a:pt x="136417" y="483850"/>
                </a:lnTo>
                <a:lnTo>
                  <a:pt x="145513" y="435374"/>
                </a:lnTo>
                <a:lnTo>
                  <a:pt x="160480" y="388495"/>
                </a:lnTo>
                <a:lnTo>
                  <a:pt x="181158" y="343737"/>
                </a:lnTo>
                <a:lnTo>
                  <a:pt x="207391" y="301625"/>
                </a:lnTo>
                <a:lnTo>
                  <a:pt x="395856" y="301625"/>
                </a:lnTo>
                <a:lnTo>
                  <a:pt x="301625" y="207391"/>
                </a:lnTo>
                <a:lnTo>
                  <a:pt x="343737" y="181158"/>
                </a:lnTo>
                <a:lnTo>
                  <a:pt x="388495" y="160480"/>
                </a:lnTo>
                <a:lnTo>
                  <a:pt x="435374" y="145513"/>
                </a:lnTo>
                <a:lnTo>
                  <a:pt x="483850" y="136417"/>
                </a:lnTo>
                <a:lnTo>
                  <a:pt x="533400" y="133350"/>
                </a:lnTo>
                <a:lnTo>
                  <a:pt x="885703" y="133350"/>
                </a:lnTo>
                <a:lnTo>
                  <a:pt x="877083" y="125432"/>
                </a:lnTo>
                <a:lnTo>
                  <a:pt x="841037" y="97570"/>
                </a:lnTo>
                <a:lnTo>
                  <a:pt x="802639" y="72813"/>
                </a:lnTo>
                <a:lnTo>
                  <a:pt x="762078" y="51348"/>
                </a:lnTo>
                <a:lnTo>
                  <a:pt x="719541" y="33364"/>
                </a:lnTo>
                <a:lnTo>
                  <a:pt x="675216" y="19050"/>
                </a:lnTo>
                <a:lnTo>
                  <a:pt x="629292" y="8592"/>
                </a:lnTo>
                <a:lnTo>
                  <a:pt x="581957" y="2179"/>
                </a:lnTo>
                <a:lnTo>
                  <a:pt x="533400" y="0"/>
                </a:lnTo>
                <a:close/>
              </a:path>
              <a:path w="1066800" h="1066800">
                <a:moveTo>
                  <a:pt x="395856" y="301625"/>
                </a:moveTo>
                <a:lnTo>
                  <a:pt x="207391" y="301625"/>
                </a:lnTo>
                <a:lnTo>
                  <a:pt x="765175" y="859409"/>
                </a:lnTo>
                <a:lnTo>
                  <a:pt x="723050" y="885602"/>
                </a:lnTo>
                <a:lnTo>
                  <a:pt x="678268" y="906275"/>
                </a:lnTo>
                <a:lnTo>
                  <a:pt x="631370" y="921257"/>
                </a:lnTo>
                <a:lnTo>
                  <a:pt x="582900" y="930372"/>
                </a:lnTo>
                <a:lnTo>
                  <a:pt x="533400" y="933450"/>
                </a:lnTo>
                <a:lnTo>
                  <a:pt x="885689" y="933450"/>
                </a:lnTo>
                <a:lnTo>
                  <a:pt x="941367" y="877068"/>
                </a:lnTo>
                <a:lnTo>
                  <a:pt x="969229" y="841021"/>
                </a:lnTo>
                <a:lnTo>
                  <a:pt x="993986" y="802623"/>
                </a:lnTo>
                <a:lnTo>
                  <a:pt x="1013797" y="765187"/>
                </a:lnTo>
                <a:lnTo>
                  <a:pt x="859408" y="765187"/>
                </a:lnTo>
                <a:lnTo>
                  <a:pt x="395856" y="301625"/>
                </a:lnTo>
                <a:close/>
              </a:path>
              <a:path w="1066800" h="1066800">
                <a:moveTo>
                  <a:pt x="885703" y="133350"/>
                </a:moveTo>
                <a:lnTo>
                  <a:pt x="533400" y="133350"/>
                </a:lnTo>
                <a:lnTo>
                  <a:pt x="580037" y="136040"/>
                </a:lnTo>
                <a:lnTo>
                  <a:pt x="625099" y="143913"/>
                </a:lnTo>
                <a:lnTo>
                  <a:pt x="668285" y="156668"/>
                </a:lnTo>
                <a:lnTo>
                  <a:pt x="709293" y="174004"/>
                </a:lnTo>
                <a:lnTo>
                  <a:pt x="747822" y="195623"/>
                </a:lnTo>
                <a:lnTo>
                  <a:pt x="783573" y="221224"/>
                </a:lnTo>
                <a:lnTo>
                  <a:pt x="816244" y="250507"/>
                </a:lnTo>
                <a:lnTo>
                  <a:pt x="845535" y="283172"/>
                </a:lnTo>
                <a:lnTo>
                  <a:pt x="871145" y="318920"/>
                </a:lnTo>
                <a:lnTo>
                  <a:pt x="892772" y="357451"/>
                </a:lnTo>
                <a:lnTo>
                  <a:pt x="910118" y="398464"/>
                </a:lnTo>
                <a:lnTo>
                  <a:pt x="922879" y="441660"/>
                </a:lnTo>
                <a:lnTo>
                  <a:pt x="930757" y="486738"/>
                </a:lnTo>
                <a:lnTo>
                  <a:pt x="933450" y="533400"/>
                </a:lnTo>
                <a:lnTo>
                  <a:pt x="930370" y="582899"/>
                </a:lnTo>
                <a:lnTo>
                  <a:pt x="921249" y="631368"/>
                </a:lnTo>
                <a:lnTo>
                  <a:pt x="906264" y="678265"/>
                </a:lnTo>
                <a:lnTo>
                  <a:pt x="885592" y="723052"/>
                </a:lnTo>
                <a:lnTo>
                  <a:pt x="859408" y="765187"/>
                </a:lnTo>
                <a:lnTo>
                  <a:pt x="1013797" y="765187"/>
                </a:lnTo>
                <a:lnTo>
                  <a:pt x="1033435" y="719525"/>
                </a:lnTo>
                <a:lnTo>
                  <a:pt x="1047750" y="675203"/>
                </a:lnTo>
                <a:lnTo>
                  <a:pt x="1058207" y="629282"/>
                </a:lnTo>
                <a:lnTo>
                  <a:pt x="1064620" y="581952"/>
                </a:lnTo>
                <a:lnTo>
                  <a:pt x="1066800" y="533400"/>
                </a:lnTo>
                <a:lnTo>
                  <a:pt x="1064620" y="484842"/>
                </a:lnTo>
                <a:lnTo>
                  <a:pt x="1058207" y="437507"/>
                </a:lnTo>
                <a:lnTo>
                  <a:pt x="1047750" y="391583"/>
                </a:lnTo>
                <a:lnTo>
                  <a:pt x="1033435" y="347258"/>
                </a:lnTo>
                <a:lnTo>
                  <a:pt x="1015451" y="304721"/>
                </a:lnTo>
                <a:lnTo>
                  <a:pt x="993986" y="264160"/>
                </a:lnTo>
                <a:lnTo>
                  <a:pt x="969229" y="225762"/>
                </a:lnTo>
                <a:lnTo>
                  <a:pt x="941367" y="189716"/>
                </a:lnTo>
                <a:lnTo>
                  <a:pt x="910589" y="156210"/>
                </a:lnTo>
                <a:lnTo>
                  <a:pt x="885703" y="133350"/>
                </a:lnTo>
                <a:close/>
              </a:path>
            </a:pathLst>
          </a:custGeom>
          <a:solidFill>
            <a:srgbClr val="FF3300"/>
          </a:solidFill>
        </p:spPr>
        <p:txBody>
          <a:bodyPr wrap="square" lIns="0" tIns="0" rIns="0" bIns="0" rtlCol="0"/>
          <a:lstStyle/>
          <a:p>
            <a:endParaRPr dirty="0"/>
          </a:p>
        </p:txBody>
      </p:sp>
      <p:sp>
        <p:nvSpPr>
          <p:cNvPr id="9" name="object 9" descr="unacceptable"/>
          <p:cNvSpPr/>
          <p:nvPr/>
        </p:nvSpPr>
        <p:spPr>
          <a:xfrm>
            <a:off x="7620000" y="4953000"/>
            <a:ext cx="1066800" cy="1066800"/>
          </a:xfrm>
          <a:custGeom>
            <a:avLst/>
            <a:gdLst/>
            <a:ahLst/>
            <a:cxnLst/>
            <a:rect l="l" t="t" r="r" b="b"/>
            <a:pathLst>
              <a:path w="1066800" h="1066800">
                <a:moveTo>
                  <a:pt x="0" y="533400"/>
                </a:moveTo>
                <a:lnTo>
                  <a:pt x="2179" y="484842"/>
                </a:lnTo>
                <a:lnTo>
                  <a:pt x="8592" y="437507"/>
                </a:lnTo>
                <a:lnTo>
                  <a:pt x="19050" y="391583"/>
                </a:lnTo>
                <a:lnTo>
                  <a:pt x="33364" y="347258"/>
                </a:lnTo>
                <a:lnTo>
                  <a:pt x="51348" y="304721"/>
                </a:lnTo>
                <a:lnTo>
                  <a:pt x="72813" y="264160"/>
                </a:lnTo>
                <a:lnTo>
                  <a:pt x="97570" y="225762"/>
                </a:lnTo>
                <a:lnTo>
                  <a:pt x="125432" y="189716"/>
                </a:lnTo>
                <a:lnTo>
                  <a:pt x="156210" y="156210"/>
                </a:lnTo>
                <a:lnTo>
                  <a:pt x="189716" y="125432"/>
                </a:lnTo>
                <a:lnTo>
                  <a:pt x="225762" y="97570"/>
                </a:lnTo>
                <a:lnTo>
                  <a:pt x="264160" y="72813"/>
                </a:lnTo>
                <a:lnTo>
                  <a:pt x="304721" y="51348"/>
                </a:lnTo>
                <a:lnTo>
                  <a:pt x="347258" y="33364"/>
                </a:lnTo>
                <a:lnTo>
                  <a:pt x="391583" y="19050"/>
                </a:lnTo>
                <a:lnTo>
                  <a:pt x="437507" y="8592"/>
                </a:lnTo>
                <a:lnTo>
                  <a:pt x="484842" y="2179"/>
                </a:lnTo>
                <a:lnTo>
                  <a:pt x="533400" y="0"/>
                </a:lnTo>
                <a:lnTo>
                  <a:pt x="581957" y="2179"/>
                </a:lnTo>
                <a:lnTo>
                  <a:pt x="629292" y="8592"/>
                </a:lnTo>
                <a:lnTo>
                  <a:pt x="675216" y="19050"/>
                </a:lnTo>
                <a:lnTo>
                  <a:pt x="719541" y="33364"/>
                </a:lnTo>
                <a:lnTo>
                  <a:pt x="762078" y="51348"/>
                </a:lnTo>
                <a:lnTo>
                  <a:pt x="802639" y="72813"/>
                </a:lnTo>
                <a:lnTo>
                  <a:pt x="841037" y="97570"/>
                </a:lnTo>
                <a:lnTo>
                  <a:pt x="877083" y="125432"/>
                </a:lnTo>
                <a:lnTo>
                  <a:pt x="910589" y="156209"/>
                </a:lnTo>
                <a:lnTo>
                  <a:pt x="941367" y="189716"/>
                </a:lnTo>
                <a:lnTo>
                  <a:pt x="969229" y="225762"/>
                </a:lnTo>
                <a:lnTo>
                  <a:pt x="993986" y="264159"/>
                </a:lnTo>
                <a:lnTo>
                  <a:pt x="1015451" y="304721"/>
                </a:lnTo>
                <a:lnTo>
                  <a:pt x="1033435" y="347258"/>
                </a:lnTo>
                <a:lnTo>
                  <a:pt x="1047750" y="391583"/>
                </a:lnTo>
                <a:lnTo>
                  <a:pt x="1058207" y="437507"/>
                </a:lnTo>
                <a:lnTo>
                  <a:pt x="1064620" y="484842"/>
                </a:lnTo>
                <a:lnTo>
                  <a:pt x="1066800" y="533400"/>
                </a:lnTo>
                <a:lnTo>
                  <a:pt x="1064620" y="581952"/>
                </a:lnTo>
                <a:lnTo>
                  <a:pt x="1058207" y="629282"/>
                </a:lnTo>
                <a:lnTo>
                  <a:pt x="1047750" y="675203"/>
                </a:lnTo>
                <a:lnTo>
                  <a:pt x="1033435" y="719525"/>
                </a:lnTo>
                <a:lnTo>
                  <a:pt x="1015451" y="762061"/>
                </a:lnTo>
                <a:lnTo>
                  <a:pt x="993986" y="802623"/>
                </a:lnTo>
                <a:lnTo>
                  <a:pt x="969229" y="841021"/>
                </a:lnTo>
                <a:lnTo>
                  <a:pt x="941367" y="877068"/>
                </a:lnTo>
                <a:lnTo>
                  <a:pt x="910589" y="910575"/>
                </a:lnTo>
                <a:lnTo>
                  <a:pt x="877083" y="941355"/>
                </a:lnTo>
                <a:lnTo>
                  <a:pt x="841037" y="969218"/>
                </a:lnTo>
                <a:lnTo>
                  <a:pt x="802639" y="993978"/>
                </a:lnTo>
                <a:lnTo>
                  <a:pt x="762078" y="1015444"/>
                </a:lnTo>
                <a:lnTo>
                  <a:pt x="719541" y="1033430"/>
                </a:lnTo>
                <a:lnTo>
                  <a:pt x="675216" y="1047747"/>
                </a:lnTo>
                <a:lnTo>
                  <a:pt x="629292" y="1058206"/>
                </a:lnTo>
                <a:lnTo>
                  <a:pt x="581957" y="1064620"/>
                </a:lnTo>
                <a:lnTo>
                  <a:pt x="533400" y="1066800"/>
                </a:lnTo>
                <a:lnTo>
                  <a:pt x="484842" y="1064620"/>
                </a:lnTo>
                <a:lnTo>
                  <a:pt x="437507" y="1058206"/>
                </a:lnTo>
                <a:lnTo>
                  <a:pt x="391583" y="1047747"/>
                </a:lnTo>
                <a:lnTo>
                  <a:pt x="347258" y="1033430"/>
                </a:lnTo>
                <a:lnTo>
                  <a:pt x="304721" y="1015444"/>
                </a:lnTo>
                <a:lnTo>
                  <a:pt x="264160" y="993978"/>
                </a:lnTo>
                <a:lnTo>
                  <a:pt x="225762" y="969218"/>
                </a:lnTo>
                <a:lnTo>
                  <a:pt x="189716" y="941355"/>
                </a:lnTo>
                <a:lnTo>
                  <a:pt x="156210" y="910575"/>
                </a:lnTo>
                <a:lnTo>
                  <a:pt x="125432" y="877068"/>
                </a:lnTo>
                <a:lnTo>
                  <a:pt x="97570" y="841021"/>
                </a:lnTo>
                <a:lnTo>
                  <a:pt x="72813" y="802623"/>
                </a:lnTo>
                <a:lnTo>
                  <a:pt x="51348" y="762061"/>
                </a:lnTo>
                <a:lnTo>
                  <a:pt x="33364" y="719525"/>
                </a:lnTo>
                <a:lnTo>
                  <a:pt x="19049" y="675203"/>
                </a:lnTo>
                <a:lnTo>
                  <a:pt x="8592" y="629282"/>
                </a:lnTo>
                <a:lnTo>
                  <a:pt x="2179" y="581952"/>
                </a:lnTo>
                <a:lnTo>
                  <a:pt x="0" y="533400"/>
                </a:lnTo>
                <a:close/>
              </a:path>
            </a:pathLst>
          </a:custGeom>
          <a:ln w="25400">
            <a:solidFill>
              <a:srgbClr val="000000"/>
            </a:solidFill>
          </a:ln>
        </p:spPr>
        <p:txBody>
          <a:bodyPr wrap="square" lIns="0" tIns="0" rIns="0" bIns="0" rtlCol="0"/>
          <a:lstStyle/>
          <a:p>
            <a:endParaRPr dirty="0"/>
          </a:p>
        </p:txBody>
      </p:sp>
      <p:sp>
        <p:nvSpPr>
          <p:cNvPr id="10" name="object 10">
            <a:extLst>
              <a:ext uri="{C183D7F6-B498-43B3-948B-1728B52AA6E4}">
                <adec:decorative xmlns:adec="http://schemas.microsoft.com/office/drawing/2017/decorative" val="1"/>
              </a:ext>
            </a:extLst>
          </p:cNvPr>
          <p:cNvSpPr/>
          <p:nvPr/>
        </p:nvSpPr>
        <p:spPr>
          <a:xfrm>
            <a:off x="7921625" y="5086350"/>
            <a:ext cx="631825" cy="632460"/>
          </a:xfrm>
          <a:custGeom>
            <a:avLst/>
            <a:gdLst/>
            <a:ahLst/>
            <a:cxnLst/>
            <a:rect l="l" t="t" r="r" b="b"/>
            <a:pathLst>
              <a:path w="631825" h="632460">
                <a:moveTo>
                  <a:pt x="557783" y="631837"/>
                </a:moveTo>
                <a:lnTo>
                  <a:pt x="583967" y="589702"/>
                </a:lnTo>
                <a:lnTo>
                  <a:pt x="604639" y="544915"/>
                </a:lnTo>
                <a:lnTo>
                  <a:pt x="619624" y="498018"/>
                </a:lnTo>
                <a:lnTo>
                  <a:pt x="628745" y="449549"/>
                </a:lnTo>
                <a:lnTo>
                  <a:pt x="631825" y="400050"/>
                </a:lnTo>
                <a:lnTo>
                  <a:pt x="629132" y="353388"/>
                </a:lnTo>
                <a:lnTo>
                  <a:pt x="621254" y="308310"/>
                </a:lnTo>
                <a:lnTo>
                  <a:pt x="608493" y="265114"/>
                </a:lnTo>
                <a:lnTo>
                  <a:pt x="591147" y="224101"/>
                </a:lnTo>
                <a:lnTo>
                  <a:pt x="569520" y="185570"/>
                </a:lnTo>
                <a:lnTo>
                  <a:pt x="543910" y="149822"/>
                </a:lnTo>
                <a:lnTo>
                  <a:pt x="514619" y="117157"/>
                </a:lnTo>
                <a:lnTo>
                  <a:pt x="481948" y="87874"/>
                </a:lnTo>
                <a:lnTo>
                  <a:pt x="446197" y="62273"/>
                </a:lnTo>
                <a:lnTo>
                  <a:pt x="407668" y="40654"/>
                </a:lnTo>
                <a:lnTo>
                  <a:pt x="366660" y="23318"/>
                </a:lnTo>
                <a:lnTo>
                  <a:pt x="323474" y="10563"/>
                </a:lnTo>
                <a:lnTo>
                  <a:pt x="278412" y="2690"/>
                </a:lnTo>
                <a:lnTo>
                  <a:pt x="231775" y="0"/>
                </a:lnTo>
                <a:lnTo>
                  <a:pt x="182225" y="3067"/>
                </a:lnTo>
                <a:lnTo>
                  <a:pt x="133749" y="12163"/>
                </a:lnTo>
                <a:lnTo>
                  <a:pt x="86870" y="27130"/>
                </a:lnTo>
                <a:lnTo>
                  <a:pt x="42112" y="47808"/>
                </a:lnTo>
                <a:lnTo>
                  <a:pt x="0" y="74041"/>
                </a:lnTo>
                <a:lnTo>
                  <a:pt x="557783" y="631837"/>
                </a:lnTo>
                <a:close/>
              </a:path>
            </a:pathLst>
          </a:custGeom>
          <a:ln w="25400">
            <a:solidFill>
              <a:srgbClr val="000000"/>
            </a:solidFill>
          </a:ln>
        </p:spPr>
        <p:txBody>
          <a:bodyPr wrap="square" lIns="0" tIns="0" rIns="0" bIns="0" rtlCol="0"/>
          <a:lstStyle/>
          <a:p>
            <a:endParaRPr dirty="0"/>
          </a:p>
        </p:txBody>
      </p:sp>
      <p:sp>
        <p:nvSpPr>
          <p:cNvPr id="11" name="object 11">
            <a:extLst>
              <a:ext uri="{C183D7F6-B498-43B3-948B-1728B52AA6E4}">
                <adec:decorative xmlns:adec="http://schemas.microsoft.com/office/drawing/2017/decorative" val="1"/>
              </a:ext>
            </a:extLst>
          </p:cNvPr>
          <p:cNvSpPr/>
          <p:nvPr/>
        </p:nvSpPr>
        <p:spPr>
          <a:xfrm>
            <a:off x="7753350" y="5254625"/>
            <a:ext cx="631825" cy="631825"/>
          </a:xfrm>
          <a:custGeom>
            <a:avLst/>
            <a:gdLst/>
            <a:ahLst/>
            <a:cxnLst/>
            <a:rect l="l" t="t" r="r" b="b"/>
            <a:pathLst>
              <a:path w="631825" h="631825">
                <a:moveTo>
                  <a:pt x="74041" y="0"/>
                </a:moveTo>
                <a:lnTo>
                  <a:pt x="47808" y="42112"/>
                </a:lnTo>
                <a:lnTo>
                  <a:pt x="27130" y="86870"/>
                </a:lnTo>
                <a:lnTo>
                  <a:pt x="12163" y="133749"/>
                </a:lnTo>
                <a:lnTo>
                  <a:pt x="3067" y="182225"/>
                </a:lnTo>
                <a:lnTo>
                  <a:pt x="0" y="231775"/>
                </a:lnTo>
                <a:lnTo>
                  <a:pt x="2690" y="278424"/>
                </a:lnTo>
                <a:lnTo>
                  <a:pt x="10563" y="323494"/>
                </a:lnTo>
                <a:lnTo>
                  <a:pt x="23318" y="366685"/>
                </a:lnTo>
                <a:lnTo>
                  <a:pt x="40654" y="407695"/>
                </a:lnTo>
                <a:lnTo>
                  <a:pt x="62273" y="446226"/>
                </a:lnTo>
                <a:lnTo>
                  <a:pt x="87874" y="481975"/>
                </a:lnTo>
                <a:lnTo>
                  <a:pt x="117157" y="514643"/>
                </a:lnTo>
                <a:lnTo>
                  <a:pt x="149822" y="543930"/>
                </a:lnTo>
                <a:lnTo>
                  <a:pt x="185570" y="569535"/>
                </a:lnTo>
                <a:lnTo>
                  <a:pt x="224101" y="591159"/>
                </a:lnTo>
                <a:lnTo>
                  <a:pt x="265114" y="608499"/>
                </a:lnTo>
                <a:lnTo>
                  <a:pt x="308310" y="621258"/>
                </a:lnTo>
                <a:lnTo>
                  <a:pt x="353388" y="629133"/>
                </a:lnTo>
                <a:lnTo>
                  <a:pt x="400050" y="631825"/>
                </a:lnTo>
                <a:lnTo>
                  <a:pt x="449550" y="628747"/>
                </a:lnTo>
                <a:lnTo>
                  <a:pt x="498020" y="619632"/>
                </a:lnTo>
                <a:lnTo>
                  <a:pt x="544918" y="604650"/>
                </a:lnTo>
                <a:lnTo>
                  <a:pt x="589700" y="583977"/>
                </a:lnTo>
                <a:lnTo>
                  <a:pt x="631825" y="557784"/>
                </a:lnTo>
                <a:lnTo>
                  <a:pt x="74041" y="0"/>
                </a:lnTo>
                <a:close/>
              </a:path>
            </a:pathLst>
          </a:custGeom>
          <a:ln w="25400">
            <a:solidFill>
              <a:srgbClr val="000000"/>
            </a:solidFill>
          </a:ln>
        </p:spPr>
        <p:txBody>
          <a:bodyPr wrap="square" lIns="0" tIns="0" rIns="0" bIns="0" rtlCol="0"/>
          <a:lstStyle/>
          <a:p>
            <a:endParaRPr dirty="0"/>
          </a:p>
        </p:txBody>
      </p:sp>
    </p:spTree>
    <p:extLst>
      <p:ext uri="{BB962C8B-B14F-4D97-AF65-F5344CB8AC3E}">
        <p14:creationId xmlns:p14="http://schemas.microsoft.com/office/powerpoint/2010/main" val="322323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dirty="0"/>
          </a:p>
        </p:txBody>
      </p:sp>
      <p:sp>
        <p:nvSpPr>
          <p:cNvPr id="3" name="object 3">
            <a:extLst>
              <a:ext uri="{C183D7F6-B498-43B3-948B-1728B52AA6E4}">
                <adec:decorative xmlns:adec="http://schemas.microsoft.com/office/drawing/2017/decorative" val="1"/>
              </a:ext>
            </a:extLst>
          </p:cNvPr>
          <p:cNvSpPr/>
          <p:nvPr/>
        </p:nvSpPr>
        <p:spPr>
          <a:xfrm>
            <a:off x="0" y="0"/>
            <a:ext cx="9144000" cy="1143000"/>
          </a:xfrm>
          <a:prstGeom prst="rect">
            <a:avLst/>
          </a:prstGeom>
          <a:blipFill>
            <a:blip r:embed="rId2" cstate="print"/>
            <a:stretch>
              <a:fillRect/>
            </a:stretch>
          </a:blipFill>
        </p:spPr>
        <p:txBody>
          <a:bodyPr wrap="square" lIns="0" tIns="0" rIns="0" bIns="0" rtlCol="0"/>
          <a:lstStyle/>
          <a:p>
            <a:endParaRPr dirty="0"/>
          </a:p>
        </p:txBody>
      </p:sp>
      <p:sp>
        <p:nvSpPr>
          <p:cNvPr id="4" name="object 4">
            <a:extLst>
              <a:ext uri="{C183D7F6-B498-43B3-948B-1728B52AA6E4}">
                <adec:decorative xmlns:adec="http://schemas.microsoft.com/office/drawing/2017/decorative" val="1"/>
              </a:ext>
            </a:extLst>
          </p:cNvPr>
          <p:cNvSpPr/>
          <p:nvPr/>
        </p:nvSpPr>
        <p:spPr>
          <a:xfrm>
            <a:off x="0" y="6243637"/>
            <a:ext cx="9144000" cy="609600"/>
          </a:xfrm>
          <a:prstGeom prst="rect">
            <a:avLst/>
          </a:prstGeom>
          <a:blipFill>
            <a:blip r:embed="rId3" cstate="print"/>
            <a:stretch>
              <a:fillRect/>
            </a:stretch>
          </a:blipFill>
        </p:spPr>
        <p:txBody>
          <a:bodyPr wrap="square" lIns="0" tIns="0" rIns="0" bIns="0" rtlCol="0"/>
          <a:lstStyle/>
          <a:p>
            <a:endParaRPr dirty="0"/>
          </a:p>
        </p:txBody>
      </p:sp>
      <p:sp>
        <p:nvSpPr>
          <p:cNvPr id="5" name="object 5" descr="Picture showing fall protection by correct scaffold base plate  installation. The scaffold  bases is resting on a plate and mud sill. The base plate is  designed to level and support the  scaffold.&#10;"/>
          <p:cNvSpPr/>
          <p:nvPr/>
        </p:nvSpPr>
        <p:spPr>
          <a:xfrm>
            <a:off x="4362450" y="1154125"/>
            <a:ext cx="4445000" cy="4826000"/>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3262121" y="138125"/>
            <a:ext cx="2619375" cy="635000"/>
          </a:xfrm>
          <a:prstGeom prst="rect">
            <a:avLst/>
          </a:prstGeom>
        </p:spPr>
        <p:txBody>
          <a:bodyPr vert="horz" wrap="square" lIns="0" tIns="12065" rIns="0" bIns="0" rtlCol="0">
            <a:spAutoFit/>
          </a:bodyPr>
          <a:lstStyle/>
          <a:p>
            <a:pPr marL="12700">
              <a:lnSpc>
                <a:spcPct val="100000"/>
              </a:lnSpc>
              <a:spcBef>
                <a:spcPts val="95"/>
              </a:spcBef>
            </a:pPr>
            <a:r>
              <a:rPr spc="-10" dirty="0"/>
              <a:t>Scaffolds</a:t>
            </a:r>
          </a:p>
        </p:txBody>
      </p:sp>
      <p:sp>
        <p:nvSpPr>
          <p:cNvPr id="7" name="object 7" descr="Fall protection achieved with Scaffold bases resting on a  base plate and a  mud sill.&#10;"/>
          <p:cNvSpPr txBox="1"/>
          <p:nvPr/>
        </p:nvSpPr>
        <p:spPr>
          <a:xfrm>
            <a:off x="535940" y="1098549"/>
            <a:ext cx="2971800" cy="1732280"/>
          </a:xfrm>
          <a:prstGeom prst="rect">
            <a:avLst/>
          </a:prstGeom>
        </p:spPr>
        <p:txBody>
          <a:bodyPr vert="horz" wrap="square" lIns="0" tIns="12065" rIns="0" bIns="0" rtlCol="0">
            <a:spAutoFit/>
          </a:bodyPr>
          <a:lstStyle/>
          <a:p>
            <a:pPr marL="355600" marR="5080" indent="-342900">
              <a:lnSpc>
                <a:spcPct val="100000"/>
              </a:lnSpc>
              <a:spcBef>
                <a:spcPts val="95"/>
              </a:spcBef>
              <a:buFont typeface="Wingdings"/>
              <a:buChar char=""/>
              <a:tabLst>
                <a:tab pos="355600" algn="l"/>
              </a:tabLst>
            </a:pPr>
            <a:r>
              <a:rPr sz="2800" spc="-5" dirty="0">
                <a:latin typeface="Tahoma"/>
                <a:cs typeface="Tahoma"/>
              </a:rPr>
              <a:t>Scaffold bases  must rest on a  base plate and a  mud</a:t>
            </a:r>
            <a:r>
              <a:rPr sz="2800" spc="-10" dirty="0">
                <a:latin typeface="Tahoma"/>
                <a:cs typeface="Tahoma"/>
              </a:rPr>
              <a:t> sill.</a:t>
            </a:r>
            <a:endParaRPr sz="2800" dirty="0">
              <a:latin typeface="Tahoma"/>
              <a:cs typeface="Tahoma"/>
            </a:endParaRPr>
          </a:p>
        </p:txBody>
      </p:sp>
      <p:sp>
        <p:nvSpPr>
          <p:cNvPr id="8" name="object 8" descr="Arrow showing base plate"/>
          <p:cNvSpPr/>
          <p:nvPr/>
        </p:nvSpPr>
        <p:spPr>
          <a:xfrm>
            <a:off x="4038600" y="2286000"/>
            <a:ext cx="2209800" cy="914400"/>
          </a:xfrm>
          <a:custGeom>
            <a:avLst/>
            <a:gdLst/>
            <a:ahLst/>
            <a:cxnLst/>
            <a:rect l="l" t="t" r="r" b="b"/>
            <a:pathLst>
              <a:path w="2209800" h="914400">
                <a:moveTo>
                  <a:pt x="1657350" y="0"/>
                </a:moveTo>
                <a:lnTo>
                  <a:pt x="1657350" y="228600"/>
                </a:lnTo>
                <a:lnTo>
                  <a:pt x="0" y="228600"/>
                </a:lnTo>
                <a:lnTo>
                  <a:pt x="0" y="685800"/>
                </a:lnTo>
                <a:lnTo>
                  <a:pt x="1657350" y="685800"/>
                </a:lnTo>
                <a:lnTo>
                  <a:pt x="1657350" y="914400"/>
                </a:lnTo>
                <a:lnTo>
                  <a:pt x="2209800" y="457200"/>
                </a:lnTo>
                <a:lnTo>
                  <a:pt x="1657350" y="0"/>
                </a:lnTo>
                <a:close/>
              </a:path>
            </a:pathLst>
          </a:custGeom>
          <a:solidFill>
            <a:srgbClr val="33CC33"/>
          </a:solidFill>
        </p:spPr>
        <p:txBody>
          <a:bodyPr wrap="square" lIns="0" tIns="0" rIns="0" bIns="0" rtlCol="0"/>
          <a:lstStyle/>
          <a:p>
            <a:endParaRPr dirty="0"/>
          </a:p>
        </p:txBody>
      </p:sp>
      <p:sp>
        <p:nvSpPr>
          <p:cNvPr id="9" name="object 9">
            <a:extLst>
              <a:ext uri="{C183D7F6-B498-43B3-948B-1728B52AA6E4}">
                <adec:decorative xmlns:adec="http://schemas.microsoft.com/office/drawing/2017/decorative" val="1"/>
              </a:ext>
            </a:extLst>
          </p:cNvPr>
          <p:cNvSpPr/>
          <p:nvPr/>
        </p:nvSpPr>
        <p:spPr>
          <a:xfrm>
            <a:off x="4038600" y="2286000"/>
            <a:ext cx="2209800" cy="914400"/>
          </a:xfrm>
          <a:custGeom>
            <a:avLst/>
            <a:gdLst/>
            <a:ahLst/>
            <a:cxnLst/>
            <a:rect l="l" t="t" r="r" b="b"/>
            <a:pathLst>
              <a:path w="2209800" h="914400">
                <a:moveTo>
                  <a:pt x="0" y="228600"/>
                </a:moveTo>
                <a:lnTo>
                  <a:pt x="1657350" y="228600"/>
                </a:lnTo>
                <a:lnTo>
                  <a:pt x="1657350" y="0"/>
                </a:lnTo>
                <a:lnTo>
                  <a:pt x="2209800" y="457200"/>
                </a:lnTo>
                <a:lnTo>
                  <a:pt x="1657350" y="914400"/>
                </a:lnTo>
                <a:lnTo>
                  <a:pt x="1657350" y="685800"/>
                </a:lnTo>
                <a:lnTo>
                  <a:pt x="0" y="685800"/>
                </a:lnTo>
                <a:lnTo>
                  <a:pt x="0" y="228600"/>
                </a:lnTo>
                <a:close/>
              </a:path>
            </a:pathLst>
          </a:custGeom>
          <a:ln w="12700">
            <a:solidFill>
              <a:srgbClr val="000000"/>
            </a:solidFill>
          </a:ln>
        </p:spPr>
        <p:txBody>
          <a:bodyPr wrap="square" lIns="0" tIns="0" rIns="0" bIns="0" rtlCol="0"/>
          <a:lstStyle/>
          <a:p>
            <a:endParaRPr dirty="0"/>
          </a:p>
        </p:txBody>
      </p:sp>
      <p:sp>
        <p:nvSpPr>
          <p:cNvPr id="10" name="object 10">
            <a:extLst>
              <a:ext uri="{C183D7F6-B498-43B3-948B-1728B52AA6E4}">
                <adec:decorative xmlns:adec="http://schemas.microsoft.com/office/drawing/2017/decorative" val="1"/>
              </a:ext>
            </a:extLst>
          </p:cNvPr>
          <p:cNvSpPr/>
          <p:nvPr/>
        </p:nvSpPr>
        <p:spPr>
          <a:xfrm>
            <a:off x="4184903" y="2461260"/>
            <a:ext cx="1670303" cy="499872"/>
          </a:xfrm>
          <a:prstGeom prst="rect">
            <a:avLst/>
          </a:prstGeom>
          <a:blipFill>
            <a:blip r:embed="rId5" cstate="print"/>
            <a:stretch>
              <a:fillRect/>
            </a:stretch>
          </a:blipFill>
        </p:spPr>
        <p:txBody>
          <a:bodyPr wrap="square" lIns="0" tIns="0" rIns="0" bIns="0" rtlCol="0"/>
          <a:lstStyle/>
          <a:p>
            <a:endParaRPr dirty="0"/>
          </a:p>
        </p:txBody>
      </p:sp>
      <p:sp>
        <p:nvSpPr>
          <p:cNvPr id="11" name="object 11"/>
          <p:cNvSpPr txBox="1"/>
          <p:nvPr/>
        </p:nvSpPr>
        <p:spPr>
          <a:xfrm>
            <a:off x="4362450" y="2537586"/>
            <a:ext cx="128587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Times New Roman"/>
                <a:cs typeface="Times New Roman"/>
              </a:rPr>
              <a:t>Base</a:t>
            </a:r>
            <a:r>
              <a:rPr sz="2400" spc="-60" dirty="0">
                <a:latin typeface="Times New Roman"/>
                <a:cs typeface="Times New Roman"/>
              </a:rPr>
              <a:t> </a:t>
            </a:r>
            <a:r>
              <a:rPr sz="2400" spc="-5" dirty="0">
                <a:latin typeface="Times New Roman"/>
                <a:cs typeface="Times New Roman"/>
              </a:rPr>
              <a:t>plate</a:t>
            </a:r>
            <a:endParaRPr sz="2400" dirty="0">
              <a:latin typeface="Times New Roman"/>
              <a:cs typeface="Times New Roman"/>
            </a:endParaRPr>
          </a:p>
        </p:txBody>
      </p:sp>
      <p:sp>
        <p:nvSpPr>
          <p:cNvPr id="12" name="object 12" descr="Arrow showing mud sill"/>
          <p:cNvSpPr/>
          <p:nvPr/>
        </p:nvSpPr>
        <p:spPr>
          <a:xfrm>
            <a:off x="3733800" y="4800600"/>
            <a:ext cx="2209800" cy="914400"/>
          </a:xfrm>
          <a:custGeom>
            <a:avLst/>
            <a:gdLst/>
            <a:ahLst/>
            <a:cxnLst/>
            <a:rect l="l" t="t" r="r" b="b"/>
            <a:pathLst>
              <a:path w="2209800" h="914400">
                <a:moveTo>
                  <a:pt x="1657350" y="0"/>
                </a:moveTo>
                <a:lnTo>
                  <a:pt x="1657350" y="228600"/>
                </a:lnTo>
                <a:lnTo>
                  <a:pt x="0" y="228600"/>
                </a:lnTo>
                <a:lnTo>
                  <a:pt x="0" y="685800"/>
                </a:lnTo>
                <a:lnTo>
                  <a:pt x="1657350" y="685800"/>
                </a:lnTo>
                <a:lnTo>
                  <a:pt x="1657350" y="914400"/>
                </a:lnTo>
                <a:lnTo>
                  <a:pt x="2209800" y="457200"/>
                </a:lnTo>
                <a:lnTo>
                  <a:pt x="1657350" y="0"/>
                </a:lnTo>
                <a:close/>
              </a:path>
            </a:pathLst>
          </a:custGeom>
          <a:solidFill>
            <a:srgbClr val="33CC33"/>
          </a:solidFill>
        </p:spPr>
        <p:txBody>
          <a:bodyPr wrap="square" lIns="0" tIns="0" rIns="0" bIns="0" rtlCol="0"/>
          <a:lstStyle/>
          <a:p>
            <a:endParaRPr dirty="0"/>
          </a:p>
        </p:txBody>
      </p:sp>
      <p:sp>
        <p:nvSpPr>
          <p:cNvPr id="13" name="object 13">
            <a:extLst>
              <a:ext uri="{C183D7F6-B498-43B3-948B-1728B52AA6E4}">
                <adec:decorative xmlns:adec="http://schemas.microsoft.com/office/drawing/2017/decorative" val="1"/>
              </a:ext>
            </a:extLst>
          </p:cNvPr>
          <p:cNvSpPr/>
          <p:nvPr/>
        </p:nvSpPr>
        <p:spPr>
          <a:xfrm>
            <a:off x="3733800" y="4800600"/>
            <a:ext cx="2209800" cy="914400"/>
          </a:xfrm>
          <a:custGeom>
            <a:avLst/>
            <a:gdLst/>
            <a:ahLst/>
            <a:cxnLst/>
            <a:rect l="l" t="t" r="r" b="b"/>
            <a:pathLst>
              <a:path w="2209800" h="914400">
                <a:moveTo>
                  <a:pt x="0" y="228600"/>
                </a:moveTo>
                <a:lnTo>
                  <a:pt x="1657350" y="228600"/>
                </a:lnTo>
                <a:lnTo>
                  <a:pt x="1657350" y="0"/>
                </a:lnTo>
                <a:lnTo>
                  <a:pt x="2209800" y="457200"/>
                </a:lnTo>
                <a:lnTo>
                  <a:pt x="1657350" y="914400"/>
                </a:lnTo>
                <a:lnTo>
                  <a:pt x="1657350" y="685800"/>
                </a:lnTo>
                <a:lnTo>
                  <a:pt x="0" y="685800"/>
                </a:lnTo>
                <a:lnTo>
                  <a:pt x="0" y="228600"/>
                </a:lnTo>
                <a:close/>
              </a:path>
            </a:pathLst>
          </a:custGeom>
          <a:ln w="12700">
            <a:solidFill>
              <a:srgbClr val="000000"/>
            </a:solidFill>
          </a:ln>
        </p:spPr>
        <p:txBody>
          <a:bodyPr wrap="square" lIns="0" tIns="0" rIns="0" bIns="0" rtlCol="0"/>
          <a:lstStyle/>
          <a:p>
            <a:endParaRPr dirty="0"/>
          </a:p>
        </p:txBody>
      </p:sp>
      <p:sp>
        <p:nvSpPr>
          <p:cNvPr id="14" name="object 14">
            <a:extLst>
              <a:ext uri="{C183D7F6-B498-43B3-948B-1728B52AA6E4}">
                <adec:decorative xmlns:adec="http://schemas.microsoft.com/office/drawing/2017/decorative" val="1"/>
              </a:ext>
            </a:extLst>
          </p:cNvPr>
          <p:cNvSpPr/>
          <p:nvPr/>
        </p:nvSpPr>
        <p:spPr>
          <a:xfrm>
            <a:off x="3997452" y="4975859"/>
            <a:ext cx="1434084" cy="499871"/>
          </a:xfrm>
          <a:prstGeom prst="rect">
            <a:avLst/>
          </a:prstGeom>
          <a:blipFill>
            <a:blip r:embed="rId6" cstate="print"/>
            <a:stretch>
              <a:fillRect/>
            </a:stretch>
          </a:blipFill>
        </p:spPr>
        <p:txBody>
          <a:bodyPr wrap="square" lIns="0" tIns="0" rIns="0" bIns="0" rtlCol="0"/>
          <a:lstStyle/>
          <a:p>
            <a:endParaRPr dirty="0"/>
          </a:p>
        </p:txBody>
      </p:sp>
      <p:sp>
        <p:nvSpPr>
          <p:cNvPr id="15" name="object 15"/>
          <p:cNvSpPr txBox="1"/>
          <p:nvPr/>
        </p:nvSpPr>
        <p:spPr>
          <a:xfrm>
            <a:off x="535940" y="3403472"/>
            <a:ext cx="4689475" cy="2040889"/>
          </a:xfrm>
          <a:prstGeom prst="rect">
            <a:avLst/>
          </a:prstGeom>
        </p:spPr>
        <p:txBody>
          <a:bodyPr vert="horz" wrap="square" lIns="0" tIns="12065" rIns="0" bIns="0" rtlCol="0">
            <a:spAutoFit/>
          </a:bodyPr>
          <a:lstStyle/>
          <a:p>
            <a:pPr marL="355600" marR="1657350" indent="-342900">
              <a:lnSpc>
                <a:spcPct val="100000"/>
              </a:lnSpc>
              <a:spcBef>
                <a:spcPts val="95"/>
              </a:spcBef>
              <a:buFont typeface="Wingdings"/>
              <a:buChar char=""/>
              <a:tabLst>
                <a:tab pos="355600" algn="l"/>
              </a:tabLst>
            </a:pPr>
            <a:r>
              <a:rPr sz="2800" spc="-5" dirty="0">
                <a:latin typeface="Tahoma"/>
                <a:cs typeface="Tahoma"/>
              </a:rPr>
              <a:t>The </a:t>
            </a:r>
            <a:r>
              <a:rPr sz="2800" spc="-10" dirty="0">
                <a:latin typeface="Tahoma"/>
                <a:cs typeface="Tahoma"/>
              </a:rPr>
              <a:t>base </a:t>
            </a:r>
            <a:r>
              <a:rPr sz="2800" spc="-5" dirty="0">
                <a:latin typeface="Tahoma"/>
                <a:cs typeface="Tahoma"/>
              </a:rPr>
              <a:t>plate is  designed to level  and support </a:t>
            </a:r>
            <a:r>
              <a:rPr sz="2800" spc="-10" dirty="0">
                <a:latin typeface="Tahoma"/>
                <a:cs typeface="Tahoma"/>
              </a:rPr>
              <a:t>the  scaffold.</a:t>
            </a:r>
            <a:endParaRPr sz="2800" dirty="0">
              <a:latin typeface="Tahoma"/>
              <a:cs typeface="Tahoma"/>
            </a:endParaRPr>
          </a:p>
          <a:p>
            <a:pPr marR="5080" algn="r">
              <a:lnSpc>
                <a:spcPts val="2430"/>
              </a:lnSpc>
            </a:pPr>
            <a:r>
              <a:rPr sz="2400" spc="-5" dirty="0">
                <a:latin typeface="Times New Roman"/>
                <a:cs typeface="Times New Roman"/>
              </a:rPr>
              <a:t>Mud</a:t>
            </a:r>
            <a:r>
              <a:rPr sz="2400" spc="-95" dirty="0">
                <a:latin typeface="Times New Roman"/>
                <a:cs typeface="Times New Roman"/>
              </a:rPr>
              <a:t> </a:t>
            </a:r>
            <a:r>
              <a:rPr sz="2400" dirty="0">
                <a:latin typeface="Times New Roman"/>
                <a:cs typeface="Times New Roman"/>
              </a:rPr>
              <a:t>sill</a:t>
            </a:r>
          </a:p>
        </p:txBody>
      </p:sp>
      <p:sp>
        <p:nvSpPr>
          <p:cNvPr id="16" name="object 16" descr="Acceptable"/>
          <p:cNvSpPr/>
          <p:nvPr/>
        </p:nvSpPr>
        <p:spPr>
          <a:xfrm>
            <a:off x="7600950" y="4781550"/>
            <a:ext cx="1162050" cy="1162050"/>
          </a:xfrm>
          <a:prstGeom prst="rect">
            <a:avLst/>
          </a:prstGeom>
          <a:blipFill>
            <a:blip r:embed="rId7"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845003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1889</TotalTime>
  <Words>362</Words>
  <Application>Microsoft Office PowerPoint</Application>
  <PresentationFormat>On-screen Show (4:3)</PresentationFormat>
  <Paragraphs>53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Calibri</vt:lpstr>
      <vt:lpstr>Tahoma</vt:lpstr>
      <vt:lpstr>Times New Roman</vt:lpstr>
      <vt:lpstr>Wingdings</vt:lpstr>
      <vt:lpstr>Office Theme</vt:lpstr>
      <vt:lpstr>Big Four Construction Hazards:  Fall Hazards</vt:lpstr>
      <vt:lpstr>Hazards</vt:lpstr>
      <vt:lpstr>Building Structures</vt:lpstr>
      <vt:lpstr>Building Structures</vt:lpstr>
      <vt:lpstr>Hazards</vt:lpstr>
      <vt:lpstr>Scaffolds</vt:lpstr>
      <vt:lpstr>Scaffolds</vt:lpstr>
      <vt:lpstr>Scaffolds</vt:lpstr>
      <vt:lpstr>Scaffolds</vt:lpstr>
      <vt:lpstr>Scaffolds</vt:lpstr>
      <vt:lpstr>Hazards</vt:lpstr>
      <vt:lpstr>Ladders</vt:lpstr>
      <vt:lpstr>Ladders</vt:lpstr>
      <vt:lpstr>Ladders</vt:lpstr>
      <vt:lpstr>Job Made Ladders</vt:lpstr>
      <vt:lpstr>Floor Covers</vt:lpstr>
      <vt:lpstr>Floor Covers</vt:lpstr>
      <vt:lpstr>Floor Covers</vt:lpstr>
      <vt:lpstr>Floor Covers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Hazards</dc:title>
  <dc:subject>Focus Four Hazards</dc:subject>
  <dc:creator>Javier Arias</dc:creator>
  <cp:lastModifiedBy>Brenda Morales</cp:lastModifiedBy>
  <cp:revision>51</cp:revision>
  <cp:lastPrinted>2019-02-15T15:24:21Z</cp:lastPrinted>
  <dcterms:created xsi:type="dcterms:W3CDTF">2018-11-12T20:35:55Z</dcterms:created>
  <dcterms:modified xsi:type="dcterms:W3CDTF">2019-02-15T15:24:21Z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2008-12-23T00:00:00Z</vt:filetime>
  </property>
  <property fmtid="{D5CDD505-2E9C-101B-9397-08002B2CF9AE}" pid="3" name="Creator">
    <vt:lpwstr>Microsoft® Office PowerPoint® 2007</vt:lpwstr>
  </property>
  <property fmtid="{D5CDD505-2E9C-101B-9397-08002B2CF9AE}" pid="4" name="LastSaved">
    <vt:filetime>2018-11-12T00:00:00Z</vt:filetime>
  </property>
</Properties>
</file>