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78" r:id="rId6"/>
    <p:sldMasterId id="2147483702" r:id="rId7"/>
  </p:sldMasterIdLst>
  <p:notesMasterIdLst>
    <p:notesMasterId r:id="rId2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67" r:id="rId25"/>
    <p:sldId id="268" r:id="rId26"/>
  </p:sldIdLst>
  <p:sldSz cx="12192000" cy="6858000"/>
  <p:notesSz cx="70104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Inter" panose="02000503000000020004" pitchFamily="2" charset="0"/>
      <p:regular r:id="rId36"/>
      <p:bold r:id="rId37"/>
    </p:embeddedFont>
    <p:embeddedFont>
      <p:font typeface="Noto Sans Symbols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je6MJknPPBxpvGXlsWd5oKB7yL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2.fntdata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customschemas.google.com/relationships/presentationmetadata" Target="meta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49" name="Google Shape;54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63" name="Google Shape;56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77" name="Google Shape;5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1" name="Google Shape;5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05" name="Google Shape;6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19" name="Google Shape;5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33" name="Google Shape;5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line title slide">
  <p:cSld name="Two-line 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"/>
          <p:cNvSpPr txBox="1">
            <a:spLocks noGrp="1"/>
          </p:cNvSpPr>
          <p:nvPr>
            <p:ph type="body" idx="1"/>
          </p:nvPr>
        </p:nvSpPr>
        <p:spPr>
          <a:xfrm>
            <a:off x="609600" y="2133600"/>
            <a:ext cx="73152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6400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line title slide">
  <p:cSld name="Two-line 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9"/>
          <p:cNvSpPr txBox="1">
            <a:spLocks noGrp="1"/>
          </p:cNvSpPr>
          <p:nvPr>
            <p:ph type="body" idx="1"/>
          </p:nvPr>
        </p:nvSpPr>
        <p:spPr>
          <a:xfrm>
            <a:off x="609600" y="2133600"/>
            <a:ext cx="73152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6400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1"/>
          <p:cNvSpPr txBox="1">
            <a:spLocks noGrp="1"/>
          </p:cNvSpPr>
          <p:nvPr>
            <p:ph type="body" idx="1"/>
          </p:nvPr>
        </p:nvSpPr>
        <p:spPr>
          <a:xfrm>
            <a:off x="406400" y="47244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31"/>
          <p:cNvSpPr txBox="1">
            <a:spLocks noGrp="1"/>
          </p:cNvSpPr>
          <p:nvPr>
            <p:ph type="title"/>
          </p:nvPr>
        </p:nvSpPr>
        <p:spPr>
          <a:xfrm>
            <a:off x="101600" y="1981200"/>
            <a:ext cx="365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31"/>
          <p:cNvSpPr txBox="1">
            <a:spLocks noGrp="1"/>
          </p:cNvSpPr>
          <p:nvPr>
            <p:ph type="body" idx="2"/>
          </p:nvPr>
        </p:nvSpPr>
        <p:spPr>
          <a:xfrm>
            <a:off x="1016000" y="3962400"/>
            <a:ext cx="2743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nontitl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4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nontitle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5"/>
          <p:cNvSpPr txBox="1">
            <a:spLocks noGrp="1"/>
          </p:cNvSpPr>
          <p:nvPr>
            <p:ph type="title"/>
          </p:nvPr>
        </p:nvSpPr>
        <p:spPr>
          <a:xfrm>
            <a:off x="1594624" y="1000897"/>
            <a:ext cx="9759176" cy="77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5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nontitle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6"/>
          <p:cNvSpPr txBox="1">
            <a:spLocks noGrp="1"/>
          </p:cNvSpPr>
          <p:nvPr>
            <p:ph type="title"/>
          </p:nvPr>
        </p:nvSpPr>
        <p:spPr>
          <a:xfrm>
            <a:off x="1594624" y="1000897"/>
            <a:ext cx="9759176" cy="77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6"/>
          <p:cNvSpPr txBox="1">
            <a:spLocks noGrp="1"/>
          </p:cNvSpPr>
          <p:nvPr>
            <p:ph type="body" idx="1"/>
          </p:nvPr>
        </p:nvSpPr>
        <p:spPr>
          <a:xfrm>
            <a:off x="1594622" y="1899767"/>
            <a:ext cx="9759177" cy="398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6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nontitl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7"/>
          <p:cNvSpPr txBox="1">
            <a:spLocks noGrp="1"/>
          </p:cNvSpPr>
          <p:nvPr>
            <p:ph type="title"/>
          </p:nvPr>
        </p:nvSpPr>
        <p:spPr>
          <a:xfrm>
            <a:off x="831850" y="1092316"/>
            <a:ext cx="10515600" cy="2357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7"/>
          <p:cNvSpPr txBox="1">
            <a:spLocks noGrp="1"/>
          </p:cNvSpPr>
          <p:nvPr>
            <p:ph type="body" idx="1"/>
          </p:nvPr>
        </p:nvSpPr>
        <p:spPr>
          <a:xfrm>
            <a:off x="831850" y="3656962"/>
            <a:ext cx="10515600" cy="216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37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nontitle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8"/>
          <p:cNvSpPr txBox="1">
            <a:spLocks noGrp="1"/>
          </p:cNvSpPr>
          <p:nvPr>
            <p:ph type="title"/>
          </p:nvPr>
        </p:nvSpPr>
        <p:spPr>
          <a:xfrm>
            <a:off x="1594624" y="1000897"/>
            <a:ext cx="9759176" cy="77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03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03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8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nontitle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4" name="Google Shape;144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6" name="Google Shape;146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9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nontitle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nontitle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 txBox="1"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41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nontitle" type="vertTx">
  <p:cSld name="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2"/>
          <p:cNvSpPr txBox="1">
            <a:spLocks noGrp="1"/>
          </p:cNvSpPr>
          <p:nvPr>
            <p:ph type="title"/>
          </p:nvPr>
        </p:nvSpPr>
        <p:spPr>
          <a:xfrm>
            <a:off x="1594624" y="1000897"/>
            <a:ext cx="9759176" cy="77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2"/>
          <p:cNvSpPr txBox="1">
            <a:spLocks noGrp="1"/>
          </p:cNvSpPr>
          <p:nvPr>
            <p:ph type="body" idx="1"/>
          </p:nvPr>
        </p:nvSpPr>
        <p:spPr>
          <a:xfrm rot="5400000">
            <a:off x="4483185" y="-988796"/>
            <a:ext cx="3982051" cy="975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42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nontitle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 txBox="1">
            <a:spLocks noGrp="1"/>
          </p:cNvSpPr>
          <p:nvPr>
            <p:ph type="title"/>
          </p:nvPr>
        </p:nvSpPr>
        <p:spPr>
          <a:xfrm rot="5400000">
            <a:off x="7567999" y="2120729"/>
            <a:ext cx="4942703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3"/>
          <p:cNvSpPr txBox="1">
            <a:spLocks noGrp="1"/>
          </p:cNvSpPr>
          <p:nvPr>
            <p:ph type="body" idx="1"/>
          </p:nvPr>
        </p:nvSpPr>
        <p:spPr>
          <a:xfrm rot="5400000">
            <a:off x="2233999" y="-431971"/>
            <a:ext cx="4942703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43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1" name="Google Shape;171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9" name="Google Shape;189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4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4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5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5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1" name="Google Shape;231;p5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517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291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53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999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728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169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311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520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307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906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891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/>
          <p:nvPr/>
        </p:nvSpPr>
        <p:spPr>
          <a:xfrm>
            <a:off x="4876800" y="1066800"/>
            <a:ext cx="5257800" cy="4716379"/>
          </a:xfrm>
          <a:prstGeom prst="rect">
            <a:avLst/>
          </a:prstGeom>
          <a:noFill/>
          <a:ln w="25400" cap="flat" cmpd="sng">
            <a:solidFill>
              <a:schemeClr val="lt1">
                <a:alpha val="64705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6"/>
          <p:cNvSpPr/>
          <p:nvPr/>
        </p:nvSpPr>
        <p:spPr>
          <a:xfrm>
            <a:off x="228599" y="196851"/>
            <a:ext cx="8229601" cy="4102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26" descr="A large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1545" b="29263"/>
          <a:stretch/>
        </p:blipFill>
        <p:spPr>
          <a:xfrm>
            <a:off x="8562641" y="2286000"/>
            <a:ext cx="3400759" cy="20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6" descr="A picture containing indoor, metal, building, trai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078"/>
          <a:stretch/>
        </p:blipFill>
        <p:spPr>
          <a:xfrm>
            <a:off x="8562641" y="196850"/>
            <a:ext cx="3400759" cy="20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6" descr="A view of a cit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5777" t="22222" b="22222"/>
          <a:stretch/>
        </p:blipFill>
        <p:spPr>
          <a:xfrm>
            <a:off x="8562641" y="4371431"/>
            <a:ext cx="3400759" cy="224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6" descr="A view of a cit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35770" b="23342"/>
          <a:stretch/>
        </p:blipFill>
        <p:spPr>
          <a:xfrm>
            <a:off x="228599" y="4371430"/>
            <a:ext cx="8229601" cy="224324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/>
          <p:nvPr/>
        </p:nvSpPr>
        <p:spPr>
          <a:xfrm>
            <a:off x="4876800" y="1066800"/>
            <a:ext cx="5257800" cy="4716379"/>
          </a:xfrm>
          <a:prstGeom prst="rect">
            <a:avLst/>
          </a:prstGeom>
          <a:noFill/>
          <a:ln w="25400" cap="flat" cmpd="sng">
            <a:solidFill>
              <a:schemeClr val="lt1">
                <a:alpha val="64705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228599" y="196850"/>
            <a:ext cx="6553201" cy="642154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28" descr="A large long train on a track in the ci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6174" y="196850"/>
            <a:ext cx="5020056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8"/>
          <p:cNvPicPr preferRelativeResize="0"/>
          <p:nvPr/>
        </p:nvPicPr>
        <p:blipFill rotWithShape="1">
          <a:blip r:embed="rId4">
            <a:alphaModFix/>
          </a:blip>
          <a:srcRect r="10206"/>
          <a:stretch/>
        </p:blipFill>
        <p:spPr>
          <a:xfrm>
            <a:off x="6906174" y="3656496"/>
            <a:ext cx="5020056" cy="296189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/>
          <p:nvPr/>
        </p:nvSpPr>
        <p:spPr>
          <a:xfrm>
            <a:off x="10134600" y="196537"/>
            <a:ext cx="1828800" cy="6455263"/>
          </a:xfrm>
          <a:prstGeom prst="rect">
            <a:avLst/>
          </a:prstGeom>
          <a:solidFill>
            <a:srgbClr val="141313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413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0"/>
          <p:cNvSpPr/>
          <p:nvPr/>
        </p:nvSpPr>
        <p:spPr>
          <a:xfrm>
            <a:off x="507999" y="2174336"/>
            <a:ext cx="3264947" cy="2473865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" name="Google Shape;105;p30"/>
          <p:cNvSpPr/>
          <p:nvPr/>
        </p:nvSpPr>
        <p:spPr>
          <a:xfrm>
            <a:off x="783771" y="2402356"/>
            <a:ext cx="2721643" cy="20441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6" name="Google Shape;106;p30"/>
          <p:cNvSpPr/>
          <p:nvPr/>
        </p:nvSpPr>
        <p:spPr>
          <a:xfrm>
            <a:off x="228600" y="194733"/>
            <a:ext cx="5029200" cy="6461575"/>
          </a:xfrm>
          <a:custGeom>
            <a:avLst/>
            <a:gdLst/>
            <a:ahLst/>
            <a:cxnLst/>
            <a:rect l="l" t="t" r="r" b="b"/>
            <a:pathLst>
              <a:path w="5867400" h="6423740" extrusionOk="0">
                <a:moveTo>
                  <a:pt x="0" y="0"/>
                </a:moveTo>
                <a:lnTo>
                  <a:pt x="5867400" y="0"/>
                </a:lnTo>
                <a:lnTo>
                  <a:pt x="5867400" y="6423740"/>
                </a:lnTo>
                <a:lnTo>
                  <a:pt x="0" y="6423740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0"/>
          <p:cNvSpPr/>
          <p:nvPr/>
        </p:nvSpPr>
        <p:spPr>
          <a:xfrm>
            <a:off x="4876800" y="1066800"/>
            <a:ext cx="5257800" cy="4716379"/>
          </a:xfrm>
          <a:prstGeom prst="rect">
            <a:avLst/>
          </a:prstGeom>
          <a:noFill/>
          <a:ln w="25400" cap="flat" cmpd="sng">
            <a:solidFill>
              <a:schemeClr val="lt1">
                <a:alpha val="64705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30" descr="A close up of a c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3060" r="17325"/>
          <a:stretch/>
        </p:blipFill>
        <p:spPr>
          <a:xfrm>
            <a:off x="5227322" y="194733"/>
            <a:ext cx="3688078" cy="645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0" descr="A picture containing building, outdoor, tower, cloc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7875" r="41849"/>
          <a:stretch/>
        </p:blipFill>
        <p:spPr>
          <a:xfrm>
            <a:off x="9030746" y="194733"/>
            <a:ext cx="2932654" cy="64552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1594624" y="1000897"/>
            <a:ext cx="9759176" cy="77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1"/>
          </p:nvPr>
        </p:nvSpPr>
        <p:spPr>
          <a:xfrm>
            <a:off x="1594622" y="1899767"/>
            <a:ext cx="9759177" cy="398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sldNum" idx="12"/>
          </p:nvPr>
        </p:nvSpPr>
        <p:spPr>
          <a:xfrm>
            <a:off x="10991909" y="6484129"/>
            <a:ext cx="50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2"/>
          <p:cNvSpPr/>
          <p:nvPr/>
        </p:nvSpPr>
        <p:spPr>
          <a:xfrm>
            <a:off x="10620756" y="0"/>
            <a:ext cx="1472183" cy="1467612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977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.jotform.com/230236984656061" TargetMode="External"/><Relationship Id="rId3" Type="http://schemas.openxmlformats.org/officeDocument/2006/relationships/image" Target="../media/image11.jpg"/><Relationship Id="rId7" Type="http://schemas.openxmlformats.org/officeDocument/2006/relationships/hyperlink" Target="https://form.jotform.com/23045482210314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10" Type="http://schemas.openxmlformats.org/officeDocument/2006/relationships/image" Target="../media/image21.png"/><Relationship Id="rId4" Type="http://schemas.openxmlformats.org/officeDocument/2006/relationships/image" Target="../media/image12.jpg"/><Relationship Id="rId9" Type="http://schemas.openxmlformats.org/officeDocument/2006/relationships/hyperlink" Target="https://form.jotform.com/23030522195304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jpg"/><Relationship Id="rId7" Type="http://schemas.openxmlformats.org/officeDocument/2006/relationships/hyperlink" Target="https://regionalhca.org/city-of-fort-worth-contractors-capacity-development-program-english-2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jpg"/><Relationship Id="rId7" Type="http://schemas.openxmlformats.org/officeDocument/2006/relationships/hyperlink" Target="https://regionalhca.org/city-of-fort-worth-contractors-capacity-development-program-spanish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jpg"/><Relationship Id="rId7" Type="http://schemas.openxmlformats.org/officeDocument/2006/relationships/hyperlink" Target="https://form.jotform.com/23050621944314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jpg"/><Relationship Id="rId7" Type="http://schemas.openxmlformats.org/officeDocument/2006/relationships/hyperlink" Target="https://form.jotform.com/22296555545616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g"/><Relationship Id="rId7" Type="http://schemas.openxmlformats.org/officeDocument/2006/relationships/hyperlink" Target="https://form.jotform.com/23008561827115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apitol.texas.gov/Home.aspx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jpg"/><Relationship Id="rId7" Type="http://schemas.openxmlformats.org/officeDocument/2006/relationships/hyperlink" Target="https://form.jotform.com/23031686669506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hca.awardsplatform.com/" TargetMode="External"/><Relationship Id="rId3" Type="http://schemas.openxmlformats.org/officeDocument/2006/relationships/image" Target="../media/image11.jpg"/><Relationship Id="rId7" Type="http://schemas.openxmlformats.org/officeDocument/2006/relationships/hyperlink" Target="http://events.r20.constantcontact.com/register/event?oeidk=a07ejmz97itb791f0ae&amp;llr=ymfrebdab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"/>
          <p:cNvSpPr/>
          <p:nvPr/>
        </p:nvSpPr>
        <p:spPr>
          <a:xfrm>
            <a:off x="0" y="2178581"/>
            <a:ext cx="12221527" cy="227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Legislative and Public Policy Committee Meeting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RHCA . . . the leader in Diversity Inclusion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Networking and building business relationships and opportunities</a:t>
            </a:r>
            <a:endParaRPr sz="16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44" name="Google Shape;24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02" t="16256" r="5080" b="19489"/>
          <a:stretch/>
        </p:blipFill>
        <p:spPr>
          <a:xfrm>
            <a:off x="3116454" y="330603"/>
            <a:ext cx="5905119" cy="175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 descr="A picture containing tabl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"/>
          <p:cNvSpPr/>
          <p:nvPr/>
        </p:nvSpPr>
        <p:spPr>
          <a:xfrm>
            <a:off x="1" y="5204816"/>
            <a:ext cx="12192000" cy="37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March 10, 2023</a:t>
            </a:r>
            <a:endParaRPr sz="2400" b="1" i="0" u="none" strike="noStrike" cap="none" dirty="0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"/>
          <p:cNvSpPr/>
          <p:nvPr/>
        </p:nvSpPr>
        <p:spPr>
          <a:xfrm>
            <a:off x="-4180" y="5733181"/>
            <a:ext cx="12225707" cy="23083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Calibri"/>
              <a:buNone/>
            </a:pPr>
            <a:r>
              <a:rPr lang="en-US" sz="9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Disclaimer: This webinar is not intended for press purposes. If you are part the press, please disconnect.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3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3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23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5" name="Google Shape;55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3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3"/>
          <p:cNvSpPr txBox="1"/>
          <p:nvPr/>
        </p:nvSpPr>
        <p:spPr>
          <a:xfrm>
            <a:off x="2178526" y="5023600"/>
            <a:ext cx="78349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Registration: </a:t>
            </a: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https://form.jotform.com/230454822103142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Worker of the Year Nominations: </a:t>
            </a: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https://form.jotform.com/230236984656061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Sponsorship Opportunities: </a:t>
            </a: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https://form.jotform.com/230305221953042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" name="Google Shape;560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82037" y="36512"/>
            <a:ext cx="5227926" cy="474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4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4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4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4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24"/>
          <p:cNvSpPr txBox="1"/>
          <p:nvPr/>
        </p:nvSpPr>
        <p:spPr>
          <a:xfrm>
            <a:off x="1106855" y="5526643"/>
            <a:ext cx="99782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https://regionalhca.org/city-of-fort-worth-contractors-capacity-development-program-english-2/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13278" y="139339"/>
            <a:ext cx="4165441" cy="5387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5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5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5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Google Shape;58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5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25"/>
          <p:cNvSpPr txBox="1"/>
          <p:nvPr/>
        </p:nvSpPr>
        <p:spPr>
          <a:xfrm>
            <a:off x="0" y="5570300"/>
            <a:ext cx="121517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https://regionalhca.org/city-of-fort-worth-contractors-capacity-development-program-spanish/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8" name="Google Shape;588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87879" y="117294"/>
            <a:ext cx="4216241" cy="5453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7" name="Google Shape;59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6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6"/>
          <p:cNvSpPr txBox="1"/>
          <p:nvPr/>
        </p:nvSpPr>
        <p:spPr>
          <a:xfrm>
            <a:off x="3042745" y="5612437"/>
            <a:ext cx="61065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https://form.jotform.com/230506219443147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2" name="Google Shape;602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29477" y="0"/>
            <a:ext cx="4333046" cy="560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27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27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27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7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7"/>
          <p:cNvSpPr txBox="1"/>
          <p:nvPr/>
        </p:nvSpPr>
        <p:spPr>
          <a:xfrm>
            <a:off x="3042745" y="5592802"/>
            <a:ext cx="61065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https://form.jotform.com/230506679637162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6" name="Google Shape;616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33834" y="36512"/>
            <a:ext cx="4324331" cy="5592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28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28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28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25" name="Google Shape;62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8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28"/>
          <p:cNvSpPr txBox="1"/>
          <p:nvPr/>
        </p:nvSpPr>
        <p:spPr>
          <a:xfrm>
            <a:off x="2393869" y="5548867"/>
            <a:ext cx="69961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https://form.jotform.com/223546066396160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30" name="Google Shape;630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80774" y="0"/>
            <a:ext cx="5622382" cy="551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29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29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29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39" name="Google Shape;63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9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29"/>
          <p:cNvSpPr txBox="1"/>
          <p:nvPr/>
        </p:nvSpPr>
        <p:spPr>
          <a:xfrm>
            <a:off x="2597903" y="5499655"/>
            <a:ext cx="69961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https://form.jotform.com/222965555456164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44" name="Google Shape;644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9799" y="308113"/>
            <a:ext cx="7772400" cy="4964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30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30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30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53" name="Google Shape;65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30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0"/>
          <p:cNvSpPr txBox="1"/>
          <p:nvPr/>
        </p:nvSpPr>
        <p:spPr>
          <a:xfrm>
            <a:off x="2593119" y="5597435"/>
            <a:ext cx="69961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https://form.jotform.com/230085618271151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8" name="Google Shape;658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04352" y="0"/>
            <a:ext cx="5373729" cy="5486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2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2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00" name="Google Shape;40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2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2"/>
          <p:cNvSpPr txBox="1"/>
          <p:nvPr/>
        </p:nvSpPr>
        <p:spPr>
          <a:xfrm>
            <a:off x="0" y="399631"/>
            <a:ext cx="12192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RHCA | Subcommittee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Help with inviting monthly guest speakers</a:t>
            </a:r>
            <a:endParaRPr/>
          </a:p>
        </p:txBody>
      </p:sp>
      <p:sp>
        <p:nvSpPr>
          <p:cNvPr id="405" name="Google Shape;405;p12"/>
          <p:cNvSpPr txBox="1"/>
          <p:nvPr/>
        </p:nvSpPr>
        <p:spPr>
          <a:xfrm>
            <a:off x="2849297" y="1630044"/>
            <a:ext cx="9223097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invitation details are listed below: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Date: 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         Wednesday, February 14, 2022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Duration: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     20 minutes (if you need more, please let me know)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Range: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     Any 20 minutes between 8:45am to 10:00am CST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online Video: 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     Zoom Video Conference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Committee:          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   RHCA Legislative and Public Policy: Audience – Contractors/Professional Services/Public Agency Employees/Small Business Owners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Topic:          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    How the 2020 Census Data is used for Redistricting and the impact it has to you personally and your business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Presentation:  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          PowerPoint Due by Monday, February 14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Items Needed: 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Headshot in JPEG (2) Title (3) Bio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2"/>
          <p:cNvSpPr txBox="1"/>
          <p:nvPr/>
        </p:nvSpPr>
        <p:spPr>
          <a:xfrm>
            <a:off x="1098305" y="1614168"/>
            <a:ext cx="175099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3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16" name="Google Shape;4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3"/>
          <p:cNvSpPr/>
          <p:nvPr/>
        </p:nvSpPr>
        <p:spPr>
          <a:xfrm>
            <a:off x="196770" y="173620"/>
            <a:ext cx="11852476" cy="5689017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3"/>
          <p:cNvSpPr txBox="1"/>
          <p:nvPr/>
        </p:nvSpPr>
        <p:spPr>
          <a:xfrm>
            <a:off x="1246" y="2118166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800"/>
              <a:buFont typeface="Calibri"/>
              <a:buNone/>
            </a:pPr>
            <a:r>
              <a:rPr lang="en-US" sz="13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8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3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8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13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59" name="Google Shape;25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"/>
          <p:cNvSpPr/>
          <p:nvPr/>
        </p:nvSpPr>
        <p:spPr>
          <a:xfrm>
            <a:off x="0" y="29563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Housekeeping Rules</a:t>
            </a: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1" y="1560027"/>
            <a:ext cx="12191999" cy="327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086100" marR="0" lvl="6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Keep yourself muted throughout the meeting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86100" marR="0" lvl="6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make sure to stay for the whole meeting</a:t>
            </a:r>
            <a:endParaRPr/>
          </a:p>
          <a:p>
            <a:pPr marL="3086100" marR="0" lvl="6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Presentation will be emailed</a:t>
            </a:r>
            <a:endParaRPr/>
          </a:p>
          <a:p>
            <a:pPr marL="3086100" marR="0" lvl="6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Q&amp;A will be after each presentation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86100" marR="0" lvl="6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questions in the chat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86100" marR="0" lvl="6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make sure to keep your camera on, at all times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28950" marR="0" lvl="6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you get logged out, please re-login using the same link </a:t>
            </a:r>
            <a:endParaRPr/>
          </a:p>
        </p:txBody>
      </p:sp>
      <p:pic>
        <p:nvPicPr>
          <p:cNvPr id="264" name="Google Shape;264;p2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73" name="Google Shape;2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"/>
          <p:cNvSpPr/>
          <p:nvPr/>
        </p:nvSpPr>
        <p:spPr>
          <a:xfrm>
            <a:off x="188259" y="2043751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Welcome</a:t>
            </a:r>
            <a:endParaRPr/>
          </a:p>
        </p:txBody>
      </p:sp>
      <p:pic>
        <p:nvPicPr>
          <p:cNvPr id="277" name="Google Shape;277;p3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86" name="Google Shape;28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"/>
          <p:cNvSpPr/>
          <p:nvPr/>
        </p:nvSpPr>
        <p:spPr>
          <a:xfrm>
            <a:off x="507999" y="142875"/>
            <a:ext cx="1117600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Committee Discussions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6858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4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" descr="A picture containing text, fla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5999" y="1055921"/>
            <a:ext cx="3653927" cy="473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" descr="A picture containing text, outdoor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17446" y="1059242"/>
            <a:ext cx="3831735" cy="4739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5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01" name="Google Shape;30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"/>
          <p:cNvSpPr/>
          <p:nvPr/>
        </p:nvSpPr>
        <p:spPr>
          <a:xfrm>
            <a:off x="507999" y="142875"/>
            <a:ext cx="1117600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Committee Discussions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6858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5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"/>
          <p:cNvSpPr txBox="1"/>
          <p:nvPr/>
        </p:nvSpPr>
        <p:spPr>
          <a:xfrm>
            <a:off x="0" y="958483"/>
            <a:ext cx="10913115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Statewide Initiative</a:t>
            </a:r>
            <a:endParaRPr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14550" marR="0" lvl="4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Opportunities</a:t>
            </a:r>
            <a:endParaRPr/>
          </a:p>
          <a:p>
            <a:pPr marL="2114550" marR="0" lvl="4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Legislative</a:t>
            </a:r>
            <a:endParaRPr/>
          </a:p>
          <a:p>
            <a:pPr marL="2571750" marR="0" lvl="5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2023 – 2024 Texas 88th Legislative Strategic Agenda A Public Policy Platform</a:t>
            </a:r>
            <a:endParaRPr/>
          </a:p>
          <a:p>
            <a:pPr marL="3028950" marR="0" lvl="6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Tracking Bills</a:t>
            </a:r>
            <a:endParaRPr/>
          </a:p>
          <a:p>
            <a:pPr marL="3486150" marR="0" lvl="7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88th Legislative Bill Tracker – Comprehensive – Excel</a:t>
            </a:r>
            <a:endParaRPr/>
          </a:p>
          <a:p>
            <a:pPr marL="3486150" marR="0" lvl="7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Platform as guide</a:t>
            </a:r>
            <a:endParaRPr/>
          </a:p>
          <a:p>
            <a:pPr marL="3028950" marR="0" lvl="6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Testimony</a:t>
            </a:r>
            <a:endParaRPr/>
          </a:p>
          <a:p>
            <a:pPr marL="3486150" marR="0" lvl="7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Develop letter template</a:t>
            </a:r>
            <a:endParaRPr sz="2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8950" marR="0" lvl="6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Hearings</a:t>
            </a:r>
            <a:endParaRPr/>
          </a:p>
          <a:p>
            <a:pPr marL="3486150" marR="0" lvl="7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Legislative Hearings &amp; Subcommittee Roles</a:t>
            </a:r>
            <a:endParaRPr/>
          </a:p>
          <a:p>
            <a:pPr marL="3028950" marR="0" lvl="6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2023 – 2024 Advocacy Platform</a:t>
            </a:r>
            <a:endParaRPr sz="2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86150" marR="0" lvl="7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6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6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15" name="Google Shape;31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6"/>
          <p:cNvSpPr/>
          <p:nvPr/>
        </p:nvSpPr>
        <p:spPr>
          <a:xfrm>
            <a:off x="506193" y="30646"/>
            <a:ext cx="11176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Committee Discussions</a:t>
            </a:r>
            <a:endParaRPr sz="2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6858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6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6" descr="Graphical user interface, text, applicati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380"/>
          <a:stretch/>
        </p:blipFill>
        <p:spPr>
          <a:xfrm>
            <a:off x="3410305" y="630810"/>
            <a:ext cx="5367776" cy="4791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"/>
          <p:cNvSpPr txBox="1"/>
          <p:nvPr/>
        </p:nvSpPr>
        <p:spPr>
          <a:xfrm>
            <a:off x="4009167" y="5591731"/>
            <a:ext cx="41700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TLO:  </a:t>
            </a:r>
            <a:r>
              <a:rPr lang="en-US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https://capitol.texas.gov/Home.aspx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7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7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30" name="Google Shape;33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7"/>
          <p:cNvSpPr/>
          <p:nvPr/>
        </p:nvSpPr>
        <p:spPr>
          <a:xfrm>
            <a:off x="507999" y="142875"/>
            <a:ext cx="1117600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Committee Discussions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6858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7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7"/>
          <p:cNvSpPr txBox="1"/>
          <p:nvPr/>
        </p:nvSpPr>
        <p:spPr>
          <a:xfrm>
            <a:off x="0" y="958483"/>
            <a:ext cx="10913115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Discussion</a:t>
            </a:r>
            <a:endParaRPr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14550" marR="0" lvl="4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Conditions</a:t>
            </a:r>
            <a:endParaRPr/>
          </a:p>
          <a:p>
            <a:pPr marL="2571750" marR="0" lvl="5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of Subcommittees</a:t>
            </a:r>
            <a:endParaRPr/>
          </a:p>
          <a:p>
            <a:pPr marL="3028950" marR="0" lvl="6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Friday meetings to review bills</a:t>
            </a:r>
            <a:endParaRPr/>
          </a:p>
          <a:p>
            <a:pPr marL="3486150" marR="0" lvl="7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Fridays 9:00 am – 9:30 am</a:t>
            </a:r>
            <a:endParaRPr/>
          </a:p>
          <a:p>
            <a:pPr marL="3028950" marR="0" lvl="6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  <a:endParaRPr/>
          </a:p>
          <a:p>
            <a:pPr marL="3028950" marR="0" lvl="6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Workforce Development and Labor</a:t>
            </a:r>
            <a:endParaRPr/>
          </a:p>
          <a:p>
            <a:pPr marL="3028950" marR="0" lvl="6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Development and Inclusion</a:t>
            </a:r>
            <a:endParaRPr/>
          </a:p>
          <a:p>
            <a:pPr marL="2114550" marR="0" lvl="4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Other____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1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1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1"/>
          <p:cNvSpPr txBox="1"/>
          <p:nvPr/>
        </p:nvSpPr>
        <p:spPr>
          <a:xfrm>
            <a:off x="3042745" y="5612437"/>
            <a:ext cx="61065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https://form.jotform.com/230316866695062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0" name="Google Shape;53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99096" y="3924"/>
            <a:ext cx="3793808" cy="5608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2"/>
          <p:cNvSpPr/>
          <p:nvPr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15C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2"/>
          <p:cNvSpPr/>
          <p:nvPr/>
        </p:nvSpPr>
        <p:spPr>
          <a:xfrm>
            <a:off x="0" y="5969000"/>
            <a:ext cx="12192000" cy="1746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2"/>
          <p:cNvSpPr/>
          <p:nvPr/>
        </p:nvSpPr>
        <p:spPr>
          <a:xfrm>
            <a:off x="0" y="6297613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 us on Social Media    #DFWRHCA   @DFWRHCA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1388" y="6281738"/>
            <a:ext cx="433387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7663" y="6257925"/>
            <a:ext cx="436562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488" y="6348413"/>
            <a:ext cx="461962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2" descr="A picture containing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1114" y="6253473"/>
            <a:ext cx="735701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2"/>
          <p:cNvSpPr txBox="1"/>
          <p:nvPr/>
        </p:nvSpPr>
        <p:spPr>
          <a:xfrm>
            <a:off x="726440" y="5254608"/>
            <a:ext cx="107391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Registration: </a:t>
            </a: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http://events.r20.constantcontact.com/register/event?oeidk=a07ejmz97itb791f0ae&amp;llr=ymfrebdab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Construction Worker of the Year Nominations: </a:t>
            </a: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https://rhca.awardsplatform.com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4" name="Google Shape;544;p22"/>
          <p:cNvGrpSpPr/>
          <p:nvPr/>
        </p:nvGrpSpPr>
        <p:grpSpPr>
          <a:xfrm>
            <a:off x="902704" y="269509"/>
            <a:ext cx="10386591" cy="4285436"/>
            <a:chOff x="608436" y="546914"/>
            <a:chExt cx="10386591" cy="4285436"/>
          </a:xfrm>
        </p:grpSpPr>
        <p:pic>
          <p:nvPicPr>
            <p:cNvPr id="545" name="Google Shape;545;p22" descr="Graphical user interface, website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t="-1" b="48201"/>
            <a:stretch/>
          </p:blipFill>
          <p:spPr>
            <a:xfrm>
              <a:off x="608436" y="546914"/>
              <a:ext cx="5024706" cy="428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22" descr="Graphical user interface, website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t="50000" b="717"/>
            <a:stretch/>
          </p:blipFill>
          <p:spPr>
            <a:xfrm>
              <a:off x="5713581" y="546914"/>
              <a:ext cx="5281446" cy="42854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r or content slide">
  <a:themeElements>
    <a:clrScheme name="HNTB Color Palette Option 1">
      <a:dk1>
        <a:srgbClr val="1B242A"/>
      </a:dk1>
      <a:lt1>
        <a:srgbClr val="FFFFFF"/>
      </a:lt1>
      <a:dk2>
        <a:srgbClr val="5482AB"/>
      </a:dk2>
      <a:lt2>
        <a:srgbClr val="739ABC"/>
      </a:lt2>
      <a:accent1>
        <a:srgbClr val="93B1CC"/>
      </a:accent1>
      <a:accent2>
        <a:srgbClr val="51626F"/>
      </a:accent2>
      <a:accent3>
        <a:srgbClr val="B2B4B3"/>
      </a:accent3>
      <a:accent4>
        <a:srgbClr val="3DB7E4"/>
      </a:accent4>
      <a:accent5>
        <a:srgbClr val="3F9C35"/>
      </a:accent5>
      <a:accent6>
        <a:srgbClr val="DFAA25"/>
      </a:accent6>
      <a:hlink>
        <a:srgbClr val="A4AEB5"/>
      </a:hlink>
      <a:folHlink>
        <a:srgbClr val="D5D6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vider or content slide">
  <a:themeElements>
    <a:clrScheme name="HNTB Color Palette Option 1">
      <a:dk1>
        <a:srgbClr val="1B242A"/>
      </a:dk1>
      <a:lt1>
        <a:srgbClr val="FFFFFF"/>
      </a:lt1>
      <a:dk2>
        <a:srgbClr val="5482AB"/>
      </a:dk2>
      <a:lt2>
        <a:srgbClr val="739ABC"/>
      </a:lt2>
      <a:accent1>
        <a:srgbClr val="93B1CC"/>
      </a:accent1>
      <a:accent2>
        <a:srgbClr val="51626F"/>
      </a:accent2>
      <a:accent3>
        <a:srgbClr val="B2B4B3"/>
      </a:accent3>
      <a:accent4>
        <a:srgbClr val="3DB7E4"/>
      </a:accent4>
      <a:accent5>
        <a:srgbClr val="3F9C35"/>
      </a:accent5>
      <a:accent6>
        <a:srgbClr val="DFAA25"/>
      </a:accent6>
      <a:hlink>
        <a:srgbClr val="A4AEB5"/>
      </a:hlink>
      <a:folHlink>
        <a:srgbClr val="D5D6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ver">
  <a:themeElements>
    <a:clrScheme name="HNTB Color Palette Option 1">
      <a:dk1>
        <a:srgbClr val="1B242A"/>
      </a:dk1>
      <a:lt1>
        <a:srgbClr val="FFFFFF"/>
      </a:lt1>
      <a:dk2>
        <a:srgbClr val="5482AB"/>
      </a:dk2>
      <a:lt2>
        <a:srgbClr val="739ABC"/>
      </a:lt2>
      <a:accent1>
        <a:srgbClr val="93B1CC"/>
      </a:accent1>
      <a:accent2>
        <a:srgbClr val="51626F"/>
      </a:accent2>
      <a:accent3>
        <a:srgbClr val="B2B4B3"/>
      </a:accent3>
      <a:accent4>
        <a:srgbClr val="3DB7E4"/>
      </a:accent4>
      <a:accent5>
        <a:srgbClr val="3F9C35"/>
      </a:accent5>
      <a:accent6>
        <a:srgbClr val="DFAA25"/>
      </a:accent6>
      <a:hlink>
        <a:srgbClr val="A4AEB5"/>
      </a:hlink>
      <a:folHlink>
        <a:srgbClr val="D5D6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684</Words>
  <Application>Microsoft Macintosh PowerPoint</Application>
  <PresentationFormat>Widescreen</PresentationFormat>
  <Paragraphs>125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Calibri</vt:lpstr>
      <vt:lpstr>Inter</vt:lpstr>
      <vt:lpstr>Arial</vt:lpstr>
      <vt:lpstr>Georgia</vt:lpstr>
      <vt:lpstr>Noto Sans Symbols</vt:lpstr>
      <vt:lpstr>Office Theme</vt:lpstr>
      <vt:lpstr>Divider or content slide</vt:lpstr>
      <vt:lpstr>1_Divider or content slide</vt:lpstr>
      <vt:lpstr>1_Cover</vt:lpstr>
      <vt:lpstr>1_Office Theme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Julio Florez</dc:creator>
  <cp:lastModifiedBy>Julio Florez</cp:lastModifiedBy>
  <cp:revision>2</cp:revision>
  <dcterms:created xsi:type="dcterms:W3CDTF">2020-09-09T22:39:21Z</dcterms:created>
  <dcterms:modified xsi:type="dcterms:W3CDTF">2023-03-10T16:11:22Z</dcterms:modified>
</cp:coreProperties>
</file>