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7010400" cy="9296400"/>
  <p:embeddedFontLst>
    <p:embeddedFont>
      <p:font typeface="Calibri" panose="020F0502020204030204" pitchFamily="34" charset="0"/>
      <p:regular r:id="rId31"/>
      <p:bold r:id="rId32"/>
      <p:italic r:id="rId33"/>
      <p:boldItalic r:id="rId34"/>
    </p:embeddedFont>
    <p:embeddedFont>
      <p:font typeface="Georgia" panose="02040502050405020303" pitchFamily="18" charset="0"/>
      <p:regular r:id="rId35"/>
      <p:bold r:id="rId36"/>
      <p:italic r:id="rId37"/>
      <p:boldItalic r:id="rId38"/>
    </p:embeddedFont>
    <p:embeddedFont>
      <p:font typeface="Gill Sans" panose="020B0502020104020203" pitchFamily="34" charset="-79"/>
      <p:regular r:id="rId39"/>
      <p:bold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jR1iJVtehrH/nzu+A4lI3aEvpTJ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61" name="Google Shape;161;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35" name="Google Shape;335;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50" name="Google Shape;350;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2dfa736fc5_0_88: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2dfa736fc5_0_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2dfa736fc5_0_176: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22dfa736fc5_0_17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379" name="Google Shape;379;g22dfa736fc5_0_176: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2dfa736fc5_0_264: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22dfa736fc5_0_264: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393" name="Google Shape;393;g22dfa736fc5_0_264: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2dfa736fc5_0_351: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22dfa736fc5_0_351: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2dfa736fc5_0_351: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2dfa736fc5_0_439: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22dfa736fc5_0_439: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420" name="Google Shape;420;g22dfa736fc5_0_439: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78" name="Google Shape;17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2dfa736fc5_0_526: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22dfa736fc5_0_52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433" name="Google Shape;433;g22dfa736fc5_0_526: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2dfa736fc5_0_613: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2dfa736fc5_0_61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446" name="Google Shape;446;g22dfa736fc5_0_61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2dfa736fc5_0_700: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2dfa736fc5_0_700: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459" name="Google Shape;459;g22dfa736fc5_0_700: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2dfa736fc5_0_787: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2dfa736fc5_0_787: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472" name="Google Shape;472;g22dfa736fc5_0_787: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2dfa736fc5_0_874: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2dfa736fc5_0_874: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485" name="Google Shape;485;g22dfa736fc5_0_874: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2dfa736fc5_0_966: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22dfa736fc5_0_96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503" name="Google Shape;503;g22dfa736fc5_0_966: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2dfa736fc5_0_10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22dfa736fc5_0_1055: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518" name="Google Shape;518;g22dfa736fc5_0_1055: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2dfa736fc5_0_1163: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22dfa736fc5_0_116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3" name="Google Shape;533;g22dfa736fc5_0_1163: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92" name="Google Shape;192;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05" name="Google Shape;205;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20" name="Google Shape;220;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34" name="Google Shape;234;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49" name="Google Shape;249;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2" name="Google Shape;26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78" name="Google Shape;278;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6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6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7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7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75"/>
          <p:cNvSpPr>
            <a:spLocks noGrp="1"/>
          </p:cNvSpPr>
          <p:nvPr>
            <p:ph type="pic" idx="2"/>
          </p:nvPr>
        </p:nvSpPr>
        <p:spPr>
          <a:xfrm>
            <a:off x="5183188" y="987425"/>
            <a:ext cx="6172200" cy="4873625"/>
          </a:xfrm>
          <a:prstGeom prst="rect">
            <a:avLst/>
          </a:prstGeom>
          <a:noFill/>
          <a:ln>
            <a:noFill/>
          </a:ln>
        </p:spPr>
      </p:sp>
      <p:sp>
        <p:nvSpPr>
          <p:cNvPr id="143" name="Google Shape;143;p7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7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7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7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hyperlink" Target="https://form.jotform.com/222965555456164"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hyperlink" Target="https://form.jotform.com/230085618271151"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24.jpg"/><Relationship Id="rId7"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10" Type="http://schemas.openxmlformats.org/officeDocument/2006/relationships/image" Target="../media/image5.png"/><Relationship Id="rId4" Type="http://schemas.openxmlformats.org/officeDocument/2006/relationships/image" Target="../media/image25.jpg"/><Relationship Id="rId9"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hyperlink" Target="https://capitol.texas.gov/Home.aspx" TargetMode="External"/><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8" Type="http://schemas.openxmlformats.org/officeDocument/2006/relationships/hyperlink" Target="https://rhca.awardsplatform.com/" TargetMode="External"/><Relationship Id="rId3" Type="http://schemas.openxmlformats.org/officeDocument/2006/relationships/image" Target="../media/image1.jpg"/><Relationship Id="rId7" Type="http://schemas.openxmlformats.org/officeDocument/2006/relationships/hyperlink" Target="http://events.r20.constantcontact.com/register/event?oeidk=a07ejmz97itb791f0ae&amp;llr=ymfrebdab"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hyperlink" Target="https://form.jotform.com/230236984656061" TargetMode="External"/><Relationship Id="rId3" Type="http://schemas.openxmlformats.org/officeDocument/2006/relationships/image" Target="../media/image1.jpg"/><Relationship Id="rId7" Type="http://schemas.openxmlformats.org/officeDocument/2006/relationships/hyperlink" Target="https://form.jotform.com/230454822103142"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jpg"/><Relationship Id="rId10" Type="http://schemas.openxmlformats.org/officeDocument/2006/relationships/image" Target="../media/image10.png"/><Relationship Id="rId4" Type="http://schemas.openxmlformats.org/officeDocument/2006/relationships/image" Target="../media/image2.jpg"/><Relationship Id="rId9" Type="http://schemas.openxmlformats.org/officeDocument/2006/relationships/hyperlink" Target="https://form.jotform.com/23030522195304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
          <p:cNvSpPr/>
          <p:nvPr/>
        </p:nvSpPr>
        <p:spPr>
          <a:xfrm>
            <a:off x="0" y="2178581"/>
            <a:ext cx="12221527" cy="22775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Calibri"/>
                <a:ea typeface="Calibri"/>
                <a:cs typeface="Calibri"/>
                <a:sym typeface="Calibri"/>
              </a:rPr>
              <a:t>Legislative and Public Policy Committee Meeting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RHCA . . . the leader in Diversity Inclusion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Networking and building business relationships and opportunities</a:t>
            </a:r>
            <a:endParaRPr sz="1600" b="1" i="0" u="none" strike="noStrike" cap="none">
              <a:solidFill>
                <a:srgbClr val="29292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rgbClr val="292929"/>
              </a:solidFill>
              <a:latin typeface="Calibri"/>
              <a:ea typeface="Calibri"/>
              <a:cs typeface="Calibri"/>
              <a:sym typeface="Calibri"/>
            </a:endParaRPr>
          </a:p>
        </p:txBody>
      </p:sp>
      <p:sp>
        <p:nvSpPr>
          <p:cNvPr id="164" name="Google Shape;16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a:t>
            </a:fld>
            <a:endParaRPr sz="1200" b="0" i="0" u="none" strike="noStrike" cap="none">
              <a:solidFill>
                <a:srgbClr val="898989"/>
              </a:solidFill>
              <a:latin typeface="Calibri"/>
              <a:ea typeface="Calibri"/>
              <a:cs typeface="Calibri"/>
              <a:sym typeface="Calibri"/>
            </a:endParaRPr>
          </a:p>
        </p:txBody>
      </p:sp>
      <p:sp>
        <p:nvSpPr>
          <p:cNvPr id="165" name="Google Shape;165;p1"/>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6" name="Google Shape;166;p1"/>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7" name="Google Shape;167;p1"/>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68" name="Google Shape;168;p1"/>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169" name="Google Shape;169;p1"/>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170" name="Google Shape;170;p1"/>
          <p:cNvPicPr preferRelativeResize="0"/>
          <p:nvPr/>
        </p:nvPicPr>
        <p:blipFill rotWithShape="1">
          <a:blip r:embed="rId5">
            <a:alphaModFix/>
          </a:blip>
          <a:srcRect/>
          <a:stretch/>
        </p:blipFill>
        <p:spPr>
          <a:xfrm>
            <a:off x="9996488" y="6348413"/>
            <a:ext cx="461962" cy="300037"/>
          </a:xfrm>
          <a:prstGeom prst="rect">
            <a:avLst/>
          </a:prstGeom>
          <a:noFill/>
          <a:ln>
            <a:noFill/>
          </a:ln>
        </p:spPr>
      </p:pic>
      <p:pic>
        <p:nvPicPr>
          <p:cNvPr id="171" name="Google Shape;171;p1" descr="A screenshot of a cell phone&#10;&#10;Description automatically generated"/>
          <p:cNvPicPr preferRelativeResize="0"/>
          <p:nvPr/>
        </p:nvPicPr>
        <p:blipFill rotWithShape="1">
          <a:blip r:embed="rId6">
            <a:alphaModFix/>
          </a:blip>
          <a:srcRect l="3401" t="16256" r="5079" b="19487"/>
          <a:stretch/>
        </p:blipFill>
        <p:spPr>
          <a:xfrm>
            <a:off x="3116454" y="330603"/>
            <a:ext cx="5905119" cy="1751140"/>
          </a:xfrm>
          <a:prstGeom prst="rect">
            <a:avLst/>
          </a:prstGeom>
          <a:noFill/>
          <a:ln>
            <a:noFill/>
          </a:ln>
        </p:spPr>
      </p:pic>
      <p:pic>
        <p:nvPicPr>
          <p:cNvPr id="172" name="Google Shape;172;p1" descr="A picture containing table&#10;&#10;Description automatically generated"/>
          <p:cNvPicPr preferRelativeResize="0"/>
          <p:nvPr/>
        </p:nvPicPr>
        <p:blipFill rotWithShape="1">
          <a:blip r:embed="rId7">
            <a:alphaModFix/>
          </a:blip>
          <a:srcRect/>
          <a:stretch/>
        </p:blipFill>
        <p:spPr>
          <a:xfrm>
            <a:off x="11421114" y="6253473"/>
            <a:ext cx="735701" cy="561975"/>
          </a:xfrm>
          <a:prstGeom prst="rect">
            <a:avLst/>
          </a:prstGeom>
          <a:noFill/>
          <a:ln>
            <a:noFill/>
          </a:ln>
        </p:spPr>
      </p:pic>
      <p:sp>
        <p:nvSpPr>
          <p:cNvPr id="173" name="Google Shape;173;p1"/>
          <p:cNvSpPr/>
          <p:nvPr/>
        </p:nvSpPr>
        <p:spPr>
          <a:xfrm>
            <a:off x="1" y="5204816"/>
            <a:ext cx="12192000" cy="3717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92929"/>
              </a:buClr>
              <a:buSzPts val="1800"/>
              <a:buFont typeface="Calibri"/>
              <a:buNone/>
            </a:pPr>
            <a:r>
              <a:rPr lang="en-US" sz="1800" b="1" i="0" u="none" strike="noStrike" cap="none">
                <a:solidFill>
                  <a:srgbClr val="292929"/>
                </a:solidFill>
                <a:latin typeface="Calibri"/>
                <a:ea typeface="Calibri"/>
                <a:cs typeface="Calibri"/>
                <a:sym typeface="Calibri"/>
              </a:rPr>
              <a:t>April 14, 2023</a:t>
            </a:r>
            <a:endParaRPr sz="2400" b="1" i="0" u="none" strike="noStrike" cap="none">
              <a:solidFill>
                <a:srgbClr val="292929"/>
              </a:solidFill>
              <a:latin typeface="Calibri"/>
              <a:ea typeface="Calibri"/>
              <a:cs typeface="Calibri"/>
              <a:sym typeface="Calibri"/>
            </a:endParaRPr>
          </a:p>
        </p:txBody>
      </p:sp>
      <p:sp>
        <p:nvSpPr>
          <p:cNvPr id="174" name="Google Shape;174;p1"/>
          <p:cNvSpPr/>
          <p:nvPr/>
        </p:nvSpPr>
        <p:spPr>
          <a:xfrm>
            <a:off x="-4180" y="5733181"/>
            <a:ext cx="12225707" cy="230832"/>
          </a:xfrm>
          <a:prstGeom prst="rect">
            <a:avLst/>
          </a:prstGeom>
          <a:solidFill>
            <a:srgbClr val="D8D8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900"/>
              <a:buFont typeface="Calibri"/>
              <a:buNone/>
            </a:pPr>
            <a:r>
              <a:rPr lang="en-US" sz="900" b="0" i="0" u="none" strike="noStrike" cap="none">
                <a:solidFill>
                  <a:srgbClr val="002060"/>
                </a:solidFill>
                <a:latin typeface="Calibri"/>
                <a:ea typeface="Calibri"/>
                <a:cs typeface="Calibri"/>
                <a:sym typeface="Calibri"/>
              </a:rPr>
              <a:t>Disclaimer: This webinar is not intended for press purposes. If you are part the press, please disconnect.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10</a:t>
            </a:fld>
            <a:endParaRPr sz="1200" b="0" i="0" u="none" strike="noStrike" cap="none">
              <a:solidFill>
                <a:srgbClr val="898989"/>
              </a:solidFill>
              <a:latin typeface="Calibri"/>
              <a:ea typeface="Calibri"/>
              <a:cs typeface="Calibri"/>
              <a:sym typeface="Calibri"/>
            </a:endParaRPr>
          </a:p>
        </p:txBody>
      </p:sp>
      <p:sp>
        <p:nvSpPr>
          <p:cNvPr id="295" name="Google Shape;295;p63"/>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6" name="Google Shape;296;p63"/>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7" name="Google Shape;297;p63"/>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98" name="Google Shape;298;p63"/>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299" name="Google Shape;299;p63"/>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300" name="Google Shape;300;p63"/>
          <p:cNvPicPr preferRelativeResize="0"/>
          <p:nvPr/>
        </p:nvPicPr>
        <p:blipFill rotWithShape="1">
          <a:blip r:embed="rId5">
            <a:alphaModFix/>
          </a:blip>
          <a:srcRect/>
          <a:stretch/>
        </p:blipFill>
        <p:spPr>
          <a:xfrm>
            <a:off x="9996488" y="6348413"/>
            <a:ext cx="461962" cy="300037"/>
          </a:xfrm>
          <a:prstGeom prst="rect">
            <a:avLst/>
          </a:prstGeom>
          <a:noFill/>
          <a:ln>
            <a:noFill/>
          </a:ln>
        </p:spPr>
      </p:pic>
      <p:pic>
        <p:nvPicPr>
          <p:cNvPr id="301" name="Google Shape;301;p63"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sp>
        <p:nvSpPr>
          <p:cNvPr id="302" name="Google Shape;302;p63"/>
          <p:cNvSpPr txBox="1"/>
          <p:nvPr/>
        </p:nvSpPr>
        <p:spPr>
          <a:xfrm>
            <a:off x="2393869" y="5548867"/>
            <a:ext cx="699619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https://form.jotform.com/223546066396160</a:t>
            </a:r>
            <a:endParaRPr sz="1400" b="0" i="0" u="none" strike="noStrike" cap="none">
              <a:solidFill>
                <a:srgbClr val="000000"/>
              </a:solidFill>
              <a:latin typeface="Arial"/>
              <a:ea typeface="Arial"/>
              <a:cs typeface="Arial"/>
              <a:sym typeface="Arial"/>
            </a:endParaRPr>
          </a:p>
        </p:txBody>
      </p:sp>
      <p:pic>
        <p:nvPicPr>
          <p:cNvPr id="303" name="Google Shape;303;p63"/>
          <p:cNvPicPr preferRelativeResize="0"/>
          <p:nvPr/>
        </p:nvPicPr>
        <p:blipFill rotWithShape="1">
          <a:blip r:embed="rId7">
            <a:alphaModFix/>
          </a:blip>
          <a:srcRect/>
          <a:stretch/>
        </p:blipFill>
        <p:spPr>
          <a:xfrm>
            <a:off x="3080774" y="0"/>
            <a:ext cx="5622382" cy="551235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11</a:t>
            </a:fld>
            <a:endParaRPr sz="1200" b="0" i="0" u="none" strike="noStrike" cap="none">
              <a:solidFill>
                <a:srgbClr val="898989"/>
              </a:solidFill>
              <a:latin typeface="Calibri"/>
              <a:ea typeface="Calibri"/>
              <a:cs typeface="Calibri"/>
              <a:sym typeface="Calibri"/>
            </a:endParaRPr>
          </a:p>
        </p:txBody>
      </p:sp>
      <p:sp>
        <p:nvSpPr>
          <p:cNvPr id="309" name="Google Shape;309;p64"/>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0" name="Google Shape;310;p64"/>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1" name="Google Shape;311;p64"/>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12" name="Google Shape;312;p64"/>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313" name="Google Shape;313;p64"/>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314" name="Google Shape;314;p64"/>
          <p:cNvPicPr preferRelativeResize="0"/>
          <p:nvPr/>
        </p:nvPicPr>
        <p:blipFill rotWithShape="1">
          <a:blip r:embed="rId5">
            <a:alphaModFix/>
          </a:blip>
          <a:srcRect/>
          <a:stretch/>
        </p:blipFill>
        <p:spPr>
          <a:xfrm>
            <a:off x="9996488" y="6348413"/>
            <a:ext cx="461962" cy="300037"/>
          </a:xfrm>
          <a:prstGeom prst="rect">
            <a:avLst/>
          </a:prstGeom>
          <a:noFill/>
          <a:ln>
            <a:noFill/>
          </a:ln>
        </p:spPr>
      </p:pic>
      <p:pic>
        <p:nvPicPr>
          <p:cNvPr id="315" name="Google Shape;315;p64"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sp>
        <p:nvSpPr>
          <p:cNvPr id="316" name="Google Shape;316;p64"/>
          <p:cNvSpPr txBox="1"/>
          <p:nvPr/>
        </p:nvSpPr>
        <p:spPr>
          <a:xfrm>
            <a:off x="2597903" y="5499655"/>
            <a:ext cx="699619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https://form.jotform.com/222965555456164</a:t>
            </a: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17" name="Google Shape;317;p64"/>
          <p:cNvPicPr preferRelativeResize="0"/>
          <p:nvPr/>
        </p:nvPicPr>
        <p:blipFill rotWithShape="1">
          <a:blip r:embed="rId8">
            <a:alphaModFix/>
          </a:blip>
          <a:srcRect/>
          <a:stretch/>
        </p:blipFill>
        <p:spPr>
          <a:xfrm>
            <a:off x="2209799" y="308113"/>
            <a:ext cx="7772400" cy="49640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12</a:t>
            </a:fld>
            <a:endParaRPr sz="1200" b="0" i="0" u="none" strike="noStrike" cap="none">
              <a:solidFill>
                <a:srgbClr val="898989"/>
              </a:solidFill>
              <a:latin typeface="Calibri"/>
              <a:ea typeface="Calibri"/>
              <a:cs typeface="Calibri"/>
              <a:sym typeface="Calibri"/>
            </a:endParaRPr>
          </a:p>
        </p:txBody>
      </p:sp>
      <p:sp>
        <p:nvSpPr>
          <p:cNvPr id="323" name="Google Shape;323;p65"/>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4" name="Google Shape;324;p65"/>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5" name="Google Shape;325;p65"/>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26" name="Google Shape;326;p65"/>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327" name="Google Shape;327;p65"/>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328" name="Google Shape;328;p65"/>
          <p:cNvPicPr preferRelativeResize="0"/>
          <p:nvPr/>
        </p:nvPicPr>
        <p:blipFill rotWithShape="1">
          <a:blip r:embed="rId5">
            <a:alphaModFix/>
          </a:blip>
          <a:srcRect/>
          <a:stretch/>
        </p:blipFill>
        <p:spPr>
          <a:xfrm>
            <a:off x="9996488" y="6348413"/>
            <a:ext cx="461962" cy="300037"/>
          </a:xfrm>
          <a:prstGeom prst="rect">
            <a:avLst/>
          </a:prstGeom>
          <a:noFill/>
          <a:ln>
            <a:noFill/>
          </a:ln>
        </p:spPr>
      </p:pic>
      <p:pic>
        <p:nvPicPr>
          <p:cNvPr id="329" name="Google Shape;329;p65"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sp>
        <p:nvSpPr>
          <p:cNvPr id="330" name="Google Shape;330;p65"/>
          <p:cNvSpPr txBox="1"/>
          <p:nvPr/>
        </p:nvSpPr>
        <p:spPr>
          <a:xfrm>
            <a:off x="2593119" y="5597435"/>
            <a:ext cx="699619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https://form.jotform.com/230085618271151</a:t>
            </a:r>
            <a:endParaRPr sz="1800" b="0" i="0" u="none" strike="noStrike" cap="none">
              <a:solidFill>
                <a:srgbClr val="000000"/>
              </a:solidFill>
              <a:latin typeface="Calibri"/>
              <a:ea typeface="Calibri"/>
              <a:cs typeface="Calibri"/>
              <a:sym typeface="Calibri"/>
            </a:endParaRPr>
          </a:p>
        </p:txBody>
      </p:sp>
      <p:pic>
        <p:nvPicPr>
          <p:cNvPr id="331" name="Google Shape;331;p65"/>
          <p:cNvPicPr preferRelativeResize="0"/>
          <p:nvPr/>
        </p:nvPicPr>
        <p:blipFill rotWithShape="1">
          <a:blip r:embed="rId8">
            <a:alphaModFix/>
          </a:blip>
          <a:srcRect/>
          <a:stretch/>
        </p:blipFill>
        <p:spPr>
          <a:xfrm>
            <a:off x="3404352" y="0"/>
            <a:ext cx="5373729" cy="54862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2"/>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8" name="Google Shape;338;p12"/>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9" name="Google Shape;339;p12"/>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40" name="Google Shape;340;p12"/>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341" name="Google Shape;341;p12"/>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342" name="Google Shape;342;p12"/>
          <p:cNvPicPr preferRelativeResize="0"/>
          <p:nvPr/>
        </p:nvPicPr>
        <p:blipFill rotWithShape="1">
          <a:blip r:embed="rId5">
            <a:alphaModFix/>
          </a:blip>
          <a:srcRect/>
          <a:stretch/>
        </p:blipFill>
        <p:spPr>
          <a:xfrm>
            <a:off x="9996488" y="6348413"/>
            <a:ext cx="461962" cy="300037"/>
          </a:xfrm>
          <a:prstGeom prst="rect">
            <a:avLst/>
          </a:prstGeom>
          <a:noFill/>
          <a:ln>
            <a:noFill/>
          </a:ln>
        </p:spPr>
      </p:pic>
      <p:pic>
        <p:nvPicPr>
          <p:cNvPr id="343" name="Google Shape;343;p12"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sp>
        <p:nvSpPr>
          <p:cNvPr id="344" name="Google Shape;344;p12"/>
          <p:cNvSpPr txBox="1"/>
          <p:nvPr/>
        </p:nvSpPr>
        <p:spPr>
          <a:xfrm>
            <a:off x="0" y="399631"/>
            <a:ext cx="1219200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Calibri"/>
              <a:buNone/>
            </a:pPr>
            <a:r>
              <a:rPr lang="en-US" sz="3200" b="0" i="0" u="none" strike="noStrike" cap="none">
                <a:solidFill>
                  <a:srgbClr val="0070C0"/>
                </a:solidFill>
                <a:latin typeface="Calibri"/>
                <a:ea typeface="Calibri"/>
                <a:cs typeface="Calibri"/>
                <a:sym typeface="Calibri"/>
              </a:rPr>
              <a:t>RHCA | Subcommittee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3200"/>
              <a:buFont typeface="Calibri"/>
              <a:buNone/>
            </a:pPr>
            <a:r>
              <a:rPr lang="en-US" sz="3200" b="0" i="0" u="none" strike="noStrike" cap="none">
                <a:solidFill>
                  <a:srgbClr val="0070C0"/>
                </a:solidFill>
                <a:latin typeface="Calibri"/>
                <a:ea typeface="Calibri"/>
                <a:cs typeface="Calibri"/>
                <a:sym typeface="Calibri"/>
              </a:rPr>
              <a:t>Help with inviting monthly guest speakers</a:t>
            </a:r>
            <a:endParaRPr sz="1400" b="0" i="0" u="none" strike="noStrike" cap="none">
              <a:solidFill>
                <a:srgbClr val="000000"/>
              </a:solidFill>
              <a:latin typeface="Arial"/>
              <a:ea typeface="Arial"/>
              <a:cs typeface="Arial"/>
              <a:sym typeface="Arial"/>
            </a:endParaRPr>
          </a:p>
        </p:txBody>
      </p:sp>
      <p:sp>
        <p:nvSpPr>
          <p:cNvPr id="345" name="Google Shape;345;p12"/>
          <p:cNvSpPr txBox="1"/>
          <p:nvPr/>
        </p:nvSpPr>
        <p:spPr>
          <a:xfrm>
            <a:off x="2849297" y="1630044"/>
            <a:ext cx="9223097" cy="418576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The invitation details are listed below: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Date: </a:t>
            </a:r>
            <a:r>
              <a:rPr lang="en-US" sz="1400" b="0" i="0" u="none" strike="noStrike" cap="none">
                <a:solidFill>
                  <a:schemeClr val="dk1"/>
                </a:solidFill>
                <a:latin typeface="Calibri"/>
                <a:ea typeface="Calibri"/>
                <a:cs typeface="Calibri"/>
                <a:sym typeface="Calibri"/>
              </a:rPr>
              <a:t>                            Wednesday, February 14, 2022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Time Duration:</a:t>
            </a:r>
            <a:r>
              <a:rPr lang="en-US" sz="1400" b="0" i="0" u="none" strike="noStrike" cap="none">
                <a:solidFill>
                  <a:schemeClr val="dk1"/>
                </a:solidFill>
                <a:latin typeface="Calibri"/>
                <a:ea typeface="Calibri"/>
                <a:cs typeface="Calibri"/>
                <a:sym typeface="Calibri"/>
              </a:rPr>
              <a:t>            20 minutes (if you need more, please let me know)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Time Range:</a:t>
            </a:r>
            <a:r>
              <a:rPr lang="en-US" sz="1400" b="0" i="0" u="none" strike="noStrike" cap="none">
                <a:solidFill>
                  <a:schemeClr val="dk1"/>
                </a:solidFill>
                <a:latin typeface="Calibri"/>
                <a:ea typeface="Calibri"/>
                <a:cs typeface="Calibri"/>
                <a:sym typeface="Calibri"/>
              </a:rPr>
              <a:t>                  Any 20 minutes between 8:45am to 10:00am CST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Via online Video: </a:t>
            </a:r>
            <a:r>
              <a:rPr lang="en-US" sz="1400" b="0" i="0" u="none" strike="noStrike" cap="none">
                <a:solidFill>
                  <a:schemeClr val="dk1"/>
                </a:solidFill>
                <a:latin typeface="Calibri"/>
                <a:ea typeface="Calibri"/>
                <a:cs typeface="Calibri"/>
                <a:sym typeface="Calibri"/>
              </a:rPr>
              <a:t>        Zoom Video Conference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Committee:          </a:t>
            </a:r>
            <a:r>
              <a:rPr lang="en-US" sz="1400" b="0" i="0" u="none" strike="noStrike" cap="none">
                <a:solidFill>
                  <a:schemeClr val="dk1"/>
                </a:solidFill>
                <a:latin typeface="Calibri"/>
                <a:ea typeface="Calibri"/>
                <a:cs typeface="Calibri"/>
                <a:sym typeface="Calibri"/>
              </a:rPr>
              <a:t>        RHCA Legislative and Public Policy: Audience – Contractors/Professional Services/Public Agency Employees/Small Business Owners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Topic:          </a:t>
            </a:r>
            <a:r>
              <a:rPr lang="en-US" sz="1400" b="0" i="0" u="none" strike="noStrike" cap="none">
                <a:solidFill>
                  <a:schemeClr val="dk1"/>
                </a:solidFill>
                <a:latin typeface="Calibri"/>
                <a:ea typeface="Calibri"/>
                <a:cs typeface="Calibri"/>
                <a:sym typeface="Calibri"/>
              </a:rPr>
              <a:t>                 How the 2020 Census Data is used for Redistricting and the impact it has to you personally and your business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Presentation:  </a:t>
            </a:r>
            <a:r>
              <a:rPr lang="en-US" sz="1400" b="0" i="0" u="none" strike="noStrike" cap="none">
                <a:solidFill>
                  <a:schemeClr val="dk1"/>
                </a:solidFill>
                <a:latin typeface="Calibri"/>
                <a:ea typeface="Calibri"/>
                <a:cs typeface="Calibri"/>
                <a:sym typeface="Calibri"/>
              </a:rPr>
              <a:t>            PowerPoint Due by Monday, February 14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Other Items Needed: </a:t>
            </a:r>
            <a:r>
              <a:rPr lang="en-US" sz="1400" b="0" i="0" u="none" strike="noStrike" cap="none">
                <a:solidFill>
                  <a:schemeClr val="dk1"/>
                </a:solidFill>
                <a:latin typeface="Calibri"/>
                <a:ea typeface="Calibri"/>
                <a:cs typeface="Calibri"/>
                <a:sym typeface="Calibri"/>
              </a:rPr>
              <a:t>(1) Headshot in JPEG (2) Title (3) Bio</a:t>
            </a:r>
            <a:endParaRPr sz="1600" b="0" i="0" u="none" strike="noStrike" cap="none">
              <a:solidFill>
                <a:srgbClr val="000000"/>
              </a:solidFill>
              <a:latin typeface="Calibri"/>
              <a:ea typeface="Calibri"/>
              <a:cs typeface="Calibri"/>
              <a:sym typeface="Calibri"/>
            </a:endParaRPr>
          </a:p>
        </p:txBody>
      </p:sp>
      <p:sp>
        <p:nvSpPr>
          <p:cNvPr id="346" name="Google Shape;346;p12"/>
          <p:cNvSpPr txBox="1"/>
          <p:nvPr/>
        </p:nvSpPr>
        <p:spPr>
          <a:xfrm>
            <a:off x="1098305" y="1614168"/>
            <a:ext cx="175099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000"/>
              <a:buFont typeface="Calibri"/>
              <a:buNone/>
            </a:pPr>
            <a:r>
              <a:rPr lang="en-US" sz="2000" b="0" i="0" u="none" strike="noStrike" cap="none">
                <a:solidFill>
                  <a:srgbClr val="0070C0"/>
                </a:solidFill>
                <a:latin typeface="Calibri"/>
                <a:ea typeface="Calibri"/>
                <a:cs typeface="Calibri"/>
                <a:sym typeface="Calibri"/>
              </a:rPr>
              <a:t>Example:</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14</a:t>
            </a:fld>
            <a:endParaRPr sz="1200" b="0" i="0" u="none" strike="noStrike" cap="none">
              <a:solidFill>
                <a:srgbClr val="898989"/>
              </a:solidFill>
              <a:latin typeface="Calibri"/>
              <a:ea typeface="Calibri"/>
              <a:cs typeface="Calibri"/>
              <a:sym typeface="Calibri"/>
            </a:endParaRPr>
          </a:p>
        </p:txBody>
      </p:sp>
      <p:sp>
        <p:nvSpPr>
          <p:cNvPr id="353" name="Google Shape;353;p13"/>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4" name="Google Shape;354;p13"/>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5" name="Google Shape;355;p13"/>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56" name="Google Shape;356;p13"/>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357" name="Google Shape;357;p13"/>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358" name="Google Shape;358;p13"/>
          <p:cNvPicPr preferRelativeResize="0"/>
          <p:nvPr/>
        </p:nvPicPr>
        <p:blipFill rotWithShape="1">
          <a:blip r:embed="rId5">
            <a:alphaModFix/>
          </a:blip>
          <a:srcRect/>
          <a:stretch/>
        </p:blipFill>
        <p:spPr>
          <a:xfrm>
            <a:off x="9996488" y="6348413"/>
            <a:ext cx="461962" cy="300037"/>
          </a:xfrm>
          <a:prstGeom prst="rect">
            <a:avLst/>
          </a:prstGeom>
          <a:noFill/>
          <a:ln>
            <a:noFill/>
          </a:ln>
        </p:spPr>
      </p:pic>
      <p:sp>
        <p:nvSpPr>
          <p:cNvPr id="359" name="Google Shape;359;p13"/>
          <p:cNvSpPr/>
          <p:nvPr/>
        </p:nvSpPr>
        <p:spPr>
          <a:xfrm>
            <a:off x="196770" y="173620"/>
            <a:ext cx="11852476" cy="5689017"/>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0" name="Google Shape;360;p13"/>
          <p:cNvSpPr txBox="1"/>
          <p:nvPr/>
        </p:nvSpPr>
        <p:spPr>
          <a:xfrm>
            <a:off x="1246" y="2118166"/>
            <a:ext cx="12192000"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800"/>
              <a:buFont typeface="Calibri"/>
              <a:buNone/>
            </a:pPr>
            <a:r>
              <a:rPr lang="en-US" sz="13800" b="0" i="0" u="none" strike="noStrike" cap="none">
                <a:solidFill>
                  <a:srgbClr val="FFFFFF"/>
                </a:solidFill>
                <a:latin typeface="Calibri"/>
                <a:ea typeface="Calibri"/>
                <a:cs typeface="Calibri"/>
                <a:sym typeface="Calibri"/>
              </a:rPr>
              <a:t>Q</a:t>
            </a:r>
            <a:r>
              <a:rPr lang="en-US" sz="8800" b="0" i="0" u="none" strike="noStrike" cap="none">
                <a:solidFill>
                  <a:srgbClr val="FFFFFF"/>
                </a:solidFill>
                <a:latin typeface="Calibri"/>
                <a:ea typeface="Calibri"/>
                <a:cs typeface="Calibri"/>
                <a:sym typeface="Calibri"/>
              </a:rPr>
              <a:t> &amp; </a:t>
            </a:r>
            <a:r>
              <a:rPr lang="en-US" sz="13800" b="0" i="0" u="none" strike="noStrike" cap="none">
                <a:solidFill>
                  <a:srgbClr val="FFFFFF"/>
                </a:solidFill>
                <a:latin typeface="Calibri"/>
                <a:ea typeface="Calibri"/>
                <a:cs typeface="Calibri"/>
                <a:sym typeface="Calibri"/>
              </a:rPr>
              <a:t>A</a:t>
            </a:r>
            <a:endParaRPr sz="8800" b="0" i="0" u="none" strike="noStrike" cap="none">
              <a:solidFill>
                <a:srgbClr val="FFFFFF"/>
              </a:solidFill>
              <a:latin typeface="Calibri"/>
              <a:ea typeface="Calibri"/>
              <a:cs typeface="Calibri"/>
              <a:sym typeface="Calibri"/>
            </a:endParaRPr>
          </a:p>
        </p:txBody>
      </p:sp>
      <p:pic>
        <p:nvPicPr>
          <p:cNvPr id="361" name="Google Shape;361;p13"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22dfa736fc5_0_88"/>
          <p:cNvPicPr preferRelativeResize="0"/>
          <p:nvPr/>
        </p:nvPicPr>
        <p:blipFill rotWithShape="1">
          <a:blip r:embed="rId3">
            <a:alphaModFix/>
          </a:blip>
          <a:srcRect t="18302" b="24626"/>
          <a:stretch/>
        </p:blipFill>
        <p:spPr>
          <a:xfrm>
            <a:off x="0" y="-764026"/>
            <a:ext cx="12192000" cy="3827333"/>
          </a:xfrm>
          <a:prstGeom prst="rect">
            <a:avLst/>
          </a:prstGeom>
          <a:noFill/>
          <a:ln w="9525" cap="flat" cmpd="sng">
            <a:solidFill>
              <a:srgbClr val="000000"/>
            </a:solidFill>
            <a:prstDash val="solid"/>
            <a:round/>
            <a:headEnd type="none" w="sm" len="sm"/>
            <a:tailEnd type="none" w="sm" len="sm"/>
          </a:ln>
        </p:spPr>
      </p:pic>
      <p:sp>
        <p:nvSpPr>
          <p:cNvPr id="367" name="Google Shape;367;g22dfa736fc5_0_88"/>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
        <p:nvSpPr>
          <p:cNvPr id="368" name="Google Shape;368;g22dfa736fc5_0_88"/>
          <p:cNvSpPr txBox="1"/>
          <p:nvPr/>
        </p:nvSpPr>
        <p:spPr>
          <a:xfrm>
            <a:off x="522900" y="3114107"/>
            <a:ext cx="11146200" cy="289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dirty="0">
                <a:solidFill>
                  <a:srgbClr val="002060"/>
                </a:solidFill>
                <a:latin typeface="Calibri"/>
                <a:ea typeface="Calibri"/>
                <a:cs typeface="Calibri"/>
                <a:sym typeface="Calibri"/>
              </a:rPr>
              <a:t> Legislative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1100" b="0"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100"/>
              <a:buFont typeface="Arial"/>
              <a:buNone/>
            </a:pPr>
            <a:r>
              <a:rPr lang="en-US" sz="1800" b="1" i="0" u="none" strike="noStrike" cap="none">
                <a:solidFill>
                  <a:srgbClr val="990000"/>
                </a:solidFill>
                <a:latin typeface="Calibri"/>
                <a:ea typeface="Calibri"/>
                <a:cs typeface="Calibri"/>
                <a:sym typeface="Calibri"/>
              </a:rPr>
              <a:t>Number of Bills being tracked by RHCA - </a:t>
            </a:r>
            <a:r>
              <a:rPr lang="en-US" sz="1800" b="1" i="0" u="none" strike="noStrike" cap="none">
                <a:solidFill>
                  <a:srgbClr val="002060"/>
                </a:solidFill>
                <a:latin typeface="Calibri"/>
                <a:ea typeface="Calibri"/>
                <a:cs typeface="Calibri"/>
                <a:sym typeface="Calibri"/>
              </a:rPr>
              <a:t>183 Bills</a:t>
            </a:r>
            <a:endParaRPr sz="1800" b="1" i="0" u="none" strike="noStrike" cap="none">
              <a:solidFill>
                <a:srgbClr val="00206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100"/>
              <a:buFont typeface="Arial"/>
              <a:buNone/>
            </a:pPr>
            <a:endParaRPr sz="400" b="1" i="0" u="none" strike="noStrike" cap="none" dirty="0">
              <a:solidFill>
                <a:srgbClr val="FF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990000"/>
                </a:solidFill>
                <a:latin typeface="Calibri"/>
                <a:ea typeface="Calibri"/>
                <a:cs typeface="Calibri"/>
                <a:sym typeface="Calibri"/>
              </a:rPr>
              <a:t>Identified Priority Bill(s)</a:t>
            </a:r>
            <a:endParaRPr sz="1800" b="1" i="0" u="none" strike="noStrike" cap="none" dirty="0">
              <a:solidFill>
                <a:srgbClr val="99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500" b="1" i="0" u="none" strike="noStrike" cap="none" dirty="0">
              <a:solidFill>
                <a:schemeClr val="dk1"/>
              </a:solidFill>
              <a:latin typeface="Calibri"/>
              <a:ea typeface="Calibri"/>
              <a:cs typeface="Calibri"/>
              <a:sym typeface="Calibri"/>
            </a:endParaRPr>
          </a:p>
          <a:p>
            <a:pPr marL="742950" marR="0" lvl="0" indent="-330200" algn="l" rtl="0">
              <a:lnSpc>
                <a:spcPct val="100000"/>
              </a:lnSpc>
              <a:spcBef>
                <a:spcPts val="0"/>
              </a:spcBef>
              <a:spcAft>
                <a:spcPts val="0"/>
              </a:spcAft>
              <a:buClr>
                <a:srgbClr val="000000"/>
              </a:buClr>
              <a:buSzPts val="1800"/>
              <a:buFont typeface="Noto Sans Symbols"/>
              <a:buChar char="➢"/>
            </a:pPr>
            <a:r>
              <a:rPr lang="en-US" sz="1800" b="1" i="0" u="none" strike="noStrike" cap="none" dirty="0">
                <a:solidFill>
                  <a:schemeClr val="dk1"/>
                </a:solidFill>
                <a:latin typeface="Calibri"/>
                <a:ea typeface="Calibri"/>
                <a:cs typeface="Calibri"/>
                <a:sym typeface="Calibri"/>
              </a:rPr>
              <a:t>HB 5140</a:t>
            </a:r>
            <a:endParaRPr sz="1800" b="0" i="0" u="none" strike="noStrike" cap="none" dirty="0">
              <a:solidFill>
                <a:srgbClr val="000000"/>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Relating to a prohibition against the consideration of race or ethnicity as a factor in governmental employment or contracting, in other governmental functions, and in higher education admissions. </a:t>
            </a:r>
            <a:endParaRPr sz="1400" b="0" i="0" u="none" strike="noStrike" cap="none" dirty="0">
              <a:solidFill>
                <a:srgbClr val="000000"/>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1800"/>
              <a:buFont typeface="Arial"/>
              <a:buNone/>
            </a:pPr>
            <a:endParaRPr sz="1000" b="0" i="0" u="none" strike="noStrike" cap="none" dirty="0">
              <a:solidFill>
                <a:srgbClr val="000000"/>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Why is it important to the RHCA? State Contracts with Minority goals would be prohibited.</a:t>
            </a:r>
            <a:endParaRPr sz="1400" b="0" i="0" u="none" strike="noStrike" cap="none" dirty="0">
              <a:solidFill>
                <a:srgbClr val="000000"/>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1800"/>
              <a:buFont typeface="Arial"/>
              <a:buNone/>
            </a:pPr>
            <a:endParaRPr sz="1000" b="0" i="0" u="none" strike="noStrike" cap="none" dirty="0">
              <a:solidFill>
                <a:srgbClr val="000000"/>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Recommended Stance: Not Support</a:t>
            </a:r>
            <a:endParaRPr sz="1400" b="0" i="0" u="none" strike="noStrike" cap="none" dirty="0">
              <a:solidFill>
                <a:srgbClr val="000000"/>
              </a:solidFill>
              <a:latin typeface="Arial"/>
              <a:ea typeface="Arial"/>
              <a:cs typeface="Arial"/>
              <a:sym typeface="Arial"/>
            </a:endParaRPr>
          </a:p>
        </p:txBody>
      </p:sp>
      <p:sp>
        <p:nvSpPr>
          <p:cNvPr id="369" name="Google Shape;369;g22dfa736fc5_0_88"/>
          <p:cNvSpPr/>
          <p:nvPr/>
        </p:nvSpPr>
        <p:spPr>
          <a:xfrm>
            <a:off x="0" y="6200775"/>
            <a:ext cx="12192000" cy="657300"/>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0" name="Google Shape;370;g22dfa736fc5_0_88"/>
          <p:cNvSpPr/>
          <p:nvPr/>
        </p:nvSpPr>
        <p:spPr>
          <a:xfrm>
            <a:off x="0" y="5969000"/>
            <a:ext cx="12192000" cy="1746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1" name="Google Shape;371;g22dfa736fc5_0_88"/>
          <p:cNvSpPr/>
          <p:nvPr/>
        </p:nvSpPr>
        <p:spPr>
          <a:xfrm>
            <a:off x="0" y="6297613"/>
            <a:ext cx="12192000" cy="5238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72" name="Google Shape;372;g22dfa736fc5_0_88"/>
          <p:cNvPicPr preferRelativeResize="0"/>
          <p:nvPr/>
        </p:nvPicPr>
        <p:blipFill rotWithShape="1">
          <a:blip r:embed="rId4">
            <a:alphaModFix/>
          </a:blip>
          <a:srcRect/>
          <a:stretch/>
        </p:blipFill>
        <p:spPr>
          <a:xfrm>
            <a:off x="8561388" y="6281738"/>
            <a:ext cx="433387" cy="433387"/>
          </a:xfrm>
          <a:prstGeom prst="rect">
            <a:avLst/>
          </a:prstGeom>
          <a:noFill/>
          <a:ln>
            <a:noFill/>
          </a:ln>
        </p:spPr>
      </p:pic>
      <p:pic>
        <p:nvPicPr>
          <p:cNvPr id="373" name="Google Shape;373;g22dfa736fc5_0_88"/>
          <p:cNvPicPr preferRelativeResize="0"/>
          <p:nvPr/>
        </p:nvPicPr>
        <p:blipFill rotWithShape="1">
          <a:blip r:embed="rId5">
            <a:alphaModFix/>
          </a:blip>
          <a:srcRect/>
          <a:stretch/>
        </p:blipFill>
        <p:spPr>
          <a:xfrm>
            <a:off x="9237663" y="6257925"/>
            <a:ext cx="436562" cy="561975"/>
          </a:xfrm>
          <a:prstGeom prst="rect">
            <a:avLst/>
          </a:prstGeom>
          <a:noFill/>
          <a:ln>
            <a:noFill/>
          </a:ln>
        </p:spPr>
      </p:pic>
      <p:pic>
        <p:nvPicPr>
          <p:cNvPr id="374" name="Google Shape;374;g22dfa736fc5_0_88"/>
          <p:cNvPicPr preferRelativeResize="0"/>
          <p:nvPr/>
        </p:nvPicPr>
        <p:blipFill rotWithShape="1">
          <a:blip r:embed="rId6">
            <a:alphaModFix/>
          </a:blip>
          <a:srcRect/>
          <a:stretch/>
        </p:blipFill>
        <p:spPr>
          <a:xfrm>
            <a:off x="9996488" y="6348413"/>
            <a:ext cx="461962" cy="300037"/>
          </a:xfrm>
          <a:prstGeom prst="rect">
            <a:avLst/>
          </a:prstGeom>
          <a:noFill/>
          <a:ln>
            <a:noFill/>
          </a:ln>
        </p:spPr>
      </p:pic>
      <p:pic>
        <p:nvPicPr>
          <p:cNvPr id="375" name="Google Shape;375;g22dfa736fc5_0_88" descr="A picture containing table&#10;&#10;Description automatically generated"/>
          <p:cNvPicPr preferRelativeResize="0"/>
          <p:nvPr/>
        </p:nvPicPr>
        <p:blipFill rotWithShape="1">
          <a:blip r:embed="rId7">
            <a:alphaModFix/>
          </a:blip>
          <a:srcRect/>
          <a:stretch/>
        </p:blipFill>
        <p:spPr>
          <a:xfrm>
            <a:off x="11421114" y="6253473"/>
            <a:ext cx="735700" cy="561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g22dfa736fc5_0_176"/>
          <p:cNvPicPr preferRelativeResize="0"/>
          <p:nvPr/>
        </p:nvPicPr>
        <p:blipFill rotWithShape="1">
          <a:blip r:embed="rId3">
            <a:alphaModFix/>
          </a:blip>
          <a:srcRect/>
          <a:stretch/>
        </p:blipFill>
        <p:spPr>
          <a:xfrm>
            <a:off x="212475" y="0"/>
            <a:ext cx="4617400" cy="6138501"/>
          </a:xfrm>
          <a:prstGeom prst="rect">
            <a:avLst/>
          </a:prstGeom>
          <a:noFill/>
          <a:ln>
            <a:noFill/>
          </a:ln>
        </p:spPr>
      </p:pic>
      <p:pic>
        <p:nvPicPr>
          <p:cNvPr id="382" name="Google Shape;382;g22dfa736fc5_0_176"/>
          <p:cNvPicPr preferRelativeResize="0"/>
          <p:nvPr/>
        </p:nvPicPr>
        <p:blipFill rotWithShape="1">
          <a:blip r:embed="rId4">
            <a:alphaModFix/>
          </a:blip>
          <a:srcRect t="9950"/>
          <a:stretch/>
        </p:blipFill>
        <p:spPr>
          <a:xfrm>
            <a:off x="4922201" y="36512"/>
            <a:ext cx="7057324" cy="5694106"/>
          </a:xfrm>
          <a:prstGeom prst="rect">
            <a:avLst/>
          </a:prstGeom>
          <a:noFill/>
          <a:ln>
            <a:noFill/>
          </a:ln>
        </p:spPr>
      </p:pic>
      <p:sp>
        <p:nvSpPr>
          <p:cNvPr id="383" name="Google Shape;383;g22dfa736fc5_0_176"/>
          <p:cNvSpPr/>
          <p:nvPr/>
        </p:nvSpPr>
        <p:spPr>
          <a:xfrm>
            <a:off x="0" y="6200775"/>
            <a:ext cx="12192000" cy="657300"/>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g22dfa736fc5_0_176"/>
          <p:cNvSpPr/>
          <p:nvPr/>
        </p:nvSpPr>
        <p:spPr>
          <a:xfrm>
            <a:off x="0" y="5969000"/>
            <a:ext cx="12192000" cy="1746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g22dfa736fc5_0_176"/>
          <p:cNvSpPr/>
          <p:nvPr/>
        </p:nvSpPr>
        <p:spPr>
          <a:xfrm>
            <a:off x="0" y="6297613"/>
            <a:ext cx="12192000" cy="5238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86" name="Google Shape;386;g22dfa736fc5_0_176"/>
          <p:cNvPicPr preferRelativeResize="0"/>
          <p:nvPr/>
        </p:nvPicPr>
        <p:blipFill rotWithShape="1">
          <a:blip r:embed="rId5">
            <a:alphaModFix/>
          </a:blip>
          <a:srcRect/>
          <a:stretch/>
        </p:blipFill>
        <p:spPr>
          <a:xfrm>
            <a:off x="8561388" y="6281738"/>
            <a:ext cx="433387" cy="433387"/>
          </a:xfrm>
          <a:prstGeom prst="rect">
            <a:avLst/>
          </a:prstGeom>
          <a:noFill/>
          <a:ln>
            <a:noFill/>
          </a:ln>
        </p:spPr>
      </p:pic>
      <p:pic>
        <p:nvPicPr>
          <p:cNvPr id="387" name="Google Shape;387;g22dfa736fc5_0_176"/>
          <p:cNvPicPr preferRelativeResize="0"/>
          <p:nvPr/>
        </p:nvPicPr>
        <p:blipFill rotWithShape="1">
          <a:blip r:embed="rId6">
            <a:alphaModFix/>
          </a:blip>
          <a:srcRect/>
          <a:stretch/>
        </p:blipFill>
        <p:spPr>
          <a:xfrm>
            <a:off x="9237663" y="6257925"/>
            <a:ext cx="436562" cy="561975"/>
          </a:xfrm>
          <a:prstGeom prst="rect">
            <a:avLst/>
          </a:prstGeom>
          <a:noFill/>
          <a:ln>
            <a:noFill/>
          </a:ln>
        </p:spPr>
      </p:pic>
      <p:pic>
        <p:nvPicPr>
          <p:cNvPr id="388" name="Google Shape;388;g22dfa736fc5_0_176"/>
          <p:cNvPicPr preferRelativeResize="0"/>
          <p:nvPr/>
        </p:nvPicPr>
        <p:blipFill rotWithShape="1">
          <a:blip r:embed="rId7">
            <a:alphaModFix/>
          </a:blip>
          <a:srcRect/>
          <a:stretch/>
        </p:blipFill>
        <p:spPr>
          <a:xfrm>
            <a:off x="9996488" y="6348413"/>
            <a:ext cx="461962" cy="300037"/>
          </a:xfrm>
          <a:prstGeom prst="rect">
            <a:avLst/>
          </a:prstGeom>
          <a:noFill/>
          <a:ln>
            <a:noFill/>
          </a:ln>
        </p:spPr>
      </p:pic>
      <p:pic>
        <p:nvPicPr>
          <p:cNvPr id="389" name="Google Shape;389;g22dfa736fc5_0_176" descr="A picture containing table&#10;&#10;Description automatically generated"/>
          <p:cNvPicPr preferRelativeResize="0"/>
          <p:nvPr/>
        </p:nvPicPr>
        <p:blipFill rotWithShape="1">
          <a:blip r:embed="rId8">
            <a:alphaModFix/>
          </a:blip>
          <a:srcRect/>
          <a:stretch/>
        </p:blipFill>
        <p:spPr>
          <a:xfrm>
            <a:off x="11421114" y="6253473"/>
            <a:ext cx="735700" cy="561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g22dfa736fc5_0_264"/>
          <p:cNvPicPr preferRelativeResize="0"/>
          <p:nvPr/>
        </p:nvPicPr>
        <p:blipFill rotWithShape="1">
          <a:blip r:embed="rId3">
            <a:alphaModFix/>
          </a:blip>
          <a:srcRect t="1603"/>
          <a:stretch/>
        </p:blipFill>
        <p:spPr>
          <a:xfrm>
            <a:off x="559864" y="156853"/>
            <a:ext cx="11072271" cy="5995502"/>
          </a:xfrm>
          <a:prstGeom prst="rect">
            <a:avLst/>
          </a:prstGeom>
          <a:noFill/>
          <a:ln>
            <a:noFill/>
          </a:ln>
        </p:spPr>
      </p:pic>
      <p:sp>
        <p:nvSpPr>
          <p:cNvPr id="396" name="Google Shape;396;g22dfa736fc5_0_264"/>
          <p:cNvSpPr/>
          <p:nvPr/>
        </p:nvSpPr>
        <p:spPr>
          <a:xfrm>
            <a:off x="0" y="6200775"/>
            <a:ext cx="12192000" cy="657300"/>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7" name="Google Shape;397;g22dfa736fc5_0_264"/>
          <p:cNvSpPr/>
          <p:nvPr/>
        </p:nvSpPr>
        <p:spPr>
          <a:xfrm>
            <a:off x="0" y="5969000"/>
            <a:ext cx="12192000" cy="1746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8" name="Google Shape;398;g22dfa736fc5_0_264"/>
          <p:cNvSpPr/>
          <p:nvPr/>
        </p:nvSpPr>
        <p:spPr>
          <a:xfrm>
            <a:off x="0" y="6297613"/>
            <a:ext cx="12192000" cy="5238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99" name="Google Shape;399;g22dfa736fc5_0_264"/>
          <p:cNvPicPr preferRelativeResize="0"/>
          <p:nvPr/>
        </p:nvPicPr>
        <p:blipFill rotWithShape="1">
          <a:blip r:embed="rId4">
            <a:alphaModFix/>
          </a:blip>
          <a:srcRect/>
          <a:stretch/>
        </p:blipFill>
        <p:spPr>
          <a:xfrm>
            <a:off x="8561388" y="6281738"/>
            <a:ext cx="433387" cy="433387"/>
          </a:xfrm>
          <a:prstGeom prst="rect">
            <a:avLst/>
          </a:prstGeom>
          <a:noFill/>
          <a:ln>
            <a:noFill/>
          </a:ln>
        </p:spPr>
      </p:pic>
      <p:pic>
        <p:nvPicPr>
          <p:cNvPr id="400" name="Google Shape;400;g22dfa736fc5_0_264"/>
          <p:cNvPicPr preferRelativeResize="0"/>
          <p:nvPr/>
        </p:nvPicPr>
        <p:blipFill rotWithShape="1">
          <a:blip r:embed="rId5">
            <a:alphaModFix/>
          </a:blip>
          <a:srcRect/>
          <a:stretch/>
        </p:blipFill>
        <p:spPr>
          <a:xfrm>
            <a:off x="9237663" y="6257925"/>
            <a:ext cx="436562" cy="561975"/>
          </a:xfrm>
          <a:prstGeom prst="rect">
            <a:avLst/>
          </a:prstGeom>
          <a:noFill/>
          <a:ln>
            <a:noFill/>
          </a:ln>
        </p:spPr>
      </p:pic>
      <p:pic>
        <p:nvPicPr>
          <p:cNvPr id="401" name="Google Shape;401;g22dfa736fc5_0_264"/>
          <p:cNvPicPr preferRelativeResize="0"/>
          <p:nvPr/>
        </p:nvPicPr>
        <p:blipFill rotWithShape="1">
          <a:blip r:embed="rId6">
            <a:alphaModFix/>
          </a:blip>
          <a:srcRect/>
          <a:stretch/>
        </p:blipFill>
        <p:spPr>
          <a:xfrm>
            <a:off x="9996488" y="6348413"/>
            <a:ext cx="461962" cy="300037"/>
          </a:xfrm>
          <a:prstGeom prst="rect">
            <a:avLst/>
          </a:prstGeom>
          <a:noFill/>
          <a:ln>
            <a:noFill/>
          </a:ln>
        </p:spPr>
      </p:pic>
      <p:pic>
        <p:nvPicPr>
          <p:cNvPr id="402" name="Google Shape;402;g22dfa736fc5_0_264" descr="A picture containing table&#10;&#10;Description automatically generated"/>
          <p:cNvPicPr preferRelativeResize="0"/>
          <p:nvPr/>
        </p:nvPicPr>
        <p:blipFill rotWithShape="1">
          <a:blip r:embed="rId7">
            <a:alphaModFix/>
          </a:blip>
          <a:srcRect/>
          <a:stretch/>
        </p:blipFill>
        <p:spPr>
          <a:xfrm>
            <a:off x="11421114" y="6253473"/>
            <a:ext cx="735700" cy="561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g22dfa736fc5_0_351"/>
          <p:cNvPicPr preferRelativeResize="0"/>
          <p:nvPr/>
        </p:nvPicPr>
        <p:blipFill rotWithShape="1">
          <a:blip r:embed="rId3">
            <a:alphaModFix/>
          </a:blip>
          <a:srcRect/>
          <a:stretch/>
        </p:blipFill>
        <p:spPr>
          <a:xfrm>
            <a:off x="1330900" y="239532"/>
            <a:ext cx="10038874" cy="5662126"/>
          </a:xfrm>
          <a:prstGeom prst="rect">
            <a:avLst/>
          </a:prstGeom>
          <a:noFill/>
          <a:ln>
            <a:noFill/>
          </a:ln>
        </p:spPr>
      </p:pic>
      <p:sp>
        <p:nvSpPr>
          <p:cNvPr id="409" name="Google Shape;409;g22dfa736fc5_0_351"/>
          <p:cNvSpPr txBox="1"/>
          <p:nvPr/>
        </p:nvSpPr>
        <p:spPr>
          <a:xfrm>
            <a:off x="340775" y="99375"/>
            <a:ext cx="97686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accent1"/>
                </a:solidFill>
                <a:latin typeface="Gill Sans"/>
                <a:ea typeface="Gill Sans"/>
                <a:cs typeface="Gill Sans"/>
                <a:sym typeface="Gill Sans"/>
              </a:rPr>
              <a:t>RHCA Visit to Capitol to kill HB 5140</a:t>
            </a:r>
            <a:endParaRPr sz="2600" b="0" i="0" u="none" strike="noStrike" cap="none">
              <a:solidFill>
                <a:schemeClr val="accent1"/>
              </a:solidFill>
              <a:latin typeface="Gill Sans"/>
              <a:ea typeface="Gill Sans"/>
              <a:cs typeface="Gill Sans"/>
              <a:sym typeface="Gill Sans"/>
            </a:endParaRPr>
          </a:p>
        </p:txBody>
      </p:sp>
      <p:sp>
        <p:nvSpPr>
          <p:cNvPr id="410" name="Google Shape;410;g22dfa736fc5_0_351"/>
          <p:cNvSpPr/>
          <p:nvPr/>
        </p:nvSpPr>
        <p:spPr>
          <a:xfrm>
            <a:off x="0" y="6200775"/>
            <a:ext cx="12192000" cy="657300"/>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1" name="Google Shape;411;g22dfa736fc5_0_351"/>
          <p:cNvSpPr/>
          <p:nvPr/>
        </p:nvSpPr>
        <p:spPr>
          <a:xfrm>
            <a:off x="0" y="5969000"/>
            <a:ext cx="12192000" cy="1746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2" name="Google Shape;412;g22dfa736fc5_0_351"/>
          <p:cNvSpPr/>
          <p:nvPr/>
        </p:nvSpPr>
        <p:spPr>
          <a:xfrm>
            <a:off x="0" y="6297613"/>
            <a:ext cx="12192000" cy="5238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413" name="Google Shape;413;g22dfa736fc5_0_351"/>
          <p:cNvPicPr preferRelativeResize="0"/>
          <p:nvPr/>
        </p:nvPicPr>
        <p:blipFill rotWithShape="1">
          <a:blip r:embed="rId4">
            <a:alphaModFix/>
          </a:blip>
          <a:srcRect/>
          <a:stretch/>
        </p:blipFill>
        <p:spPr>
          <a:xfrm>
            <a:off x="8561388" y="6281738"/>
            <a:ext cx="433387" cy="433387"/>
          </a:xfrm>
          <a:prstGeom prst="rect">
            <a:avLst/>
          </a:prstGeom>
          <a:noFill/>
          <a:ln>
            <a:noFill/>
          </a:ln>
        </p:spPr>
      </p:pic>
      <p:pic>
        <p:nvPicPr>
          <p:cNvPr id="414" name="Google Shape;414;g22dfa736fc5_0_351"/>
          <p:cNvPicPr preferRelativeResize="0"/>
          <p:nvPr/>
        </p:nvPicPr>
        <p:blipFill rotWithShape="1">
          <a:blip r:embed="rId5">
            <a:alphaModFix/>
          </a:blip>
          <a:srcRect/>
          <a:stretch/>
        </p:blipFill>
        <p:spPr>
          <a:xfrm>
            <a:off x="9237663" y="6257925"/>
            <a:ext cx="436562" cy="561975"/>
          </a:xfrm>
          <a:prstGeom prst="rect">
            <a:avLst/>
          </a:prstGeom>
          <a:noFill/>
          <a:ln>
            <a:noFill/>
          </a:ln>
        </p:spPr>
      </p:pic>
      <p:pic>
        <p:nvPicPr>
          <p:cNvPr id="415" name="Google Shape;415;g22dfa736fc5_0_351"/>
          <p:cNvPicPr preferRelativeResize="0"/>
          <p:nvPr/>
        </p:nvPicPr>
        <p:blipFill rotWithShape="1">
          <a:blip r:embed="rId6">
            <a:alphaModFix/>
          </a:blip>
          <a:srcRect/>
          <a:stretch/>
        </p:blipFill>
        <p:spPr>
          <a:xfrm>
            <a:off x="9996488" y="6348413"/>
            <a:ext cx="461962" cy="300037"/>
          </a:xfrm>
          <a:prstGeom prst="rect">
            <a:avLst/>
          </a:prstGeom>
          <a:noFill/>
          <a:ln>
            <a:noFill/>
          </a:ln>
        </p:spPr>
      </p:pic>
      <p:pic>
        <p:nvPicPr>
          <p:cNvPr id="416" name="Google Shape;416;g22dfa736fc5_0_351" descr="A picture containing table&#10;&#10;Description automatically generated"/>
          <p:cNvPicPr preferRelativeResize="0"/>
          <p:nvPr/>
        </p:nvPicPr>
        <p:blipFill rotWithShape="1">
          <a:blip r:embed="rId7">
            <a:alphaModFix/>
          </a:blip>
          <a:srcRect/>
          <a:stretch/>
        </p:blipFill>
        <p:spPr>
          <a:xfrm>
            <a:off x="11421114" y="6253473"/>
            <a:ext cx="735700" cy="561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g22dfa736fc5_0_439"/>
          <p:cNvPicPr preferRelativeResize="0"/>
          <p:nvPr/>
        </p:nvPicPr>
        <p:blipFill rotWithShape="1">
          <a:blip r:embed="rId3">
            <a:alphaModFix/>
          </a:blip>
          <a:srcRect l="16036" t="5633"/>
          <a:stretch/>
        </p:blipFill>
        <p:spPr>
          <a:xfrm>
            <a:off x="519300" y="142875"/>
            <a:ext cx="10811845" cy="5719762"/>
          </a:xfrm>
          <a:prstGeom prst="rect">
            <a:avLst/>
          </a:prstGeom>
          <a:noFill/>
          <a:ln>
            <a:noFill/>
          </a:ln>
        </p:spPr>
      </p:pic>
      <p:sp>
        <p:nvSpPr>
          <p:cNvPr id="423" name="Google Shape;423;g22dfa736fc5_0_439"/>
          <p:cNvSpPr/>
          <p:nvPr/>
        </p:nvSpPr>
        <p:spPr>
          <a:xfrm>
            <a:off x="0" y="6200775"/>
            <a:ext cx="12192000" cy="657300"/>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4" name="Google Shape;424;g22dfa736fc5_0_439"/>
          <p:cNvSpPr/>
          <p:nvPr/>
        </p:nvSpPr>
        <p:spPr>
          <a:xfrm>
            <a:off x="0" y="5969000"/>
            <a:ext cx="12192000" cy="1746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5" name="Google Shape;425;g22dfa736fc5_0_439"/>
          <p:cNvSpPr/>
          <p:nvPr/>
        </p:nvSpPr>
        <p:spPr>
          <a:xfrm>
            <a:off x="0" y="6297613"/>
            <a:ext cx="12192000" cy="5238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426" name="Google Shape;426;g22dfa736fc5_0_439"/>
          <p:cNvPicPr preferRelativeResize="0"/>
          <p:nvPr/>
        </p:nvPicPr>
        <p:blipFill rotWithShape="1">
          <a:blip r:embed="rId4">
            <a:alphaModFix/>
          </a:blip>
          <a:srcRect/>
          <a:stretch/>
        </p:blipFill>
        <p:spPr>
          <a:xfrm>
            <a:off x="8561388" y="6281738"/>
            <a:ext cx="433387" cy="433387"/>
          </a:xfrm>
          <a:prstGeom prst="rect">
            <a:avLst/>
          </a:prstGeom>
          <a:noFill/>
          <a:ln>
            <a:noFill/>
          </a:ln>
        </p:spPr>
      </p:pic>
      <p:pic>
        <p:nvPicPr>
          <p:cNvPr id="427" name="Google Shape;427;g22dfa736fc5_0_439"/>
          <p:cNvPicPr preferRelativeResize="0"/>
          <p:nvPr/>
        </p:nvPicPr>
        <p:blipFill rotWithShape="1">
          <a:blip r:embed="rId5">
            <a:alphaModFix/>
          </a:blip>
          <a:srcRect/>
          <a:stretch/>
        </p:blipFill>
        <p:spPr>
          <a:xfrm>
            <a:off x="9237663" y="6257925"/>
            <a:ext cx="436562" cy="561975"/>
          </a:xfrm>
          <a:prstGeom prst="rect">
            <a:avLst/>
          </a:prstGeom>
          <a:noFill/>
          <a:ln>
            <a:noFill/>
          </a:ln>
        </p:spPr>
      </p:pic>
      <p:pic>
        <p:nvPicPr>
          <p:cNvPr id="428" name="Google Shape;428;g22dfa736fc5_0_439"/>
          <p:cNvPicPr preferRelativeResize="0"/>
          <p:nvPr/>
        </p:nvPicPr>
        <p:blipFill rotWithShape="1">
          <a:blip r:embed="rId6">
            <a:alphaModFix/>
          </a:blip>
          <a:srcRect/>
          <a:stretch/>
        </p:blipFill>
        <p:spPr>
          <a:xfrm>
            <a:off x="9996488" y="6348413"/>
            <a:ext cx="461962" cy="300037"/>
          </a:xfrm>
          <a:prstGeom prst="rect">
            <a:avLst/>
          </a:prstGeom>
          <a:noFill/>
          <a:ln>
            <a:noFill/>
          </a:ln>
        </p:spPr>
      </p:pic>
      <p:pic>
        <p:nvPicPr>
          <p:cNvPr id="429" name="Google Shape;429;g22dfa736fc5_0_439" descr="A picture containing table&#10;&#10;Description automatically generated"/>
          <p:cNvPicPr preferRelativeResize="0"/>
          <p:nvPr/>
        </p:nvPicPr>
        <p:blipFill rotWithShape="1">
          <a:blip r:embed="rId7">
            <a:alphaModFix/>
          </a:blip>
          <a:srcRect/>
          <a:stretch/>
        </p:blipFill>
        <p:spPr>
          <a:xfrm>
            <a:off x="11421114" y="6253473"/>
            <a:ext cx="735700" cy="561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1" name="Google Shape;181;p2"/>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2" name="Google Shape;182;p2"/>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83" name="Google Shape;183;p2"/>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184" name="Google Shape;184;p2"/>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185" name="Google Shape;185;p2"/>
          <p:cNvPicPr preferRelativeResize="0"/>
          <p:nvPr/>
        </p:nvPicPr>
        <p:blipFill rotWithShape="1">
          <a:blip r:embed="rId5">
            <a:alphaModFix/>
          </a:blip>
          <a:srcRect/>
          <a:stretch/>
        </p:blipFill>
        <p:spPr>
          <a:xfrm>
            <a:off x="9996488" y="6348413"/>
            <a:ext cx="461962" cy="300037"/>
          </a:xfrm>
          <a:prstGeom prst="rect">
            <a:avLst/>
          </a:prstGeom>
          <a:noFill/>
          <a:ln>
            <a:noFill/>
          </a:ln>
        </p:spPr>
      </p:pic>
      <p:sp>
        <p:nvSpPr>
          <p:cNvPr id="186" name="Google Shape;186;p2"/>
          <p:cNvSpPr/>
          <p:nvPr/>
        </p:nvSpPr>
        <p:spPr>
          <a:xfrm>
            <a:off x="0" y="295634"/>
            <a:ext cx="121920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4800"/>
              <a:buFont typeface="Calibri"/>
              <a:buNone/>
            </a:pPr>
            <a:r>
              <a:rPr lang="en-US" sz="4800" b="0" i="0" u="none" strike="noStrike" cap="none">
                <a:solidFill>
                  <a:srgbClr val="0070C0"/>
                </a:solidFill>
                <a:latin typeface="Calibri"/>
                <a:ea typeface="Calibri"/>
                <a:cs typeface="Calibri"/>
                <a:sym typeface="Calibri"/>
              </a:rPr>
              <a:t>Housekeeping Rules</a:t>
            </a:r>
            <a:endParaRPr sz="1400" b="0" i="0" u="none" strike="noStrike" cap="none">
              <a:solidFill>
                <a:srgbClr val="000000"/>
              </a:solidFill>
              <a:latin typeface="Arial"/>
              <a:ea typeface="Arial"/>
              <a:cs typeface="Arial"/>
              <a:sym typeface="Arial"/>
            </a:endParaRPr>
          </a:p>
        </p:txBody>
      </p:sp>
      <p:sp>
        <p:nvSpPr>
          <p:cNvPr id="187" name="Google Shape;187;p2"/>
          <p:cNvSpPr/>
          <p:nvPr/>
        </p:nvSpPr>
        <p:spPr>
          <a:xfrm>
            <a:off x="1" y="1560027"/>
            <a:ext cx="12191999" cy="3276282"/>
          </a:xfrm>
          <a:prstGeom prst="rect">
            <a:avLst/>
          </a:prstGeom>
          <a:noFill/>
          <a:ln>
            <a:noFill/>
          </a:ln>
        </p:spPr>
        <p:txBody>
          <a:bodyPr spcFirstLastPara="1" wrap="square" lIns="91425" tIns="45700" rIns="91425" bIns="45700" anchor="t" anchorCtr="0">
            <a:spAutoFit/>
          </a:bodyPr>
          <a:lstStyle/>
          <a:p>
            <a:pPr marL="3086100" marR="0" lvl="6" indent="-342900" algn="l" rtl="0">
              <a:lnSpc>
                <a:spcPct val="150000"/>
              </a:lnSpc>
              <a:spcBef>
                <a:spcPts val="0"/>
              </a:spcBef>
              <a:spcAft>
                <a:spcPts val="0"/>
              </a:spcAft>
              <a:buClr>
                <a:srgbClr val="000000"/>
              </a:buClr>
              <a:buSzPts val="2000"/>
              <a:buFont typeface="Noto Sans Symbols"/>
              <a:buChar char="∙"/>
            </a:pPr>
            <a:r>
              <a:rPr lang="en-US" sz="2000" b="0" i="0" u="none" strike="noStrike" cap="none">
                <a:solidFill>
                  <a:srgbClr val="000000"/>
                </a:solidFill>
                <a:latin typeface="Calibri"/>
                <a:ea typeface="Calibri"/>
                <a:cs typeface="Calibri"/>
                <a:sym typeface="Calibri"/>
              </a:rPr>
              <a:t>Keep yourself muted throughout the meeting</a:t>
            </a:r>
            <a:endParaRPr sz="2000" b="0" i="0" u="none" strike="noStrike" cap="none">
              <a:solidFill>
                <a:srgbClr val="000000"/>
              </a:solidFill>
              <a:latin typeface="Calibri"/>
              <a:ea typeface="Calibri"/>
              <a:cs typeface="Calibri"/>
              <a:sym typeface="Calibri"/>
            </a:endParaRPr>
          </a:p>
          <a:p>
            <a:pPr marL="3086100" marR="0" lvl="6" indent="-342900" algn="l" rtl="0">
              <a:lnSpc>
                <a:spcPct val="150000"/>
              </a:lnSpc>
              <a:spcBef>
                <a:spcPts val="0"/>
              </a:spcBef>
              <a:spcAft>
                <a:spcPts val="0"/>
              </a:spcAft>
              <a:buClr>
                <a:srgbClr val="000000"/>
              </a:buClr>
              <a:buSzPts val="2000"/>
              <a:buFont typeface="Noto Sans Symbols"/>
              <a:buChar char="∙"/>
            </a:pPr>
            <a:r>
              <a:rPr lang="en-US" sz="2000" b="0" i="0" u="none" strike="noStrike" cap="none">
                <a:solidFill>
                  <a:srgbClr val="000000"/>
                </a:solidFill>
                <a:latin typeface="Calibri"/>
                <a:ea typeface="Calibri"/>
                <a:cs typeface="Calibri"/>
                <a:sym typeface="Calibri"/>
              </a:rPr>
              <a:t>Please make sure to stay for the whole meeting</a:t>
            </a:r>
            <a:endParaRPr sz="1400" b="0" i="0" u="none" strike="noStrike" cap="none">
              <a:solidFill>
                <a:srgbClr val="000000"/>
              </a:solidFill>
              <a:latin typeface="Arial"/>
              <a:ea typeface="Arial"/>
              <a:cs typeface="Arial"/>
              <a:sym typeface="Arial"/>
            </a:endParaRPr>
          </a:p>
          <a:p>
            <a:pPr marL="3086100" marR="0" lvl="6" indent="-342900" algn="l" rtl="0">
              <a:lnSpc>
                <a:spcPct val="150000"/>
              </a:lnSpc>
              <a:spcBef>
                <a:spcPts val="0"/>
              </a:spcBef>
              <a:spcAft>
                <a:spcPts val="0"/>
              </a:spcAft>
              <a:buClr>
                <a:srgbClr val="000000"/>
              </a:buClr>
              <a:buSzPts val="2000"/>
              <a:buFont typeface="Noto Sans Symbols"/>
              <a:buChar char="∙"/>
            </a:pPr>
            <a:r>
              <a:rPr lang="en-US" sz="2000" b="0" i="0" u="none" strike="noStrike" cap="none">
                <a:solidFill>
                  <a:srgbClr val="000000"/>
                </a:solidFill>
                <a:latin typeface="Calibri"/>
                <a:ea typeface="Calibri"/>
                <a:cs typeface="Calibri"/>
                <a:sym typeface="Calibri"/>
              </a:rPr>
              <a:t>Presentation will be emailed</a:t>
            </a:r>
            <a:endParaRPr sz="1400" b="0" i="0" u="none" strike="noStrike" cap="none">
              <a:solidFill>
                <a:srgbClr val="000000"/>
              </a:solidFill>
              <a:latin typeface="Arial"/>
              <a:ea typeface="Arial"/>
              <a:cs typeface="Arial"/>
              <a:sym typeface="Arial"/>
            </a:endParaRPr>
          </a:p>
          <a:p>
            <a:pPr marL="3086100" marR="0" lvl="6" indent="-342900" algn="l" rtl="0">
              <a:lnSpc>
                <a:spcPct val="150000"/>
              </a:lnSpc>
              <a:spcBef>
                <a:spcPts val="0"/>
              </a:spcBef>
              <a:spcAft>
                <a:spcPts val="0"/>
              </a:spcAft>
              <a:buClr>
                <a:srgbClr val="000000"/>
              </a:buClr>
              <a:buSzPts val="2000"/>
              <a:buFont typeface="Noto Sans Symbols"/>
              <a:buChar char="∙"/>
            </a:pPr>
            <a:r>
              <a:rPr lang="en-US" sz="2000" b="0" i="0" u="none" strike="noStrike" cap="none">
                <a:solidFill>
                  <a:srgbClr val="000000"/>
                </a:solidFill>
                <a:latin typeface="Calibri"/>
                <a:ea typeface="Calibri"/>
                <a:cs typeface="Calibri"/>
                <a:sym typeface="Calibri"/>
              </a:rPr>
              <a:t>Q&amp;A will be after each presentation</a:t>
            </a:r>
            <a:endParaRPr sz="2000" b="0" i="0" u="none" strike="noStrike" cap="none">
              <a:solidFill>
                <a:srgbClr val="000000"/>
              </a:solidFill>
              <a:latin typeface="Calibri"/>
              <a:ea typeface="Calibri"/>
              <a:cs typeface="Calibri"/>
              <a:sym typeface="Calibri"/>
            </a:endParaRPr>
          </a:p>
          <a:p>
            <a:pPr marL="3086100" marR="0" lvl="6" indent="-342900" algn="l" rtl="0">
              <a:lnSpc>
                <a:spcPct val="150000"/>
              </a:lnSpc>
              <a:spcBef>
                <a:spcPts val="0"/>
              </a:spcBef>
              <a:spcAft>
                <a:spcPts val="0"/>
              </a:spcAft>
              <a:buClr>
                <a:srgbClr val="000000"/>
              </a:buClr>
              <a:buSzPts val="2000"/>
              <a:buFont typeface="Noto Sans Symbols"/>
              <a:buChar char="∙"/>
            </a:pPr>
            <a:r>
              <a:rPr lang="en-US" sz="2000" b="0" i="0" u="none" strike="noStrike" cap="none">
                <a:solidFill>
                  <a:srgbClr val="000000"/>
                </a:solidFill>
                <a:latin typeface="Calibri"/>
                <a:ea typeface="Calibri"/>
                <a:cs typeface="Calibri"/>
                <a:sym typeface="Calibri"/>
              </a:rPr>
              <a:t>Ask questions in the chat </a:t>
            </a:r>
            <a:endParaRPr sz="2000" b="0" i="0" u="none" strike="noStrike" cap="none">
              <a:solidFill>
                <a:srgbClr val="000000"/>
              </a:solidFill>
              <a:latin typeface="Calibri"/>
              <a:ea typeface="Calibri"/>
              <a:cs typeface="Calibri"/>
              <a:sym typeface="Calibri"/>
            </a:endParaRPr>
          </a:p>
          <a:p>
            <a:pPr marL="3086100" marR="0" lvl="6" indent="-342900" algn="l" rtl="0">
              <a:lnSpc>
                <a:spcPct val="150000"/>
              </a:lnSpc>
              <a:spcBef>
                <a:spcPts val="0"/>
              </a:spcBef>
              <a:spcAft>
                <a:spcPts val="0"/>
              </a:spcAft>
              <a:buClr>
                <a:srgbClr val="000000"/>
              </a:buClr>
              <a:buSzPts val="2000"/>
              <a:buFont typeface="Noto Sans Symbols"/>
              <a:buChar char="∙"/>
            </a:pPr>
            <a:r>
              <a:rPr lang="en-US" sz="2000" b="0" i="0" u="none" strike="noStrike" cap="none">
                <a:solidFill>
                  <a:srgbClr val="000000"/>
                </a:solidFill>
                <a:latin typeface="Calibri"/>
                <a:ea typeface="Calibri"/>
                <a:cs typeface="Calibri"/>
                <a:sym typeface="Calibri"/>
              </a:rPr>
              <a:t>Please make sure to keep your camera on, at all times</a:t>
            </a:r>
            <a:endParaRPr sz="2000" b="0" i="0" u="none" strike="noStrike" cap="none">
              <a:solidFill>
                <a:srgbClr val="000000"/>
              </a:solidFill>
              <a:latin typeface="Calibri"/>
              <a:ea typeface="Calibri"/>
              <a:cs typeface="Calibri"/>
              <a:sym typeface="Calibri"/>
            </a:endParaRPr>
          </a:p>
          <a:p>
            <a:pPr marL="3028950" marR="0" lvl="6" indent="-285750" algn="l" rtl="0">
              <a:lnSpc>
                <a:spcPct val="150000"/>
              </a:lnSpc>
              <a:spcBef>
                <a:spcPts val="0"/>
              </a:spcBef>
              <a:spcAft>
                <a:spcPts val="0"/>
              </a:spcAft>
              <a:buClr>
                <a:srgbClr val="000000"/>
              </a:buClr>
              <a:buSzPts val="2000"/>
              <a:buFont typeface="Noto Sans Symbols"/>
              <a:buChar char="∙"/>
            </a:pPr>
            <a:r>
              <a:rPr lang="en-US" sz="2000" b="0" i="0" u="none" strike="noStrike" cap="none">
                <a:solidFill>
                  <a:srgbClr val="000000"/>
                </a:solidFill>
                <a:latin typeface="Calibri"/>
                <a:ea typeface="Calibri"/>
                <a:cs typeface="Calibri"/>
                <a:sym typeface="Calibri"/>
              </a:rPr>
              <a:t>If you get logged out, please re-login using the same link </a:t>
            </a:r>
            <a:endParaRPr sz="1400" b="0" i="0" u="none" strike="noStrike" cap="none">
              <a:solidFill>
                <a:srgbClr val="000000"/>
              </a:solidFill>
              <a:latin typeface="Arial"/>
              <a:ea typeface="Arial"/>
              <a:cs typeface="Arial"/>
              <a:sym typeface="Arial"/>
            </a:endParaRPr>
          </a:p>
        </p:txBody>
      </p:sp>
      <p:pic>
        <p:nvPicPr>
          <p:cNvPr id="188" name="Google Shape;188;p2"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g22dfa736fc5_0_526"/>
          <p:cNvPicPr preferRelativeResize="0"/>
          <p:nvPr/>
        </p:nvPicPr>
        <p:blipFill rotWithShape="1">
          <a:blip r:embed="rId3">
            <a:alphaModFix/>
          </a:blip>
          <a:srcRect/>
          <a:stretch/>
        </p:blipFill>
        <p:spPr>
          <a:xfrm>
            <a:off x="514953" y="140023"/>
            <a:ext cx="10356389" cy="5722614"/>
          </a:xfrm>
          <a:prstGeom prst="rect">
            <a:avLst/>
          </a:prstGeom>
          <a:noFill/>
          <a:ln>
            <a:noFill/>
          </a:ln>
        </p:spPr>
      </p:pic>
      <p:sp>
        <p:nvSpPr>
          <p:cNvPr id="436" name="Google Shape;436;g22dfa736fc5_0_526"/>
          <p:cNvSpPr/>
          <p:nvPr/>
        </p:nvSpPr>
        <p:spPr>
          <a:xfrm>
            <a:off x="0" y="6200775"/>
            <a:ext cx="12192000" cy="657300"/>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7" name="Google Shape;437;g22dfa736fc5_0_526"/>
          <p:cNvSpPr/>
          <p:nvPr/>
        </p:nvSpPr>
        <p:spPr>
          <a:xfrm>
            <a:off x="0" y="5969000"/>
            <a:ext cx="12192000" cy="1746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8" name="Google Shape;438;g22dfa736fc5_0_526"/>
          <p:cNvSpPr/>
          <p:nvPr/>
        </p:nvSpPr>
        <p:spPr>
          <a:xfrm>
            <a:off x="0" y="6297613"/>
            <a:ext cx="12192000" cy="5238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439" name="Google Shape;439;g22dfa736fc5_0_526"/>
          <p:cNvPicPr preferRelativeResize="0"/>
          <p:nvPr/>
        </p:nvPicPr>
        <p:blipFill rotWithShape="1">
          <a:blip r:embed="rId4">
            <a:alphaModFix/>
          </a:blip>
          <a:srcRect/>
          <a:stretch/>
        </p:blipFill>
        <p:spPr>
          <a:xfrm>
            <a:off x="8561388" y="6281738"/>
            <a:ext cx="433387" cy="433387"/>
          </a:xfrm>
          <a:prstGeom prst="rect">
            <a:avLst/>
          </a:prstGeom>
          <a:noFill/>
          <a:ln>
            <a:noFill/>
          </a:ln>
        </p:spPr>
      </p:pic>
      <p:pic>
        <p:nvPicPr>
          <p:cNvPr id="440" name="Google Shape;440;g22dfa736fc5_0_526"/>
          <p:cNvPicPr preferRelativeResize="0"/>
          <p:nvPr/>
        </p:nvPicPr>
        <p:blipFill rotWithShape="1">
          <a:blip r:embed="rId5">
            <a:alphaModFix/>
          </a:blip>
          <a:srcRect/>
          <a:stretch/>
        </p:blipFill>
        <p:spPr>
          <a:xfrm>
            <a:off x="9237663" y="6257925"/>
            <a:ext cx="436562" cy="561975"/>
          </a:xfrm>
          <a:prstGeom prst="rect">
            <a:avLst/>
          </a:prstGeom>
          <a:noFill/>
          <a:ln>
            <a:noFill/>
          </a:ln>
        </p:spPr>
      </p:pic>
      <p:pic>
        <p:nvPicPr>
          <p:cNvPr id="441" name="Google Shape;441;g22dfa736fc5_0_526"/>
          <p:cNvPicPr preferRelativeResize="0"/>
          <p:nvPr/>
        </p:nvPicPr>
        <p:blipFill rotWithShape="1">
          <a:blip r:embed="rId6">
            <a:alphaModFix/>
          </a:blip>
          <a:srcRect/>
          <a:stretch/>
        </p:blipFill>
        <p:spPr>
          <a:xfrm>
            <a:off x="9996488" y="6348413"/>
            <a:ext cx="461962" cy="300037"/>
          </a:xfrm>
          <a:prstGeom prst="rect">
            <a:avLst/>
          </a:prstGeom>
          <a:noFill/>
          <a:ln>
            <a:noFill/>
          </a:ln>
        </p:spPr>
      </p:pic>
      <p:pic>
        <p:nvPicPr>
          <p:cNvPr id="442" name="Google Shape;442;g22dfa736fc5_0_526" descr="A picture containing table&#10;&#10;Description automatically generated"/>
          <p:cNvPicPr preferRelativeResize="0"/>
          <p:nvPr/>
        </p:nvPicPr>
        <p:blipFill rotWithShape="1">
          <a:blip r:embed="rId7">
            <a:alphaModFix/>
          </a:blip>
          <a:srcRect/>
          <a:stretch/>
        </p:blipFill>
        <p:spPr>
          <a:xfrm>
            <a:off x="11421114" y="6253473"/>
            <a:ext cx="735700" cy="561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g22dfa736fc5_0_613"/>
          <p:cNvPicPr preferRelativeResize="0"/>
          <p:nvPr/>
        </p:nvPicPr>
        <p:blipFill rotWithShape="1">
          <a:blip r:embed="rId3">
            <a:alphaModFix/>
          </a:blip>
          <a:srcRect/>
          <a:stretch/>
        </p:blipFill>
        <p:spPr>
          <a:xfrm>
            <a:off x="337753" y="0"/>
            <a:ext cx="11092250" cy="5592453"/>
          </a:xfrm>
          <a:prstGeom prst="rect">
            <a:avLst/>
          </a:prstGeom>
          <a:noFill/>
          <a:ln>
            <a:noFill/>
          </a:ln>
        </p:spPr>
      </p:pic>
      <p:sp>
        <p:nvSpPr>
          <p:cNvPr id="449" name="Google Shape;449;g22dfa736fc5_0_613"/>
          <p:cNvSpPr/>
          <p:nvPr/>
        </p:nvSpPr>
        <p:spPr>
          <a:xfrm>
            <a:off x="0" y="6200775"/>
            <a:ext cx="12192000" cy="657300"/>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0" name="Google Shape;450;g22dfa736fc5_0_613"/>
          <p:cNvSpPr/>
          <p:nvPr/>
        </p:nvSpPr>
        <p:spPr>
          <a:xfrm>
            <a:off x="0" y="5969000"/>
            <a:ext cx="12192000" cy="1746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1" name="Google Shape;451;g22dfa736fc5_0_613"/>
          <p:cNvSpPr/>
          <p:nvPr/>
        </p:nvSpPr>
        <p:spPr>
          <a:xfrm>
            <a:off x="0" y="6297613"/>
            <a:ext cx="12192000" cy="5238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452" name="Google Shape;452;g22dfa736fc5_0_613"/>
          <p:cNvPicPr preferRelativeResize="0"/>
          <p:nvPr/>
        </p:nvPicPr>
        <p:blipFill rotWithShape="1">
          <a:blip r:embed="rId4">
            <a:alphaModFix/>
          </a:blip>
          <a:srcRect/>
          <a:stretch/>
        </p:blipFill>
        <p:spPr>
          <a:xfrm>
            <a:off x="8561388" y="6281738"/>
            <a:ext cx="433387" cy="433387"/>
          </a:xfrm>
          <a:prstGeom prst="rect">
            <a:avLst/>
          </a:prstGeom>
          <a:noFill/>
          <a:ln>
            <a:noFill/>
          </a:ln>
        </p:spPr>
      </p:pic>
      <p:pic>
        <p:nvPicPr>
          <p:cNvPr id="453" name="Google Shape;453;g22dfa736fc5_0_613"/>
          <p:cNvPicPr preferRelativeResize="0"/>
          <p:nvPr/>
        </p:nvPicPr>
        <p:blipFill rotWithShape="1">
          <a:blip r:embed="rId5">
            <a:alphaModFix/>
          </a:blip>
          <a:srcRect/>
          <a:stretch/>
        </p:blipFill>
        <p:spPr>
          <a:xfrm>
            <a:off x="9237663" y="6257925"/>
            <a:ext cx="436562" cy="561975"/>
          </a:xfrm>
          <a:prstGeom prst="rect">
            <a:avLst/>
          </a:prstGeom>
          <a:noFill/>
          <a:ln>
            <a:noFill/>
          </a:ln>
        </p:spPr>
      </p:pic>
      <p:pic>
        <p:nvPicPr>
          <p:cNvPr id="454" name="Google Shape;454;g22dfa736fc5_0_613"/>
          <p:cNvPicPr preferRelativeResize="0"/>
          <p:nvPr/>
        </p:nvPicPr>
        <p:blipFill rotWithShape="1">
          <a:blip r:embed="rId6">
            <a:alphaModFix/>
          </a:blip>
          <a:srcRect/>
          <a:stretch/>
        </p:blipFill>
        <p:spPr>
          <a:xfrm>
            <a:off x="9996488" y="6348413"/>
            <a:ext cx="461962" cy="300037"/>
          </a:xfrm>
          <a:prstGeom prst="rect">
            <a:avLst/>
          </a:prstGeom>
          <a:noFill/>
          <a:ln>
            <a:noFill/>
          </a:ln>
        </p:spPr>
      </p:pic>
      <p:pic>
        <p:nvPicPr>
          <p:cNvPr id="455" name="Google Shape;455;g22dfa736fc5_0_613" descr="A picture containing table&#10;&#10;Description automatically generated"/>
          <p:cNvPicPr preferRelativeResize="0"/>
          <p:nvPr/>
        </p:nvPicPr>
        <p:blipFill rotWithShape="1">
          <a:blip r:embed="rId7">
            <a:alphaModFix/>
          </a:blip>
          <a:srcRect/>
          <a:stretch/>
        </p:blipFill>
        <p:spPr>
          <a:xfrm>
            <a:off x="11421114" y="6253473"/>
            <a:ext cx="735700" cy="561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g22dfa736fc5_0_700"/>
          <p:cNvPicPr preferRelativeResize="0"/>
          <p:nvPr/>
        </p:nvPicPr>
        <p:blipFill rotWithShape="1">
          <a:blip r:embed="rId3">
            <a:alphaModFix/>
          </a:blip>
          <a:srcRect/>
          <a:stretch/>
        </p:blipFill>
        <p:spPr>
          <a:xfrm>
            <a:off x="928573" y="282205"/>
            <a:ext cx="9973933" cy="5580433"/>
          </a:xfrm>
          <a:prstGeom prst="rect">
            <a:avLst/>
          </a:prstGeom>
          <a:noFill/>
          <a:ln>
            <a:noFill/>
          </a:ln>
        </p:spPr>
      </p:pic>
      <p:sp>
        <p:nvSpPr>
          <p:cNvPr id="462" name="Google Shape;462;g22dfa736fc5_0_700"/>
          <p:cNvSpPr/>
          <p:nvPr/>
        </p:nvSpPr>
        <p:spPr>
          <a:xfrm>
            <a:off x="0" y="6200775"/>
            <a:ext cx="12192000" cy="657300"/>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3" name="Google Shape;463;g22dfa736fc5_0_700"/>
          <p:cNvSpPr/>
          <p:nvPr/>
        </p:nvSpPr>
        <p:spPr>
          <a:xfrm>
            <a:off x="0" y="5969000"/>
            <a:ext cx="12192000" cy="1746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4" name="Google Shape;464;g22dfa736fc5_0_700"/>
          <p:cNvSpPr/>
          <p:nvPr/>
        </p:nvSpPr>
        <p:spPr>
          <a:xfrm>
            <a:off x="0" y="6297613"/>
            <a:ext cx="12192000" cy="5238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465" name="Google Shape;465;g22dfa736fc5_0_700"/>
          <p:cNvPicPr preferRelativeResize="0"/>
          <p:nvPr/>
        </p:nvPicPr>
        <p:blipFill rotWithShape="1">
          <a:blip r:embed="rId4">
            <a:alphaModFix/>
          </a:blip>
          <a:srcRect/>
          <a:stretch/>
        </p:blipFill>
        <p:spPr>
          <a:xfrm>
            <a:off x="8561388" y="6281738"/>
            <a:ext cx="433387" cy="433387"/>
          </a:xfrm>
          <a:prstGeom prst="rect">
            <a:avLst/>
          </a:prstGeom>
          <a:noFill/>
          <a:ln>
            <a:noFill/>
          </a:ln>
        </p:spPr>
      </p:pic>
      <p:pic>
        <p:nvPicPr>
          <p:cNvPr id="466" name="Google Shape;466;g22dfa736fc5_0_700"/>
          <p:cNvPicPr preferRelativeResize="0"/>
          <p:nvPr/>
        </p:nvPicPr>
        <p:blipFill rotWithShape="1">
          <a:blip r:embed="rId5">
            <a:alphaModFix/>
          </a:blip>
          <a:srcRect/>
          <a:stretch/>
        </p:blipFill>
        <p:spPr>
          <a:xfrm>
            <a:off x="9237663" y="6257925"/>
            <a:ext cx="436562" cy="561975"/>
          </a:xfrm>
          <a:prstGeom prst="rect">
            <a:avLst/>
          </a:prstGeom>
          <a:noFill/>
          <a:ln>
            <a:noFill/>
          </a:ln>
        </p:spPr>
      </p:pic>
      <p:pic>
        <p:nvPicPr>
          <p:cNvPr id="467" name="Google Shape;467;g22dfa736fc5_0_700"/>
          <p:cNvPicPr preferRelativeResize="0"/>
          <p:nvPr/>
        </p:nvPicPr>
        <p:blipFill rotWithShape="1">
          <a:blip r:embed="rId6">
            <a:alphaModFix/>
          </a:blip>
          <a:srcRect/>
          <a:stretch/>
        </p:blipFill>
        <p:spPr>
          <a:xfrm>
            <a:off x="9996488" y="6348413"/>
            <a:ext cx="461962" cy="300037"/>
          </a:xfrm>
          <a:prstGeom prst="rect">
            <a:avLst/>
          </a:prstGeom>
          <a:noFill/>
          <a:ln>
            <a:noFill/>
          </a:ln>
        </p:spPr>
      </p:pic>
      <p:pic>
        <p:nvPicPr>
          <p:cNvPr id="468" name="Google Shape;468;g22dfa736fc5_0_700" descr="A picture containing table&#10;&#10;Description automatically generated"/>
          <p:cNvPicPr preferRelativeResize="0"/>
          <p:nvPr/>
        </p:nvPicPr>
        <p:blipFill rotWithShape="1">
          <a:blip r:embed="rId7">
            <a:alphaModFix/>
          </a:blip>
          <a:srcRect/>
          <a:stretch/>
        </p:blipFill>
        <p:spPr>
          <a:xfrm>
            <a:off x="11421114" y="6253473"/>
            <a:ext cx="735700" cy="561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g22dfa736fc5_0_787"/>
          <p:cNvPicPr preferRelativeResize="0"/>
          <p:nvPr/>
        </p:nvPicPr>
        <p:blipFill rotWithShape="1">
          <a:blip r:embed="rId3">
            <a:alphaModFix/>
          </a:blip>
          <a:srcRect/>
          <a:stretch/>
        </p:blipFill>
        <p:spPr>
          <a:xfrm>
            <a:off x="856302" y="176703"/>
            <a:ext cx="10479395" cy="5619260"/>
          </a:xfrm>
          <a:prstGeom prst="rect">
            <a:avLst/>
          </a:prstGeom>
          <a:noFill/>
          <a:ln>
            <a:noFill/>
          </a:ln>
        </p:spPr>
      </p:pic>
      <p:sp>
        <p:nvSpPr>
          <p:cNvPr id="475" name="Google Shape;475;g22dfa736fc5_0_787"/>
          <p:cNvSpPr/>
          <p:nvPr/>
        </p:nvSpPr>
        <p:spPr>
          <a:xfrm>
            <a:off x="0" y="6200775"/>
            <a:ext cx="12192000" cy="657300"/>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6" name="Google Shape;476;g22dfa736fc5_0_787"/>
          <p:cNvSpPr/>
          <p:nvPr/>
        </p:nvSpPr>
        <p:spPr>
          <a:xfrm>
            <a:off x="0" y="5969000"/>
            <a:ext cx="12192000" cy="1746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7" name="Google Shape;477;g22dfa736fc5_0_787"/>
          <p:cNvSpPr/>
          <p:nvPr/>
        </p:nvSpPr>
        <p:spPr>
          <a:xfrm>
            <a:off x="0" y="6297613"/>
            <a:ext cx="12192000" cy="5238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478" name="Google Shape;478;g22dfa736fc5_0_787"/>
          <p:cNvPicPr preferRelativeResize="0"/>
          <p:nvPr/>
        </p:nvPicPr>
        <p:blipFill rotWithShape="1">
          <a:blip r:embed="rId4">
            <a:alphaModFix/>
          </a:blip>
          <a:srcRect/>
          <a:stretch/>
        </p:blipFill>
        <p:spPr>
          <a:xfrm>
            <a:off x="8561388" y="6281738"/>
            <a:ext cx="433387" cy="433387"/>
          </a:xfrm>
          <a:prstGeom prst="rect">
            <a:avLst/>
          </a:prstGeom>
          <a:noFill/>
          <a:ln>
            <a:noFill/>
          </a:ln>
        </p:spPr>
      </p:pic>
      <p:pic>
        <p:nvPicPr>
          <p:cNvPr id="479" name="Google Shape;479;g22dfa736fc5_0_787"/>
          <p:cNvPicPr preferRelativeResize="0"/>
          <p:nvPr/>
        </p:nvPicPr>
        <p:blipFill rotWithShape="1">
          <a:blip r:embed="rId5">
            <a:alphaModFix/>
          </a:blip>
          <a:srcRect/>
          <a:stretch/>
        </p:blipFill>
        <p:spPr>
          <a:xfrm>
            <a:off x="9237663" y="6257925"/>
            <a:ext cx="436562" cy="561975"/>
          </a:xfrm>
          <a:prstGeom prst="rect">
            <a:avLst/>
          </a:prstGeom>
          <a:noFill/>
          <a:ln>
            <a:noFill/>
          </a:ln>
        </p:spPr>
      </p:pic>
      <p:pic>
        <p:nvPicPr>
          <p:cNvPr id="480" name="Google Shape;480;g22dfa736fc5_0_787"/>
          <p:cNvPicPr preferRelativeResize="0"/>
          <p:nvPr/>
        </p:nvPicPr>
        <p:blipFill rotWithShape="1">
          <a:blip r:embed="rId6">
            <a:alphaModFix/>
          </a:blip>
          <a:srcRect/>
          <a:stretch/>
        </p:blipFill>
        <p:spPr>
          <a:xfrm>
            <a:off x="9996488" y="6348413"/>
            <a:ext cx="461962" cy="300037"/>
          </a:xfrm>
          <a:prstGeom prst="rect">
            <a:avLst/>
          </a:prstGeom>
          <a:noFill/>
          <a:ln>
            <a:noFill/>
          </a:ln>
        </p:spPr>
      </p:pic>
      <p:pic>
        <p:nvPicPr>
          <p:cNvPr id="481" name="Google Shape;481;g22dfa736fc5_0_787" descr="A picture containing table&#10;&#10;Description automatically generated"/>
          <p:cNvPicPr preferRelativeResize="0"/>
          <p:nvPr/>
        </p:nvPicPr>
        <p:blipFill rotWithShape="1">
          <a:blip r:embed="rId7">
            <a:alphaModFix/>
          </a:blip>
          <a:srcRect/>
          <a:stretch/>
        </p:blipFill>
        <p:spPr>
          <a:xfrm>
            <a:off x="11421114" y="6253473"/>
            <a:ext cx="735700" cy="561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2dfa736fc5_0_874"/>
          <p:cNvSpPr txBox="1"/>
          <p:nvPr/>
        </p:nvSpPr>
        <p:spPr>
          <a:xfrm>
            <a:off x="709950" y="104153"/>
            <a:ext cx="105072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US" sz="3500" b="0" i="0" u="none" strike="noStrike" cap="none">
                <a:solidFill>
                  <a:srgbClr val="1C4587"/>
                </a:solidFill>
                <a:latin typeface="Gill Sans"/>
                <a:ea typeface="Gill Sans"/>
                <a:cs typeface="Gill Sans"/>
                <a:sym typeface="Gill Sans"/>
              </a:rPr>
              <a:t>Testifying against SB 17</a:t>
            </a:r>
            <a:endParaRPr sz="3500" b="0" i="0" u="none" strike="noStrike" cap="none">
              <a:solidFill>
                <a:srgbClr val="1C4587"/>
              </a:solidFill>
              <a:latin typeface="Gill Sans"/>
              <a:ea typeface="Gill Sans"/>
              <a:cs typeface="Gill Sans"/>
              <a:sym typeface="Gill Sans"/>
            </a:endParaRPr>
          </a:p>
        </p:txBody>
      </p:sp>
      <p:pic>
        <p:nvPicPr>
          <p:cNvPr id="488" name="Google Shape;488;g22dfa736fc5_0_874"/>
          <p:cNvPicPr preferRelativeResize="0"/>
          <p:nvPr/>
        </p:nvPicPr>
        <p:blipFill rotWithShape="1">
          <a:blip r:embed="rId3">
            <a:alphaModFix/>
          </a:blip>
          <a:srcRect/>
          <a:stretch/>
        </p:blipFill>
        <p:spPr>
          <a:xfrm>
            <a:off x="6819299" y="38836"/>
            <a:ext cx="2107500" cy="2809999"/>
          </a:xfrm>
          <a:prstGeom prst="rect">
            <a:avLst/>
          </a:prstGeom>
          <a:noFill/>
          <a:ln>
            <a:noFill/>
          </a:ln>
        </p:spPr>
      </p:pic>
      <p:pic>
        <p:nvPicPr>
          <p:cNvPr id="489" name="Google Shape;489;g22dfa736fc5_0_874"/>
          <p:cNvPicPr preferRelativeResize="0"/>
          <p:nvPr/>
        </p:nvPicPr>
        <p:blipFill rotWithShape="1">
          <a:blip r:embed="rId4">
            <a:alphaModFix/>
          </a:blip>
          <a:srcRect/>
          <a:stretch/>
        </p:blipFill>
        <p:spPr>
          <a:xfrm rot="-5400000">
            <a:off x="8951313" y="3432223"/>
            <a:ext cx="2892273" cy="2169201"/>
          </a:xfrm>
          <a:prstGeom prst="rect">
            <a:avLst/>
          </a:prstGeom>
          <a:noFill/>
          <a:ln>
            <a:noFill/>
          </a:ln>
        </p:spPr>
      </p:pic>
      <p:pic>
        <p:nvPicPr>
          <p:cNvPr id="490" name="Google Shape;490;g22dfa736fc5_0_874"/>
          <p:cNvPicPr preferRelativeResize="0"/>
          <p:nvPr/>
        </p:nvPicPr>
        <p:blipFill rotWithShape="1">
          <a:blip r:embed="rId5">
            <a:alphaModFix/>
          </a:blip>
          <a:srcRect/>
          <a:stretch/>
        </p:blipFill>
        <p:spPr>
          <a:xfrm rot="-5400000">
            <a:off x="8955061" y="378647"/>
            <a:ext cx="2823076" cy="2117299"/>
          </a:xfrm>
          <a:prstGeom prst="rect">
            <a:avLst/>
          </a:prstGeom>
          <a:noFill/>
          <a:ln>
            <a:noFill/>
          </a:ln>
        </p:spPr>
      </p:pic>
      <p:pic>
        <p:nvPicPr>
          <p:cNvPr id="491" name="Google Shape;491;g22dfa736fc5_0_874"/>
          <p:cNvPicPr preferRelativeResize="0"/>
          <p:nvPr/>
        </p:nvPicPr>
        <p:blipFill rotWithShape="1">
          <a:blip r:embed="rId6">
            <a:alphaModFix/>
          </a:blip>
          <a:srcRect/>
          <a:stretch/>
        </p:blipFill>
        <p:spPr>
          <a:xfrm rot="-5400000">
            <a:off x="6465223" y="3396609"/>
            <a:ext cx="2877527" cy="2158176"/>
          </a:xfrm>
          <a:prstGeom prst="rect">
            <a:avLst/>
          </a:prstGeom>
          <a:noFill/>
          <a:ln>
            <a:noFill/>
          </a:ln>
        </p:spPr>
      </p:pic>
      <p:sp>
        <p:nvSpPr>
          <p:cNvPr id="492" name="Google Shape;492;g22dfa736fc5_0_874"/>
          <p:cNvSpPr txBox="1"/>
          <p:nvPr/>
        </p:nvSpPr>
        <p:spPr>
          <a:xfrm>
            <a:off x="709950" y="1893178"/>
            <a:ext cx="5125800" cy="310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On Thursday, April 6th, Fernando dropped off copies of RHCA’s written testimony against SB 17.</a:t>
            </a:r>
            <a:endParaRPr sz="18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Senate Witness Registration was completed in the kiosk tablets outside of the designated committee hearing room (E1.028).</a:t>
            </a:r>
            <a:endParaRPr sz="18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Subsequently, the written testimonies were dropped off at the Senate Committee on Education’s Office.</a:t>
            </a:r>
            <a:endParaRPr sz="18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493" name="Google Shape;493;g22dfa736fc5_0_874"/>
          <p:cNvSpPr/>
          <p:nvPr/>
        </p:nvSpPr>
        <p:spPr>
          <a:xfrm>
            <a:off x="0" y="6200775"/>
            <a:ext cx="12192000" cy="657300"/>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4" name="Google Shape;494;g22dfa736fc5_0_874"/>
          <p:cNvSpPr/>
          <p:nvPr/>
        </p:nvSpPr>
        <p:spPr>
          <a:xfrm>
            <a:off x="0" y="5969000"/>
            <a:ext cx="12192000" cy="1746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5" name="Google Shape;495;g22dfa736fc5_0_874"/>
          <p:cNvSpPr/>
          <p:nvPr/>
        </p:nvSpPr>
        <p:spPr>
          <a:xfrm>
            <a:off x="0" y="6297613"/>
            <a:ext cx="12192000" cy="5238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496" name="Google Shape;496;g22dfa736fc5_0_874"/>
          <p:cNvPicPr preferRelativeResize="0"/>
          <p:nvPr/>
        </p:nvPicPr>
        <p:blipFill rotWithShape="1">
          <a:blip r:embed="rId7">
            <a:alphaModFix/>
          </a:blip>
          <a:srcRect/>
          <a:stretch/>
        </p:blipFill>
        <p:spPr>
          <a:xfrm>
            <a:off x="8561388" y="6281738"/>
            <a:ext cx="433387" cy="433387"/>
          </a:xfrm>
          <a:prstGeom prst="rect">
            <a:avLst/>
          </a:prstGeom>
          <a:noFill/>
          <a:ln>
            <a:noFill/>
          </a:ln>
        </p:spPr>
      </p:pic>
      <p:pic>
        <p:nvPicPr>
          <p:cNvPr id="497" name="Google Shape;497;g22dfa736fc5_0_874"/>
          <p:cNvPicPr preferRelativeResize="0"/>
          <p:nvPr/>
        </p:nvPicPr>
        <p:blipFill rotWithShape="1">
          <a:blip r:embed="rId8">
            <a:alphaModFix/>
          </a:blip>
          <a:srcRect/>
          <a:stretch/>
        </p:blipFill>
        <p:spPr>
          <a:xfrm>
            <a:off x="9237663" y="6257925"/>
            <a:ext cx="436562" cy="561975"/>
          </a:xfrm>
          <a:prstGeom prst="rect">
            <a:avLst/>
          </a:prstGeom>
          <a:noFill/>
          <a:ln>
            <a:noFill/>
          </a:ln>
        </p:spPr>
      </p:pic>
      <p:pic>
        <p:nvPicPr>
          <p:cNvPr id="498" name="Google Shape;498;g22dfa736fc5_0_874"/>
          <p:cNvPicPr preferRelativeResize="0"/>
          <p:nvPr/>
        </p:nvPicPr>
        <p:blipFill rotWithShape="1">
          <a:blip r:embed="rId9">
            <a:alphaModFix/>
          </a:blip>
          <a:srcRect/>
          <a:stretch/>
        </p:blipFill>
        <p:spPr>
          <a:xfrm>
            <a:off x="9996488" y="6348413"/>
            <a:ext cx="461962" cy="300037"/>
          </a:xfrm>
          <a:prstGeom prst="rect">
            <a:avLst/>
          </a:prstGeom>
          <a:noFill/>
          <a:ln>
            <a:noFill/>
          </a:ln>
        </p:spPr>
      </p:pic>
      <p:pic>
        <p:nvPicPr>
          <p:cNvPr id="499" name="Google Shape;499;g22dfa736fc5_0_874" descr="A picture containing table&#10;&#10;Description automatically generated"/>
          <p:cNvPicPr preferRelativeResize="0"/>
          <p:nvPr/>
        </p:nvPicPr>
        <p:blipFill rotWithShape="1">
          <a:blip r:embed="rId10">
            <a:alphaModFix/>
          </a:blip>
          <a:srcRect/>
          <a:stretch/>
        </p:blipFill>
        <p:spPr>
          <a:xfrm>
            <a:off x="11421114" y="6253473"/>
            <a:ext cx="735700" cy="561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22dfa736fc5_0_966"/>
          <p:cNvSpPr txBox="1"/>
          <p:nvPr/>
        </p:nvSpPr>
        <p:spPr>
          <a:xfrm>
            <a:off x="511150" y="411775"/>
            <a:ext cx="101379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chemeClr val="accent1"/>
                </a:solidFill>
                <a:latin typeface="Gill Sans"/>
                <a:ea typeface="Gill Sans"/>
                <a:cs typeface="Gill Sans"/>
                <a:sym typeface="Gill Sans"/>
              </a:rPr>
              <a:t>Budget Night for the 88th Legislature</a:t>
            </a:r>
            <a:endParaRPr sz="2700" b="0" i="0" u="none" strike="noStrike" cap="none">
              <a:solidFill>
                <a:schemeClr val="accent1"/>
              </a:solidFill>
              <a:latin typeface="Gill Sans"/>
              <a:ea typeface="Gill Sans"/>
              <a:cs typeface="Gill Sans"/>
              <a:sym typeface="Gill Sans"/>
            </a:endParaRPr>
          </a:p>
        </p:txBody>
      </p:sp>
      <p:pic>
        <p:nvPicPr>
          <p:cNvPr id="506" name="Google Shape;506;g22dfa736fc5_0_966"/>
          <p:cNvPicPr preferRelativeResize="0"/>
          <p:nvPr/>
        </p:nvPicPr>
        <p:blipFill rotWithShape="1">
          <a:blip r:embed="rId3">
            <a:alphaModFix/>
          </a:blip>
          <a:srcRect/>
          <a:stretch/>
        </p:blipFill>
        <p:spPr>
          <a:xfrm>
            <a:off x="6342252" y="510356"/>
            <a:ext cx="4963950" cy="4992300"/>
          </a:xfrm>
          <a:prstGeom prst="rect">
            <a:avLst/>
          </a:prstGeom>
          <a:noFill/>
          <a:ln>
            <a:noFill/>
          </a:ln>
        </p:spPr>
      </p:pic>
      <p:sp>
        <p:nvSpPr>
          <p:cNvPr id="507" name="Google Shape;507;g22dfa736fc5_0_966"/>
          <p:cNvSpPr txBox="1"/>
          <p:nvPr/>
        </p:nvSpPr>
        <p:spPr>
          <a:xfrm>
            <a:off x="653150" y="1732250"/>
            <a:ext cx="5196600" cy="295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On the night of Thursday, April 6th, 2023, the Texas House of Representatives carried out their hearing of HB 1, also known as “Budget Night”.</a:t>
            </a:r>
            <a:endParaRPr sz="18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HB 1 passed on a vote of 136-10.</a:t>
            </a:r>
            <a:endParaRPr sz="18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Lawmakers debated for more than 12 hours.</a:t>
            </a:r>
            <a:endParaRPr sz="18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ill Sans"/>
                <a:ea typeface="Gill Sans"/>
                <a:cs typeface="Gill Sans"/>
                <a:sym typeface="Gill Sans"/>
              </a:rPr>
              <a:t>One important outcome of budget night is that Texas lawmakers kept their anti-DEI proposal.</a:t>
            </a:r>
            <a:endParaRPr sz="1800" b="0" i="0" u="none" strike="noStrike" cap="none">
              <a:solidFill>
                <a:srgbClr val="000000"/>
              </a:solidFill>
              <a:latin typeface="Gill Sans"/>
              <a:ea typeface="Gill Sans"/>
              <a:cs typeface="Gill Sans"/>
              <a:sym typeface="Gill Sans"/>
            </a:endParaRPr>
          </a:p>
        </p:txBody>
      </p:sp>
      <p:sp>
        <p:nvSpPr>
          <p:cNvPr id="508" name="Google Shape;508;g22dfa736fc5_0_966"/>
          <p:cNvSpPr/>
          <p:nvPr/>
        </p:nvSpPr>
        <p:spPr>
          <a:xfrm>
            <a:off x="0" y="6200775"/>
            <a:ext cx="12192000" cy="657300"/>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9" name="Google Shape;509;g22dfa736fc5_0_966"/>
          <p:cNvSpPr/>
          <p:nvPr/>
        </p:nvSpPr>
        <p:spPr>
          <a:xfrm>
            <a:off x="0" y="5969000"/>
            <a:ext cx="12192000" cy="1746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0" name="Google Shape;510;g22dfa736fc5_0_966"/>
          <p:cNvSpPr/>
          <p:nvPr/>
        </p:nvSpPr>
        <p:spPr>
          <a:xfrm>
            <a:off x="0" y="6297613"/>
            <a:ext cx="12192000" cy="5238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511" name="Google Shape;511;g22dfa736fc5_0_966"/>
          <p:cNvPicPr preferRelativeResize="0"/>
          <p:nvPr/>
        </p:nvPicPr>
        <p:blipFill rotWithShape="1">
          <a:blip r:embed="rId4">
            <a:alphaModFix/>
          </a:blip>
          <a:srcRect/>
          <a:stretch/>
        </p:blipFill>
        <p:spPr>
          <a:xfrm>
            <a:off x="8561388" y="6281738"/>
            <a:ext cx="433387" cy="433387"/>
          </a:xfrm>
          <a:prstGeom prst="rect">
            <a:avLst/>
          </a:prstGeom>
          <a:noFill/>
          <a:ln>
            <a:noFill/>
          </a:ln>
        </p:spPr>
      </p:pic>
      <p:pic>
        <p:nvPicPr>
          <p:cNvPr id="512" name="Google Shape;512;g22dfa736fc5_0_966"/>
          <p:cNvPicPr preferRelativeResize="0"/>
          <p:nvPr/>
        </p:nvPicPr>
        <p:blipFill rotWithShape="1">
          <a:blip r:embed="rId5">
            <a:alphaModFix/>
          </a:blip>
          <a:srcRect/>
          <a:stretch/>
        </p:blipFill>
        <p:spPr>
          <a:xfrm>
            <a:off x="9237663" y="6257925"/>
            <a:ext cx="436562" cy="561975"/>
          </a:xfrm>
          <a:prstGeom prst="rect">
            <a:avLst/>
          </a:prstGeom>
          <a:noFill/>
          <a:ln>
            <a:noFill/>
          </a:ln>
        </p:spPr>
      </p:pic>
      <p:pic>
        <p:nvPicPr>
          <p:cNvPr id="513" name="Google Shape;513;g22dfa736fc5_0_966"/>
          <p:cNvPicPr preferRelativeResize="0"/>
          <p:nvPr/>
        </p:nvPicPr>
        <p:blipFill rotWithShape="1">
          <a:blip r:embed="rId6">
            <a:alphaModFix/>
          </a:blip>
          <a:srcRect/>
          <a:stretch/>
        </p:blipFill>
        <p:spPr>
          <a:xfrm>
            <a:off x="9996488" y="6348413"/>
            <a:ext cx="461962" cy="300037"/>
          </a:xfrm>
          <a:prstGeom prst="rect">
            <a:avLst/>
          </a:prstGeom>
          <a:noFill/>
          <a:ln>
            <a:noFill/>
          </a:ln>
        </p:spPr>
      </p:pic>
      <p:pic>
        <p:nvPicPr>
          <p:cNvPr id="514" name="Google Shape;514;g22dfa736fc5_0_966" descr="A picture containing table&#10;&#10;Description automatically generated"/>
          <p:cNvPicPr preferRelativeResize="0"/>
          <p:nvPr/>
        </p:nvPicPr>
        <p:blipFill rotWithShape="1">
          <a:blip r:embed="rId7">
            <a:alphaModFix/>
          </a:blip>
          <a:srcRect/>
          <a:stretch/>
        </p:blipFill>
        <p:spPr>
          <a:xfrm>
            <a:off x="11421114" y="6253473"/>
            <a:ext cx="735700" cy="561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22dfa736fc5_0_1055"/>
          <p:cNvSpPr txBox="1"/>
          <p:nvPr/>
        </p:nvSpPr>
        <p:spPr>
          <a:xfrm>
            <a:off x="742325" y="236394"/>
            <a:ext cx="101424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rgbClr val="002060"/>
                </a:solidFill>
                <a:latin typeface="Calibri"/>
                <a:ea typeface="Calibri"/>
                <a:cs typeface="Calibri"/>
                <a:sym typeface="Calibri"/>
              </a:rPr>
              <a:t>Bills Referred to Committee Hearings This Week</a:t>
            </a:r>
            <a:endParaRPr sz="1400" b="0" i="0" u="none" strike="noStrike" cap="none">
              <a:solidFill>
                <a:schemeClr val="dk1"/>
              </a:solidFill>
              <a:latin typeface="Arial"/>
              <a:ea typeface="Arial"/>
              <a:cs typeface="Arial"/>
              <a:sym typeface="Arial"/>
            </a:endParaRPr>
          </a:p>
        </p:txBody>
      </p:sp>
      <p:sp>
        <p:nvSpPr>
          <p:cNvPr id="521" name="Google Shape;521;g22dfa736fc5_0_1055"/>
          <p:cNvSpPr txBox="1"/>
          <p:nvPr/>
        </p:nvSpPr>
        <p:spPr>
          <a:xfrm>
            <a:off x="5933772" y="324325"/>
            <a:ext cx="6078000" cy="55875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1F1F1F"/>
              </a:buClr>
              <a:buSzPts val="1800"/>
              <a:buFont typeface="Gill Sans"/>
              <a:buChar char="●"/>
            </a:pPr>
            <a:r>
              <a:rPr lang="en-US" sz="1800" dirty="0">
                <a:solidFill>
                  <a:srgbClr val="1F1F1F"/>
                </a:solidFill>
                <a:highlight>
                  <a:srgbClr val="FFFFFF"/>
                </a:highlight>
                <a:latin typeface="Gill Sans"/>
                <a:ea typeface="Gill Sans"/>
                <a:cs typeface="Gill Sans"/>
                <a:sym typeface="Gill Sans"/>
              </a:rPr>
              <a:t>H</a:t>
            </a:r>
            <a:r>
              <a:rPr lang="en-US" sz="1800" b="0" i="0" u="none" strike="noStrike" cap="none" dirty="0">
                <a:solidFill>
                  <a:srgbClr val="1F1F1F"/>
                </a:solidFill>
                <a:highlight>
                  <a:srgbClr val="FFFFFF"/>
                </a:highlight>
                <a:latin typeface="Gill Sans"/>
                <a:ea typeface="Gill Sans"/>
                <a:cs typeface="Gill Sans"/>
                <a:sym typeface="Gill Sans"/>
              </a:rPr>
              <a:t>B </a:t>
            </a:r>
            <a:r>
              <a:rPr lang="en-US" sz="1800" dirty="0">
                <a:solidFill>
                  <a:srgbClr val="1F1F1F"/>
                </a:solidFill>
                <a:highlight>
                  <a:srgbClr val="FFFFFF"/>
                </a:highlight>
                <a:latin typeface="Gill Sans"/>
                <a:ea typeface="Gill Sans"/>
                <a:cs typeface="Gill Sans"/>
                <a:sym typeface="Gill Sans"/>
              </a:rPr>
              <a:t>4389</a:t>
            </a:r>
            <a:r>
              <a:rPr lang="en-US" sz="1800" b="0" i="0" u="none" strike="noStrike" cap="none" dirty="0">
                <a:solidFill>
                  <a:srgbClr val="1F1F1F"/>
                </a:solidFill>
                <a:highlight>
                  <a:srgbClr val="FFFFFF"/>
                </a:highlight>
                <a:latin typeface="Gill Sans"/>
                <a:ea typeface="Gill Sans"/>
                <a:cs typeface="Gill Sans"/>
                <a:sym typeface="Gill Sans"/>
              </a:rPr>
              <a:t> (</a:t>
            </a:r>
            <a:r>
              <a:rPr lang="en-US" sz="1800" dirty="0">
                <a:solidFill>
                  <a:srgbClr val="1F1F1F"/>
                </a:solidFill>
                <a:highlight>
                  <a:srgbClr val="FFFFFF"/>
                </a:highlight>
                <a:latin typeface="Gill Sans"/>
                <a:ea typeface="Gill Sans"/>
                <a:cs typeface="Gill Sans"/>
                <a:sym typeface="Gill Sans"/>
              </a:rPr>
              <a:t>Cole</a:t>
            </a:r>
            <a:r>
              <a:rPr lang="en-US" sz="1800" b="0" i="0" u="none" strike="noStrike" cap="none" dirty="0">
                <a:solidFill>
                  <a:srgbClr val="1F1F1F"/>
                </a:solidFill>
                <a:highlight>
                  <a:srgbClr val="FFFFFF"/>
                </a:highlight>
                <a:latin typeface="Gill Sans"/>
                <a:ea typeface="Gill Sans"/>
                <a:cs typeface="Gill Sans"/>
                <a:sym typeface="Gill Sans"/>
              </a:rPr>
              <a:t>, </a:t>
            </a:r>
            <a:r>
              <a:rPr lang="en-US" sz="1800" dirty="0">
                <a:solidFill>
                  <a:srgbClr val="1F1F1F"/>
                </a:solidFill>
                <a:highlight>
                  <a:srgbClr val="FFFFFF"/>
                </a:highlight>
                <a:latin typeface="Gill Sans"/>
                <a:ea typeface="Gill Sans"/>
                <a:cs typeface="Gill Sans"/>
                <a:sym typeface="Gill Sans"/>
              </a:rPr>
              <a:t>Sheryl</a:t>
            </a:r>
            <a:r>
              <a:rPr lang="en-US" sz="1800" b="0" i="0" u="none" strike="noStrike" cap="none" dirty="0">
                <a:solidFill>
                  <a:srgbClr val="1F1F1F"/>
                </a:solidFill>
                <a:highlight>
                  <a:srgbClr val="FFFFFF"/>
                </a:highlight>
                <a:latin typeface="Gill Sans"/>
                <a:ea typeface="Gill Sans"/>
                <a:cs typeface="Gill Sans"/>
                <a:sym typeface="Gill Sans"/>
              </a:rPr>
              <a:t>)</a:t>
            </a:r>
            <a:endParaRPr sz="1800" b="0" i="0" u="none" strike="noStrike" cap="none" dirty="0">
              <a:solidFill>
                <a:srgbClr val="1F1F1F"/>
              </a:solidFill>
              <a:highlight>
                <a:srgbClr val="FFFFFF"/>
              </a:highlight>
              <a:latin typeface="Gill Sans"/>
              <a:ea typeface="Gill Sans"/>
              <a:cs typeface="Gill Sans"/>
              <a:sym typeface="Gill Sans"/>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Gill Sans"/>
                <a:ea typeface="Gill Sans"/>
                <a:cs typeface="Gill Sans"/>
                <a:sym typeface="Gill Sans"/>
              </a:rPr>
              <a:t>Committee Hearing Scheduled for </a:t>
            </a:r>
            <a:r>
              <a:rPr lang="en-US" sz="1800" dirty="0">
                <a:solidFill>
                  <a:schemeClr val="dk1"/>
                </a:solidFill>
                <a:latin typeface="Gill Sans"/>
                <a:ea typeface="Gill Sans"/>
                <a:cs typeface="Gill Sans"/>
                <a:sym typeface="Gill Sans"/>
              </a:rPr>
              <a:t>Mon</a:t>
            </a:r>
            <a:r>
              <a:rPr lang="en-US" sz="1800" b="0" i="0" u="none" strike="noStrike" cap="none" dirty="0">
                <a:solidFill>
                  <a:schemeClr val="dk1"/>
                </a:solidFill>
                <a:latin typeface="Gill Sans"/>
                <a:ea typeface="Gill Sans"/>
                <a:cs typeface="Gill Sans"/>
                <a:sym typeface="Gill Sans"/>
              </a:rPr>
              <a:t>day, April 1</a:t>
            </a:r>
            <a:r>
              <a:rPr lang="en-US" sz="1800" dirty="0">
                <a:solidFill>
                  <a:schemeClr val="dk1"/>
                </a:solidFill>
                <a:latin typeface="Gill Sans"/>
                <a:ea typeface="Gill Sans"/>
                <a:cs typeface="Gill Sans"/>
                <a:sym typeface="Gill Sans"/>
              </a:rPr>
              <a:t>7</a:t>
            </a:r>
            <a:r>
              <a:rPr lang="en-US" sz="1800" b="0" i="0" u="none" strike="noStrike" cap="none" dirty="0">
                <a:solidFill>
                  <a:schemeClr val="dk1"/>
                </a:solidFill>
                <a:latin typeface="Gill Sans"/>
                <a:ea typeface="Gill Sans"/>
                <a:cs typeface="Gill Sans"/>
                <a:sym typeface="Gill Sans"/>
              </a:rPr>
              <a:t>th</a:t>
            </a:r>
            <a:endParaRPr sz="1800" b="0" i="0" u="none" strike="noStrike" cap="none" dirty="0">
              <a:solidFill>
                <a:srgbClr val="1F1F1F"/>
              </a:solidFill>
              <a:highlight>
                <a:srgbClr val="FFFFFF"/>
              </a:highlight>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1F1F1F"/>
              </a:solidFill>
              <a:highlight>
                <a:srgbClr val="FFFFFF"/>
              </a:highlight>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Gill Sans"/>
                <a:ea typeface="Gill Sans"/>
                <a:cs typeface="Gill Sans"/>
                <a:sym typeface="Gill Sans"/>
              </a:rPr>
              <a:t>Caption: </a:t>
            </a:r>
            <a:r>
              <a:rPr lang="en-US" sz="1800" dirty="0">
                <a:solidFill>
                  <a:srgbClr val="1F1F1F"/>
                </a:solidFill>
                <a:highlight>
                  <a:srgbClr val="FFFFFF"/>
                </a:highlight>
                <a:latin typeface="Gill Sans"/>
                <a:ea typeface="Gill Sans"/>
                <a:cs typeface="Gill Sans"/>
                <a:sym typeface="Gill Sans"/>
              </a:rPr>
              <a:t>Relating to the funding mechanism for the regulation of workers' compensation and workers' compensation insurance.</a:t>
            </a:r>
            <a:endParaRPr sz="1800" i="0" u="none" strike="noStrike" cap="none" dirty="0">
              <a:solidFill>
                <a:srgbClr val="1F1F1F"/>
              </a:solidFill>
              <a:highlight>
                <a:srgbClr val="FFFFFF"/>
              </a:highlight>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endParaRPr sz="900" b="0" i="0" u="none" strike="noStrike" cap="none" dirty="0">
              <a:solidFill>
                <a:srgbClr val="1F1F1F"/>
              </a:solidFill>
              <a:highlight>
                <a:srgbClr val="FFFFFF"/>
              </a:highlight>
              <a:latin typeface="Roboto"/>
              <a:ea typeface="Roboto"/>
              <a:cs typeface="Roboto"/>
              <a:sym typeface="Roboto"/>
            </a:endParaRPr>
          </a:p>
          <a:p>
            <a:pPr marL="457200" marR="0" lvl="0" indent="-342900" algn="l" rtl="0">
              <a:lnSpc>
                <a:spcPct val="100000"/>
              </a:lnSpc>
              <a:spcBef>
                <a:spcPts val="0"/>
              </a:spcBef>
              <a:spcAft>
                <a:spcPts val="0"/>
              </a:spcAft>
              <a:buClr>
                <a:srgbClr val="000000"/>
              </a:buClr>
              <a:buSzPts val="1800"/>
              <a:buFont typeface="Gill Sans"/>
              <a:buChar char="●"/>
            </a:pPr>
            <a:r>
              <a:rPr lang="en-US" sz="1800" dirty="0">
                <a:solidFill>
                  <a:srgbClr val="1F1F1F"/>
                </a:solidFill>
                <a:highlight>
                  <a:srgbClr val="FFFFFF"/>
                </a:highlight>
                <a:latin typeface="Gill Sans"/>
                <a:ea typeface="Gill Sans"/>
                <a:cs typeface="Gill Sans"/>
                <a:sym typeface="Gill Sans"/>
              </a:rPr>
              <a:t>HJR</a:t>
            </a:r>
            <a:r>
              <a:rPr lang="en-US" sz="1800" b="0" i="0" u="none" strike="noStrike" cap="none" dirty="0">
                <a:solidFill>
                  <a:srgbClr val="1F1F1F"/>
                </a:solidFill>
                <a:highlight>
                  <a:srgbClr val="FFFFFF"/>
                </a:highlight>
                <a:latin typeface="Gill Sans"/>
                <a:ea typeface="Gill Sans"/>
                <a:cs typeface="Gill Sans"/>
                <a:sym typeface="Gill Sans"/>
              </a:rPr>
              <a:t> </a:t>
            </a:r>
            <a:r>
              <a:rPr lang="en-US" sz="1800" dirty="0">
                <a:solidFill>
                  <a:srgbClr val="1F1F1F"/>
                </a:solidFill>
                <a:highlight>
                  <a:srgbClr val="FFFFFF"/>
                </a:highlight>
                <a:latin typeface="Gill Sans"/>
                <a:ea typeface="Gill Sans"/>
                <a:cs typeface="Gill Sans"/>
                <a:sym typeface="Gill Sans"/>
              </a:rPr>
              <a:t>27</a:t>
            </a:r>
            <a:r>
              <a:rPr lang="en-US" sz="1800" b="0" i="0" u="none" strike="noStrike" cap="none" dirty="0">
                <a:solidFill>
                  <a:srgbClr val="1F1F1F"/>
                </a:solidFill>
                <a:highlight>
                  <a:srgbClr val="FFFFFF"/>
                </a:highlight>
                <a:latin typeface="Gill Sans"/>
                <a:ea typeface="Gill Sans"/>
                <a:cs typeface="Gill Sans"/>
                <a:sym typeface="Gill Sans"/>
              </a:rPr>
              <a:t> (</a:t>
            </a:r>
            <a:r>
              <a:rPr lang="en-US" sz="1800" dirty="0">
                <a:solidFill>
                  <a:srgbClr val="1F1F1F"/>
                </a:solidFill>
                <a:highlight>
                  <a:srgbClr val="FFFFFF"/>
                </a:highlight>
                <a:latin typeface="Gill Sans"/>
                <a:ea typeface="Gill Sans"/>
                <a:cs typeface="Gill Sans"/>
                <a:sym typeface="Gill Sans"/>
              </a:rPr>
              <a:t>Craddick</a:t>
            </a:r>
            <a:r>
              <a:rPr lang="en-US" sz="1800" b="0" i="0" u="none" strike="noStrike" cap="none" dirty="0">
                <a:solidFill>
                  <a:srgbClr val="1F1F1F"/>
                </a:solidFill>
                <a:highlight>
                  <a:srgbClr val="FFFFFF"/>
                </a:highlight>
                <a:latin typeface="Gill Sans"/>
                <a:ea typeface="Gill Sans"/>
                <a:cs typeface="Gill Sans"/>
                <a:sym typeface="Gill Sans"/>
              </a:rPr>
              <a:t>, </a:t>
            </a:r>
            <a:r>
              <a:rPr lang="en-US" sz="1800" dirty="0">
                <a:solidFill>
                  <a:srgbClr val="1F1F1F"/>
                </a:solidFill>
                <a:highlight>
                  <a:srgbClr val="FFFFFF"/>
                </a:highlight>
                <a:latin typeface="Gill Sans"/>
                <a:ea typeface="Gill Sans"/>
                <a:cs typeface="Gill Sans"/>
                <a:sym typeface="Gill Sans"/>
              </a:rPr>
              <a:t>Tom</a:t>
            </a:r>
            <a:r>
              <a:rPr lang="en-US" sz="1800" b="0" i="0" u="none" strike="noStrike" cap="none" dirty="0">
                <a:solidFill>
                  <a:srgbClr val="1F1F1F"/>
                </a:solidFill>
                <a:highlight>
                  <a:srgbClr val="FFFFFF"/>
                </a:highlight>
                <a:latin typeface="Gill Sans"/>
                <a:ea typeface="Gill Sans"/>
                <a:cs typeface="Gill Sans"/>
                <a:sym typeface="Gill Sans"/>
              </a:rPr>
              <a:t>)</a:t>
            </a:r>
            <a:endParaRPr sz="1800" b="0" i="0" u="none" strike="noStrike" cap="none" dirty="0">
              <a:solidFill>
                <a:srgbClr val="1F1F1F"/>
              </a:solidFill>
              <a:highlight>
                <a:srgbClr val="FFFFFF"/>
              </a:highlight>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Gill Sans"/>
                <a:ea typeface="Gill Sans"/>
                <a:cs typeface="Gill Sans"/>
                <a:sym typeface="Gill Sans"/>
              </a:rPr>
              <a:t>Committee Hearing Scheduled for </a:t>
            </a:r>
            <a:r>
              <a:rPr lang="en-US" sz="1800" dirty="0">
                <a:solidFill>
                  <a:schemeClr val="dk1"/>
                </a:solidFill>
                <a:latin typeface="Gill Sans"/>
                <a:ea typeface="Gill Sans"/>
                <a:cs typeface="Gill Sans"/>
                <a:sym typeface="Gill Sans"/>
              </a:rPr>
              <a:t>Mon</a:t>
            </a:r>
            <a:r>
              <a:rPr lang="en-US" sz="1800" b="0" i="0" u="none" strike="noStrike" cap="none" dirty="0">
                <a:solidFill>
                  <a:schemeClr val="dk1"/>
                </a:solidFill>
                <a:latin typeface="Gill Sans"/>
                <a:ea typeface="Gill Sans"/>
                <a:cs typeface="Gill Sans"/>
                <a:sym typeface="Gill Sans"/>
              </a:rPr>
              <a:t>day, April 1</a:t>
            </a:r>
            <a:r>
              <a:rPr lang="en-US" sz="1800" dirty="0">
                <a:solidFill>
                  <a:schemeClr val="dk1"/>
                </a:solidFill>
                <a:latin typeface="Gill Sans"/>
                <a:ea typeface="Gill Sans"/>
                <a:cs typeface="Gill Sans"/>
                <a:sym typeface="Gill Sans"/>
              </a:rPr>
              <a:t>7</a:t>
            </a:r>
            <a:r>
              <a:rPr lang="en-US" sz="1800" b="0" i="0" u="none" strike="noStrike" cap="none" dirty="0">
                <a:solidFill>
                  <a:schemeClr val="dk1"/>
                </a:solidFill>
                <a:latin typeface="Gill Sans"/>
                <a:ea typeface="Gill Sans"/>
                <a:cs typeface="Gill Sans"/>
                <a:sym typeface="Gill Sans"/>
              </a:rPr>
              <a:t>th</a:t>
            </a:r>
            <a:endParaRPr sz="1800" b="0" i="0" u="none" strike="noStrike" cap="none" dirty="0">
              <a:solidFill>
                <a:schemeClr val="dk1"/>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Gill Sans"/>
                <a:ea typeface="Gill Sans"/>
                <a:cs typeface="Gill Sans"/>
                <a:sym typeface="Gill Sans"/>
              </a:rPr>
              <a:t>Caption: </a:t>
            </a:r>
            <a:r>
              <a:rPr lang="en-US" sz="1800" dirty="0">
                <a:solidFill>
                  <a:schemeClr val="dk1"/>
                </a:solidFill>
                <a:highlight>
                  <a:srgbClr val="FFFFFF"/>
                </a:highlight>
                <a:latin typeface="Gill Sans"/>
                <a:ea typeface="Gill Sans"/>
                <a:cs typeface="Gill Sans"/>
                <a:sym typeface="Gill Sans"/>
              </a:rPr>
              <a:t>Proposing a constitutional amendment providing for the creation of and use of money in the Grow Texas fund and allocating certain general revenues to that fund, the economic stabilization fund, and the state highway fund.</a:t>
            </a:r>
            <a:endParaRPr sz="1800" b="1" i="0" u="none" strike="noStrike" cap="none" dirty="0">
              <a:solidFill>
                <a:schemeClr val="dk1"/>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endParaRPr sz="1800" b="1" dirty="0">
              <a:solidFill>
                <a:schemeClr val="dk1"/>
              </a:solidFill>
              <a:latin typeface="Gill Sans"/>
              <a:ea typeface="Gill Sans"/>
              <a:cs typeface="Gill Sans"/>
              <a:sym typeface="Gill Sans"/>
            </a:endParaRPr>
          </a:p>
          <a:p>
            <a:pPr marL="457200" lvl="0" indent="-342900" algn="l" rtl="0">
              <a:spcBef>
                <a:spcPts val="0"/>
              </a:spcBef>
              <a:spcAft>
                <a:spcPts val="0"/>
              </a:spcAft>
              <a:buClr>
                <a:schemeClr val="dk1"/>
              </a:buClr>
              <a:buSzPts val="1800"/>
              <a:buFont typeface="Gill Sans"/>
              <a:buChar char="●"/>
            </a:pPr>
            <a:r>
              <a:rPr lang="en-US" sz="1800" dirty="0">
                <a:solidFill>
                  <a:srgbClr val="1F1F1F"/>
                </a:solidFill>
                <a:highlight>
                  <a:schemeClr val="lt1"/>
                </a:highlight>
                <a:latin typeface="Gill Sans"/>
                <a:ea typeface="Gill Sans"/>
                <a:cs typeface="Gill Sans"/>
                <a:sym typeface="Gill Sans"/>
              </a:rPr>
              <a:t>HB 1392 (Craddick, Tom)</a:t>
            </a:r>
            <a:endParaRPr sz="1800" dirty="0">
              <a:solidFill>
                <a:srgbClr val="1F1F1F"/>
              </a:solidFill>
              <a:highlight>
                <a:schemeClr val="lt1"/>
              </a:highlight>
              <a:latin typeface="Gill Sans"/>
              <a:ea typeface="Gill Sans"/>
              <a:cs typeface="Gill Sans"/>
              <a:sym typeface="Gill Sans"/>
            </a:endParaRPr>
          </a:p>
          <a:p>
            <a:pPr marL="457200" lvl="0" indent="0" algn="l" rtl="0">
              <a:spcBef>
                <a:spcPts val="0"/>
              </a:spcBef>
              <a:spcAft>
                <a:spcPts val="0"/>
              </a:spcAft>
              <a:buClr>
                <a:schemeClr val="dk1"/>
              </a:buClr>
              <a:buSzPts val="1800"/>
              <a:buFont typeface="Arial"/>
              <a:buNone/>
            </a:pPr>
            <a:r>
              <a:rPr lang="en-US" sz="1800" dirty="0">
                <a:solidFill>
                  <a:schemeClr val="dk1"/>
                </a:solidFill>
                <a:latin typeface="Gill Sans"/>
                <a:ea typeface="Gill Sans"/>
                <a:cs typeface="Gill Sans"/>
                <a:sym typeface="Gill Sans"/>
              </a:rPr>
              <a:t>Committee Hearing Scheduled for Monday, April 17th</a:t>
            </a:r>
            <a:endParaRPr sz="1800" dirty="0">
              <a:solidFill>
                <a:schemeClr val="dk1"/>
              </a:solidFill>
              <a:latin typeface="Gill Sans"/>
              <a:ea typeface="Gill Sans"/>
              <a:cs typeface="Gill Sans"/>
              <a:sym typeface="Gill Sans"/>
            </a:endParaRPr>
          </a:p>
          <a:p>
            <a:pPr marL="457200" lvl="0" indent="0" algn="l" rtl="0">
              <a:spcBef>
                <a:spcPts val="0"/>
              </a:spcBef>
              <a:spcAft>
                <a:spcPts val="0"/>
              </a:spcAft>
              <a:buClr>
                <a:schemeClr val="dk1"/>
              </a:buClr>
              <a:buSzPts val="1800"/>
              <a:buFont typeface="Arial"/>
              <a:buNone/>
            </a:pPr>
            <a:endParaRPr sz="1800" dirty="0">
              <a:solidFill>
                <a:schemeClr val="dk1"/>
              </a:solidFill>
              <a:latin typeface="Gill Sans"/>
              <a:ea typeface="Gill Sans"/>
              <a:cs typeface="Gill Sans"/>
              <a:sym typeface="Gill Sans"/>
            </a:endParaRPr>
          </a:p>
          <a:p>
            <a:pPr marL="457200" lvl="0" indent="0" algn="l" rtl="0">
              <a:spcBef>
                <a:spcPts val="0"/>
              </a:spcBef>
              <a:spcAft>
                <a:spcPts val="0"/>
              </a:spcAft>
              <a:buClr>
                <a:schemeClr val="dk1"/>
              </a:buClr>
              <a:buSzPts val="1800"/>
              <a:buFont typeface="Arial"/>
              <a:buNone/>
            </a:pPr>
            <a:r>
              <a:rPr lang="en-US" sz="1800" b="1" dirty="0">
                <a:solidFill>
                  <a:schemeClr val="dk1"/>
                </a:solidFill>
                <a:latin typeface="Gill Sans"/>
                <a:ea typeface="Gill Sans"/>
                <a:cs typeface="Gill Sans"/>
                <a:sym typeface="Gill Sans"/>
              </a:rPr>
              <a:t>Caption: </a:t>
            </a:r>
            <a:endParaRPr sz="1800" b="1" dirty="0">
              <a:solidFill>
                <a:schemeClr val="dk1"/>
              </a:solidFill>
              <a:latin typeface="Gill Sans"/>
              <a:ea typeface="Gill Sans"/>
              <a:cs typeface="Gill Sans"/>
              <a:sym typeface="Gill Sans"/>
            </a:endParaRPr>
          </a:p>
        </p:txBody>
      </p:sp>
      <p:sp>
        <p:nvSpPr>
          <p:cNvPr id="522" name="Google Shape;522;g22dfa736fc5_0_1055"/>
          <p:cNvSpPr txBox="1"/>
          <p:nvPr/>
        </p:nvSpPr>
        <p:spPr>
          <a:xfrm>
            <a:off x="170375" y="1066169"/>
            <a:ext cx="5920800" cy="50334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chemeClr val="dk1"/>
              </a:buClr>
              <a:buSzPts val="1800"/>
              <a:buFont typeface="Gill Sans"/>
              <a:buChar char="●"/>
            </a:pPr>
            <a:r>
              <a:rPr lang="en-US" sz="1800" b="0" i="0" u="none" strike="noStrike" cap="none">
                <a:solidFill>
                  <a:schemeClr val="dk1"/>
                </a:solidFill>
                <a:latin typeface="Gill Sans"/>
                <a:ea typeface="Gill Sans"/>
                <a:cs typeface="Gill Sans"/>
                <a:sym typeface="Gill Sans"/>
              </a:rPr>
              <a:t>HB </a:t>
            </a:r>
            <a:r>
              <a:rPr lang="en-US" sz="1800">
                <a:solidFill>
                  <a:schemeClr val="dk1"/>
                </a:solidFill>
                <a:latin typeface="Gill Sans"/>
                <a:ea typeface="Gill Sans"/>
                <a:cs typeface="Gill Sans"/>
                <a:sym typeface="Gill Sans"/>
              </a:rPr>
              <a:t>1963</a:t>
            </a:r>
            <a:r>
              <a:rPr lang="en-US" sz="1800" b="0" i="0" u="none" strike="noStrike" cap="none">
                <a:solidFill>
                  <a:schemeClr val="dk1"/>
                </a:solidFill>
                <a:latin typeface="Gill Sans"/>
                <a:ea typeface="Gill Sans"/>
                <a:cs typeface="Gill Sans"/>
                <a:sym typeface="Gill Sans"/>
              </a:rPr>
              <a:t> (</a:t>
            </a:r>
            <a:r>
              <a:rPr lang="en-US" sz="1800">
                <a:solidFill>
                  <a:schemeClr val="dk1"/>
                </a:solidFill>
                <a:latin typeface="Gill Sans"/>
                <a:ea typeface="Gill Sans"/>
                <a:cs typeface="Gill Sans"/>
                <a:sym typeface="Gill Sans"/>
              </a:rPr>
              <a:t>Leach</a:t>
            </a:r>
            <a:r>
              <a:rPr lang="en-US" sz="1800" b="0" i="0" u="none" strike="noStrike" cap="none">
                <a:solidFill>
                  <a:schemeClr val="dk1"/>
                </a:solidFill>
                <a:latin typeface="Gill Sans"/>
                <a:ea typeface="Gill Sans"/>
                <a:cs typeface="Gill Sans"/>
                <a:sym typeface="Gill Sans"/>
              </a:rPr>
              <a:t>, </a:t>
            </a:r>
            <a:r>
              <a:rPr lang="en-US" sz="1800">
                <a:solidFill>
                  <a:schemeClr val="dk1"/>
                </a:solidFill>
                <a:latin typeface="Gill Sans"/>
                <a:ea typeface="Gill Sans"/>
                <a:cs typeface="Gill Sans"/>
                <a:sym typeface="Gill Sans"/>
              </a:rPr>
              <a:t>Jeff</a:t>
            </a:r>
            <a:r>
              <a:rPr lang="en-US" sz="1800" b="0" i="0" u="none" strike="noStrike" cap="none">
                <a:solidFill>
                  <a:schemeClr val="dk1"/>
                </a:solidFill>
                <a:latin typeface="Gill Sans"/>
                <a:ea typeface="Gill Sans"/>
                <a:cs typeface="Gill Sans"/>
                <a:sym typeface="Gill Sans"/>
              </a:rPr>
              <a:t>)</a:t>
            </a:r>
            <a:endParaRPr sz="1800" b="0" i="0" u="none" strike="noStrike" cap="none">
              <a:solidFill>
                <a:schemeClr val="dk1"/>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Committee Hearing Scheduled for </a:t>
            </a:r>
            <a:r>
              <a:rPr lang="en-US" sz="1800">
                <a:solidFill>
                  <a:schemeClr val="dk1"/>
                </a:solidFill>
                <a:latin typeface="Gill Sans"/>
                <a:ea typeface="Gill Sans"/>
                <a:cs typeface="Gill Sans"/>
                <a:sym typeface="Gill Sans"/>
              </a:rPr>
              <a:t>Monda</a:t>
            </a:r>
            <a:r>
              <a:rPr lang="en-US" sz="1800" b="0" i="0" u="none" strike="noStrike" cap="none">
                <a:solidFill>
                  <a:schemeClr val="dk1"/>
                </a:solidFill>
                <a:latin typeface="Gill Sans"/>
                <a:ea typeface="Gill Sans"/>
                <a:cs typeface="Gill Sans"/>
                <a:sym typeface="Gill Sans"/>
              </a:rPr>
              <a:t>y, April 1</a:t>
            </a:r>
            <a:r>
              <a:rPr lang="en-US" sz="1800">
                <a:solidFill>
                  <a:schemeClr val="dk1"/>
                </a:solidFill>
                <a:latin typeface="Gill Sans"/>
                <a:ea typeface="Gill Sans"/>
                <a:cs typeface="Gill Sans"/>
                <a:sym typeface="Gill Sans"/>
              </a:rPr>
              <a:t>7</a:t>
            </a:r>
            <a:r>
              <a:rPr lang="en-US" sz="1800" b="0" i="0" u="none" strike="noStrike" cap="none">
                <a:solidFill>
                  <a:schemeClr val="dk1"/>
                </a:solidFill>
                <a:latin typeface="Gill Sans"/>
                <a:ea typeface="Gill Sans"/>
                <a:cs typeface="Gill Sans"/>
                <a:sym typeface="Gill Sans"/>
              </a:rPr>
              <a:t>th</a:t>
            </a:r>
            <a:endParaRPr sz="1800" b="0" i="0" u="none" strike="noStrike" cap="none">
              <a:solidFill>
                <a:schemeClr val="dk1"/>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Gill Sans"/>
                <a:ea typeface="Gill Sans"/>
                <a:cs typeface="Gill Sans"/>
                <a:sym typeface="Gill Sans"/>
              </a:rPr>
              <a:t>Caption: </a:t>
            </a:r>
            <a:r>
              <a:rPr lang="en-US" sz="1800">
                <a:solidFill>
                  <a:srgbClr val="1F1F1F"/>
                </a:solidFill>
                <a:highlight>
                  <a:srgbClr val="FFFFFF"/>
                </a:highlight>
                <a:latin typeface="Gill Sans"/>
                <a:ea typeface="Gill Sans"/>
                <a:cs typeface="Gill Sans"/>
                <a:sym typeface="Gill Sans"/>
              </a:rPr>
              <a:t>Relating to construction contract trust funds.</a:t>
            </a:r>
            <a:endParaRPr sz="1800" i="0" u="none" strike="noStrike" cap="none">
              <a:solidFill>
                <a:srgbClr val="1F1F1F"/>
              </a:solidFill>
              <a:highlight>
                <a:srgbClr val="FFFFFF"/>
              </a:highlight>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endParaRPr sz="900" b="0" i="0" u="none" strike="noStrike" cap="none">
              <a:solidFill>
                <a:srgbClr val="1F1F1F"/>
              </a:solidFill>
              <a:highlight>
                <a:srgbClr val="FFFFFF"/>
              </a:highlight>
              <a:latin typeface="Roboto"/>
              <a:ea typeface="Roboto"/>
              <a:cs typeface="Roboto"/>
              <a:sym typeface="Roboto"/>
            </a:endParaRPr>
          </a:p>
          <a:p>
            <a:pPr marL="457200" marR="0" lvl="0" indent="-342900" algn="l" rtl="0">
              <a:lnSpc>
                <a:spcPct val="100000"/>
              </a:lnSpc>
              <a:spcBef>
                <a:spcPts val="0"/>
              </a:spcBef>
              <a:spcAft>
                <a:spcPts val="0"/>
              </a:spcAft>
              <a:buClr>
                <a:srgbClr val="000000"/>
              </a:buClr>
              <a:buSzPts val="1800"/>
              <a:buFont typeface="Gill Sans"/>
              <a:buChar char="●"/>
            </a:pPr>
            <a:r>
              <a:rPr lang="en-US" sz="1800" b="0" i="0" u="none" strike="noStrike" cap="none">
                <a:solidFill>
                  <a:srgbClr val="1F1F1F"/>
                </a:solidFill>
                <a:highlight>
                  <a:srgbClr val="FFFFFF"/>
                </a:highlight>
                <a:latin typeface="Gill Sans"/>
                <a:ea typeface="Gill Sans"/>
                <a:cs typeface="Gill Sans"/>
                <a:sym typeface="Gill Sans"/>
              </a:rPr>
              <a:t>HB </a:t>
            </a:r>
            <a:r>
              <a:rPr lang="en-US" sz="1800">
                <a:solidFill>
                  <a:srgbClr val="1F1F1F"/>
                </a:solidFill>
                <a:highlight>
                  <a:srgbClr val="FFFFFF"/>
                </a:highlight>
                <a:latin typeface="Gill Sans"/>
                <a:ea typeface="Gill Sans"/>
                <a:cs typeface="Gill Sans"/>
                <a:sym typeface="Gill Sans"/>
              </a:rPr>
              <a:t>2657</a:t>
            </a:r>
            <a:r>
              <a:rPr lang="en-US" sz="1800" b="0" i="0" u="none" strike="noStrike" cap="none">
                <a:solidFill>
                  <a:srgbClr val="1F1F1F"/>
                </a:solidFill>
                <a:highlight>
                  <a:srgbClr val="FFFFFF"/>
                </a:highlight>
                <a:latin typeface="Gill Sans"/>
                <a:ea typeface="Gill Sans"/>
                <a:cs typeface="Gill Sans"/>
                <a:sym typeface="Gill Sans"/>
              </a:rPr>
              <a:t> (</a:t>
            </a:r>
            <a:r>
              <a:rPr lang="en-US" sz="1800">
                <a:solidFill>
                  <a:srgbClr val="1F1F1F"/>
                </a:solidFill>
                <a:highlight>
                  <a:srgbClr val="FFFFFF"/>
                </a:highlight>
                <a:latin typeface="Gill Sans"/>
                <a:ea typeface="Gill Sans"/>
                <a:cs typeface="Gill Sans"/>
                <a:sym typeface="Gill Sans"/>
              </a:rPr>
              <a:t>Leach</a:t>
            </a:r>
            <a:r>
              <a:rPr lang="en-US" sz="1800" b="0" i="0" u="none" strike="noStrike" cap="none">
                <a:solidFill>
                  <a:srgbClr val="1F1F1F"/>
                </a:solidFill>
                <a:highlight>
                  <a:srgbClr val="FFFFFF"/>
                </a:highlight>
                <a:latin typeface="Gill Sans"/>
                <a:ea typeface="Gill Sans"/>
                <a:cs typeface="Gill Sans"/>
                <a:sym typeface="Gill Sans"/>
              </a:rPr>
              <a:t>, </a:t>
            </a:r>
            <a:r>
              <a:rPr lang="en-US" sz="1800">
                <a:solidFill>
                  <a:srgbClr val="1F1F1F"/>
                </a:solidFill>
                <a:highlight>
                  <a:srgbClr val="FFFFFF"/>
                </a:highlight>
                <a:latin typeface="Gill Sans"/>
                <a:ea typeface="Gill Sans"/>
                <a:cs typeface="Gill Sans"/>
                <a:sym typeface="Gill Sans"/>
              </a:rPr>
              <a:t>Jeff</a:t>
            </a:r>
            <a:r>
              <a:rPr lang="en-US" sz="1800" b="0" i="0" u="none" strike="noStrike" cap="none">
                <a:solidFill>
                  <a:srgbClr val="1F1F1F"/>
                </a:solidFill>
                <a:highlight>
                  <a:srgbClr val="FFFFFF"/>
                </a:highlight>
                <a:latin typeface="Gill Sans"/>
                <a:ea typeface="Gill Sans"/>
                <a:cs typeface="Gill Sans"/>
                <a:sym typeface="Gill Sans"/>
              </a:rPr>
              <a:t>)</a:t>
            </a:r>
            <a:endParaRPr sz="1800" b="0" i="0" u="none" strike="noStrike" cap="none">
              <a:solidFill>
                <a:schemeClr val="dk1"/>
              </a:solidFill>
              <a:latin typeface="Gill Sans"/>
              <a:ea typeface="Gill Sans"/>
              <a:cs typeface="Gill Sans"/>
              <a:sym typeface="Gill Sans"/>
            </a:endParaRPr>
          </a:p>
          <a:p>
            <a:pPr marL="45720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Gill Sans"/>
                <a:ea typeface="Gill Sans"/>
                <a:cs typeface="Gill Sans"/>
                <a:sym typeface="Gill Sans"/>
              </a:rPr>
              <a:t>Committee Hearing Scheduled for </a:t>
            </a:r>
            <a:r>
              <a:rPr lang="en-US" sz="1800">
                <a:solidFill>
                  <a:schemeClr val="dk1"/>
                </a:solidFill>
                <a:latin typeface="Gill Sans"/>
                <a:ea typeface="Gill Sans"/>
                <a:cs typeface="Gill Sans"/>
                <a:sym typeface="Gill Sans"/>
              </a:rPr>
              <a:t>Mon</a:t>
            </a:r>
            <a:r>
              <a:rPr lang="en-US" sz="1800" b="0" i="0" u="none" strike="noStrike" cap="none">
                <a:solidFill>
                  <a:schemeClr val="dk1"/>
                </a:solidFill>
                <a:latin typeface="Gill Sans"/>
                <a:ea typeface="Gill Sans"/>
                <a:cs typeface="Gill Sans"/>
                <a:sym typeface="Gill Sans"/>
              </a:rPr>
              <a:t>day, April 1</a:t>
            </a:r>
            <a:r>
              <a:rPr lang="en-US" sz="1800">
                <a:solidFill>
                  <a:schemeClr val="dk1"/>
                </a:solidFill>
                <a:latin typeface="Gill Sans"/>
                <a:ea typeface="Gill Sans"/>
                <a:cs typeface="Gill Sans"/>
                <a:sym typeface="Gill Sans"/>
              </a:rPr>
              <a:t>7</a:t>
            </a:r>
            <a:r>
              <a:rPr lang="en-US" sz="1800" b="0" i="0" u="none" strike="noStrike" cap="none">
                <a:solidFill>
                  <a:schemeClr val="dk1"/>
                </a:solidFill>
                <a:latin typeface="Gill Sans"/>
                <a:ea typeface="Gill Sans"/>
                <a:cs typeface="Gill Sans"/>
                <a:sym typeface="Gill Sans"/>
              </a:rPr>
              <a:t>th</a:t>
            </a:r>
            <a:endParaRPr sz="1800" b="0" i="0" u="none" strike="noStrike" cap="none">
              <a:solidFill>
                <a:schemeClr val="dk1"/>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Gill Sans"/>
                <a:ea typeface="Gill Sans"/>
                <a:cs typeface="Gill Sans"/>
                <a:sym typeface="Gill Sans"/>
              </a:rPr>
              <a:t>Caption:</a:t>
            </a:r>
            <a:r>
              <a:rPr lang="en-US" sz="1800" i="0" u="none" strike="noStrike" cap="none">
                <a:solidFill>
                  <a:schemeClr val="dk1"/>
                </a:solidFill>
                <a:latin typeface="Gill Sans"/>
                <a:ea typeface="Gill Sans"/>
                <a:cs typeface="Gill Sans"/>
                <a:sym typeface="Gill Sans"/>
              </a:rPr>
              <a:t> </a:t>
            </a:r>
            <a:r>
              <a:rPr lang="en-US" sz="1800">
                <a:solidFill>
                  <a:srgbClr val="1F1F1F"/>
                </a:solidFill>
                <a:highlight>
                  <a:srgbClr val="FFFFFF"/>
                </a:highlight>
                <a:latin typeface="Gill Sans"/>
                <a:ea typeface="Gill Sans"/>
                <a:cs typeface="Gill Sans"/>
                <a:sym typeface="Gill Sans"/>
              </a:rPr>
              <a:t>Relating to voidable provisions in certain construction contracts</a:t>
            </a:r>
            <a:endParaRPr sz="1800">
              <a:solidFill>
                <a:srgbClr val="1F1F1F"/>
              </a:solidFill>
              <a:highlight>
                <a:srgbClr val="FFFFFF"/>
              </a:highlight>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800"/>
              <a:buFont typeface="Arial"/>
              <a:buNone/>
            </a:pPr>
            <a:endParaRPr sz="1800">
              <a:solidFill>
                <a:srgbClr val="1F1F1F"/>
              </a:solidFill>
              <a:highlight>
                <a:srgbClr val="FFFFFF"/>
              </a:highlight>
              <a:latin typeface="Gill Sans"/>
              <a:ea typeface="Gill Sans"/>
              <a:cs typeface="Gill Sans"/>
              <a:sym typeface="Gill Sans"/>
            </a:endParaRPr>
          </a:p>
          <a:p>
            <a:pPr marL="457200" lvl="0" indent="-342900" algn="l" rtl="0">
              <a:spcBef>
                <a:spcPts val="0"/>
              </a:spcBef>
              <a:spcAft>
                <a:spcPts val="0"/>
              </a:spcAft>
              <a:buClr>
                <a:schemeClr val="dk1"/>
              </a:buClr>
              <a:buSzPts val="1800"/>
              <a:buFont typeface="Gill Sans"/>
              <a:buChar char="●"/>
            </a:pPr>
            <a:r>
              <a:rPr lang="en-US" sz="1800">
                <a:solidFill>
                  <a:srgbClr val="1F1F1F"/>
                </a:solidFill>
                <a:highlight>
                  <a:schemeClr val="lt1"/>
                </a:highlight>
                <a:latin typeface="Gill Sans"/>
                <a:ea typeface="Gill Sans"/>
                <a:cs typeface="Gill Sans"/>
                <a:sym typeface="Gill Sans"/>
              </a:rPr>
              <a:t>HB 2928 (Turner, Chris)</a:t>
            </a:r>
            <a:endParaRPr sz="1800">
              <a:solidFill>
                <a:schemeClr val="dk1"/>
              </a:solidFill>
              <a:latin typeface="Gill Sans"/>
              <a:ea typeface="Gill Sans"/>
              <a:cs typeface="Gill Sans"/>
              <a:sym typeface="Gill Sans"/>
            </a:endParaRPr>
          </a:p>
          <a:p>
            <a:pPr marL="457200" lvl="0" indent="0" algn="l" rtl="0">
              <a:spcBef>
                <a:spcPts val="0"/>
              </a:spcBef>
              <a:spcAft>
                <a:spcPts val="0"/>
              </a:spcAft>
              <a:buNone/>
            </a:pPr>
            <a:r>
              <a:rPr lang="en-US" sz="1800">
                <a:solidFill>
                  <a:schemeClr val="dk1"/>
                </a:solidFill>
                <a:latin typeface="Gill Sans"/>
                <a:ea typeface="Gill Sans"/>
                <a:cs typeface="Gill Sans"/>
                <a:sym typeface="Gill Sans"/>
              </a:rPr>
              <a:t>Committee Hearing Scheduled for Monday, April 17th</a:t>
            </a:r>
            <a:endParaRPr sz="1800">
              <a:solidFill>
                <a:schemeClr val="dk1"/>
              </a:solidFill>
              <a:latin typeface="Gill Sans"/>
              <a:ea typeface="Gill Sans"/>
              <a:cs typeface="Gill Sans"/>
              <a:sym typeface="Gill Sans"/>
            </a:endParaRPr>
          </a:p>
          <a:p>
            <a:pPr marL="457200" lvl="0" indent="0" algn="l" rtl="0">
              <a:spcBef>
                <a:spcPts val="0"/>
              </a:spcBef>
              <a:spcAft>
                <a:spcPts val="0"/>
              </a:spcAft>
              <a:buNone/>
            </a:pPr>
            <a:endParaRPr sz="1800">
              <a:solidFill>
                <a:schemeClr val="dk1"/>
              </a:solidFill>
              <a:latin typeface="Gill Sans"/>
              <a:ea typeface="Gill Sans"/>
              <a:cs typeface="Gill Sans"/>
              <a:sym typeface="Gill Sans"/>
            </a:endParaRPr>
          </a:p>
          <a:p>
            <a:pPr marL="457200" lvl="0" indent="0" algn="l" rtl="0">
              <a:spcBef>
                <a:spcPts val="0"/>
              </a:spcBef>
              <a:spcAft>
                <a:spcPts val="0"/>
              </a:spcAft>
              <a:buNone/>
            </a:pPr>
            <a:r>
              <a:rPr lang="en-US" sz="1800" b="1">
                <a:solidFill>
                  <a:schemeClr val="dk1"/>
                </a:solidFill>
                <a:latin typeface="Gill Sans"/>
                <a:ea typeface="Gill Sans"/>
                <a:cs typeface="Gill Sans"/>
                <a:sym typeface="Gill Sans"/>
              </a:rPr>
              <a:t>Caption:</a:t>
            </a:r>
            <a:r>
              <a:rPr lang="en-US" sz="1800">
                <a:solidFill>
                  <a:schemeClr val="dk1"/>
                </a:solidFill>
                <a:latin typeface="Gill Sans"/>
                <a:ea typeface="Gill Sans"/>
                <a:cs typeface="Gill Sans"/>
                <a:sym typeface="Gill Sans"/>
              </a:rPr>
              <a:t> </a:t>
            </a:r>
            <a:r>
              <a:rPr lang="en-US" sz="1800">
                <a:solidFill>
                  <a:srgbClr val="1F1F1F"/>
                </a:solidFill>
                <a:highlight>
                  <a:srgbClr val="FFFFFF"/>
                </a:highlight>
                <a:latin typeface="Gill Sans"/>
                <a:ea typeface="Gill Sans"/>
                <a:cs typeface="Gill Sans"/>
                <a:sym typeface="Gill Sans"/>
              </a:rPr>
              <a:t>Relating to the payment or application of funds under construction contracts.</a:t>
            </a:r>
            <a:endParaRPr sz="1800">
              <a:solidFill>
                <a:srgbClr val="1F1F1F"/>
              </a:solidFill>
              <a:highlight>
                <a:schemeClr val="lt1"/>
              </a:highlight>
              <a:latin typeface="Gill Sans"/>
              <a:ea typeface="Gill Sans"/>
              <a:cs typeface="Gill Sans"/>
              <a:sym typeface="Gill Sans"/>
            </a:endParaRPr>
          </a:p>
          <a:p>
            <a:pPr marL="457200" marR="0" lvl="0" indent="0" algn="l" rtl="0">
              <a:lnSpc>
                <a:spcPct val="100000"/>
              </a:lnSpc>
              <a:spcBef>
                <a:spcPts val="0"/>
              </a:spcBef>
              <a:spcAft>
                <a:spcPts val="0"/>
              </a:spcAft>
              <a:buNone/>
            </a:pPr>
            <a:endParaRPr sz="1800">
              <a:solidFill>
                <a:srgbClr val="1F1F1F"/>
              </a:solidFill>
              <a:highlight>
                <a:srgbClr val="FFFFFF"/>
              </a:highlight>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F1F1F"/>
              </a:solidFill>
              <a:highlight>
                <a:srgbClr val="FFFFFF"/>
              </a:highlight>
              <a:latin typeface="Gill Sans"/>
              <a:ea typeface="Gill Sans"/>
              <a:cs typeface="Gill Sans"/>
              <a:sym typeface="Gill Sans"/>
            </a:endParaRPr>
          </a:p>
        </p:txBody>
      </p:sp>
      <p:sp>
        <p:nvSpPr>
          <p:cNvPr id="523" name="Google Shape;523;g22dfa736fc5_0_1055"/>
          <p:cNvSpPr/>
          <p:nvPr/>
        </p:nvSpPr>
        <p:spPr>
          <a:xfrm>
            <a:off x="0" y="6200775"/>
            <a:ext cx="12192000" cy="657300"/>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24" name="Google Shape;524;g22dfa736fc5_0_1055"/>
          <p:cNvSpPr/>
          <p:nvPr/>
        </p:nvSpPr>
        <p:spPr>
          <a:xfrm>
            <a:off x="0" y="5969000"/>
            <a:ext cx="12192000" cy="1746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25" name="Google Shape;525;g22dfa736fc5_0_1055"/>
          <p:cNvSpPr/>
          <p:nvPr/>
        </p:nvSpPr>
        <p:spPr>
          <a:xfrm>
            <a:off x="0" y="6297613"/>
            <a:ext cx="12192000" cy="5238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526" name="Google Shape;526;g22dfa736fc5_0_1055"/>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527" name="Google Shape;527;g22dfa736fc5_0_1055"/>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528" name="Google Shape;528;g22dfa736fc5_0_1055"/>
          <p:cNvPicPr preferRelativeResize="0"/>
          <p:nvPr/>
        </p:nvPicPr>
        <p:blipFill rotWithShape="1">
          <a:blip r:embed="rId5">
            <a:alphaModFix/>
          </a:blip>
          <a:srcRect/>
          <a:stretch/>
        </p:blipFill>
        <p:spPr>
          <a:xfrm>
            <a:off x="9996488" y="6348413"/>
            <a:ext cx="461962" cy="300037"/>
          </a:xfrm>
          <a:prstGeom prst="rect">
            <a:avLst/>
          </a:prstGeom>
          <a:noFill/>
          <a:ln>
            <a:noFill/>
          </a:ln>
        </p:spPr>
      </p:pic>
      <p:pic>
        <p:nvPicPr>
          <p:cNvPr id="529" name="Google Shape;529;g22dfa736fc5_0_1055" descr="A picture containing table&#10;&#10;Description automatically generated"/>
          <p:cNvPicPr preferRelativeResize="0"/>
          <p:nvPr/>
        </p:nvPicPr>
        <p:blipFill rotWithShape="1">
          <a:blip r:embed="rId6">
            <a:alphaModFix/>
          </a:blip>
          <a:srcRect/>
          <a:stretch/>
        </p:blipFill>
        <p:spPr>
          <a:xfrm>
            <a:off x="11421114" y="6253473"/>
            <a:ext cx="735700" cy="561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5" name="Google Shape;195;p3"/>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6" name="Google Shape;196;p3"/>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97" name="Google Shape;197;p3"/>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198" name="Google Shape;198;p3"/>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199" name="Google Shape;199;p3"/>
          <p:cNvPicPr preferRelativeResize="0"/>
          <p:nvPr/>
        </p:nvPicPr>
        <p:blipFill rotWithShape="1">
          <a:blip r:embed="rId5">
            <a:alphaModFix/>
          </a:blip>
          <a:srcRect/>
          <a:stretch/>
        </p:blipFill>
        <p:spPr>
          <a:xfrm>
            <a:off x="9996488" y="6348413"/>
            <a:ext cx="461962" cy="300037"/>
          </a:xfrm>
          <a:prstGeom prst="rect">
            <a:avLst/>
          </a:prstGeom>
          <a:noFill/>
          <a:ln>
            <a:noFill/>
          </a:ln>
        </p:spPr>
      </p:pic>
      <p:sp>
        <p:nvSpPr>
          <p:cNvPr id="200" name="Google Shape;200;p3"/>
          <p:cNvSpPr/>
          <p:nvPr/>
        </p:nvSpPr>
        <p:spPr>
          <a:xfrm>
            <a:off x="188259" y="2043751"/>
            <a:ext cx="121920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4800"/>
              <a:buFont typeface="Calibri"/>
              <a:buNone/>
            </a:pPr>
            <a:r>
              <a:rPr lang="en-US" sz="4800" b="0" i="0" u="none" strike="noStrike" cap="none">
                <a:solidFill>
                  <a:srgbClr val="0070C0"/>
                </a:solidFill>
                <a:latin typeface="Calibri"/>
                <a:ea typeface="Calibri"/>
                <a:cs typeface="Calibri"/>
                <a:sym typeface="Calibri"/>
              </a:rPr>
              <a:t>Welcome</a:t>
            </a:r>
            <a:endParaRPr sz="1400" b="0" i="0" u="none" strike="noStrike" cap="none">
              <a:solidFill>
                <a:srgbClr val="000000"/>
              </a:solidFill>
              <a:latin typeface="Arial"/>
              <a:ea typeface="Arial"/>
              <a:cs typeface="Arial"/>
              <a:sym typeface="Arial"/>
            </a:endParaRPr>
          </a:p>
        </p:txBody>
      </p:sp>
      <p:pic>
        <p:nvPicPr>
          <p:cNvPr id="201" name="Google Shape;201;p3"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8" name="Google Shape;208;p4"/>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9" name="Google Shape;209;p4"/>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10" name="Google Shape;210;p4"/>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211" name="Google Shape;211;p4"/>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212" name="Google Shape;212;p4"/>
          <p:cNvPicPr preferRelativeResize="0"/>
          <p:nvPr/>
        </p:nvPicPr>
        <p:blipFill rotWithShape="1">
          <a:blip r:embed="rId5">
            <a:alphaModFix/>
          </a:blip>
          <a:srcRect/>
          <a:stretch/>
        </p:blipFill>
        <p:spPr>
          <a:xfrm>
            <a:off x="9996488" y="6348413"/>
            <a:ext cx="461962" cy="300037"/>
          </a:xfrm>
          <a:prstGeom prst="rect">
            <a:avLst/>
          </a:prstGeom>
          <a:noFill/>
          <a:ln>
            <a:noFill/>
          </a:ln>
        </p:spPr>
      </p:pic>
      <p:sp>
        <p:nvSpPr>
          <p:cNvPr id="213" name="Google Shape;213;p4"/>
          <p:cNvSpPr/>
          <p:nvPr/>
        </p:nvSpPr>
        <p:spPr>
          <a:xfrm>
            <a:off x="507999" y="142875"/>
            <a:ext cx="11176000" cy="16312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Calibri"/>
              <a:buNone/>
            </a:pPr>
            <a:r>
              <a:rPr lang="en-US" sz="3200" b="0" i="0" u="none" strike="noStrike" cap="none">
                <a:solidFill>
                  <a:srgbClr val="0070C0"/>
                </a:solidFill>
                <a:latin typeface="Calibri"/>
                <a:ea typeface="Calibri"/>
                <a:cs typeface="Calibri"/>
                <a:sym typeface="Calibri"/>
              </a:rPr>
              <a:t>Committee Discussions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0070C0"/>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0070C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685800" marR="0" lvl="0" indent="-558800" algn="l" rtl="0">
              <a:lnSpc>
                <a:spcPct val="100000"/>
              </a:lnSpc>
              <a:spcBef>
                <a:spcPts val="0"/>
              </a:spcBef>
              <a:spcAft>
                <a:spcPts val="0"/>
              </a:spcAft>
              <a:buClr>
                <a:schemeClr val="dk1"/>
              </a:buClr>
              <a:buSzPts val="2000"/>
              <a:buFont typeface="Arial"/>
              <a:buNone/>
            </a:pPr>
            <a:endParaRPr sz="2000" b="0" i="0" u="none" strike="noStrike" cap="none">
              <a:solidFill>
                <a:srgbClr val="0070C0"/>
              </a:solidFill>
              <a:latin typeface="Calibri"/>
              <a:ea typeface="Calibri"/>
              <a:cs typeface="Calibri"/>
              <a:sym typeface="Calibri"/>
            </a:endParaRPr>
          </a:p>
        </p:txBody>
      </p:sp>
      <p:pic>
        <p:nvPicPr>
          <p:cNvPr id="214" name="Google Shape;214;p4"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pic>
        <p:nvPicPr>
          <p:cNvPr id="215" name="Google Shape;215;p4" descr="A picture containing text, flag&#10;&#10;Description automatically generated"/>
          <p:cNvPicPr preferRelativeResize="0"/>
          <p:nvPr/>
        </p:nvPicPr>
        <p:blipFill rotWithShape="1">
          <a:blip r:embed="rId7">
            <a:alphaModFix/>
          </a:blip>
          <a:srcRect/>
          <a:stretch/>
        </p:blipFill>
        <p:spPr>
          <a:xfrm>
            <a:off x="6095999" y="1055921"/>
            <a:ext cx="3653927" cy="4739515"/>
          </a:xfrm>
          <a:prstGeom prst="rect">
            <a:avLst/>
          </a:prstGeom>
          <a:noFill/>
          <a:ln>
            <a:noFill/>
          </a:ln>
        </p:spPr>
      </p:pic>
      <p:pic>
        <p:nvPicPr>
          <p:cNvPr id="216" name="Google Shape;216;p4" descr="A picture containing text, outdoor&#10;&#10;Description automatically generated"/>
          <p:cNvPicPr preferRelativeResize="0"/>
          <p:nvPr/>
        </p:nvPicPr>
        <p:blipFill rotWithShape="1">
          <a:blip r:embed="rId8">
            <a:alphaModFix/>
          </a:blip>
          <a:srcRect/>
          <a:stretch/>
        </p:blipFill>
        <p:spPr>
          <a:xfrm>
            <a:off x="1717446" y="1059242"/>
            <a:ext cx="3831735" cy="47395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5"/>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3" name="Google Shape;223;p5"/>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4" name="Google Shape;224;p5"/>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25" name="Google Shape;225;p5"/>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226" name="Google Shape;226;p5"/>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227" name="Google Shape;227;p5"/>
          <p:cNvPicPr preferRelativeResize="0"/>
          <p:nvPr/>
        </p:nvPicPr>
        <p:blipFill rotWithShape="1">
          <a:blip r:embed="rId5">
            <a:alphaModFix/>
          </a:blip>
          <a:srcRect/>
          <a:stretch/>
        </p:blipFill>
        <p:spPr>
          <a:xfrm>
            <a:off x="9996488" y="6348413"/>
            <a:ext cx="461962" cy="300037"/>
          </a:xfrm>
          <a:prstGeom prst="rect">
            <a:avLst/>
          </a:prstGeom>
          <a:noFill/>
          <a:ln>
            <a:noFill/>
          </a:ln>
        </p:spPr>
      </p:pic>
      <p:sp>
        <p:nvSpPr>
          <p:cNvPr id="228" name="Google Shape;228;p5"/>
          <p:cNvSpPr/>
          <p:nvPr/>
        </p:nvSpPr>
        <p:spPr>
          <a:xfrm>
            <a:off x="507999" y="142875"/>
            <a:ext cx="11176000" cy="16312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Calibri"/>
              <a:buNone/>
            </a:pPr>
            <a:r>
              <a:rPr lang="en-US" sz="3200" b="0" i="0" u="none" strike="noStrike" cap="none">
                <a:solidFill>
                  <a:srgbClr val="0070C0"/>
                </a:solidFill>
                <a:latin typeface="Calibri"/>
                <a:ea typeface="Calibri"/>
                <a:cs typeface="Calibri"/>
                <a:sym typeface="Calibri"/>
              </a:rPr>
              <a:t>Committee Discussions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0070C0"/>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0070C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685800" marR="0" lvl="0" indent="-558800" algn="l" rtl="0">
              <a:lnSpc>
                <a:spcPct val="100000"/>
              </a:lnSpc>
              <a:spcBef>
                <a:spcPts val="0"/>
              </a:spcBef>
              <a:spcAft>
                <a:spcPts val="0"/>
              </a:spcAft>
              <a:buClr>
                <a:schemeClr val="dk1"/>
              </a:buClr>
              <a:buSzPts val="2000"/>
              <a:buFont typeface="Arial"/>
              <a:buNone/>
            </a:pPr>
            <a:endParaRPr sz="2000" b="0" i="0" u="none" strike="noStrike" cap="none">
              <a:solidFill>
                <a:srgbClr val="0070C0"/>
              </a:solidFill>
              <a:latin typeface="Calibri"/>
              <a:ea typeface="Calibri"/>
              <a:cs typeface="Calibri"/>
              <a:sym typeface="Calibri"/>
            </a:endParaRPr>
          </a:p>
        </p:txBody>
      </p:sp>
      <p:pic>
        <p:nvPicPr>
          <p:cNvPr id="229" name="Google Shape;229;p5"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sp>
        <p:nvSpPr>
          <p:cNvPr id="230" name="Google Shape;230;p5"/>
          <p:cNvSpPr txBox="1"/>
          <p:nvPr/>
        </p:nvSpPr>
        <p:spPr>
          <a:xfrm>
            <a:off x="0" y="958483"/>
            <a:ext cx="10913115" cy="4708981"/>
          </a:xfrm>
          <a:prstGeom prst="rect">
            <a:avLst/>
          </a:prstGeom>
          <a:noFill/>
          <a:ln>
            <a:noFill/>
          </a:ln>
        </p:spPr>
        <p:txBody>
          <a:bodyPr spcFirstLastPara="1" wrap="square" lIns="91425" tIns="45700" rIns="91425" bIns="45700" anchor="t" anchorCtr="0">
            <a:spAutoFit/>
          </a:bodyPr>
          <a:lstStyle/>
          <a:p>
            <a:pPr marL="914400" marR="0" lvl="2"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Statewide Initiative</a:t>
            </a:r>
            <a:endParaRPr sz="1400" b="0" i="0" u="none" strike="noStrike" cap="none">
              <a:solidFill>
                <a:srgbClr val="000000"/>
              </a:solidFill>
              <a:latin typeface="Arial"/>
              <a:ea typeface="Arial"/>
              <a:cs typeface="Arial"/>
              <a:sym typeface="Arial"/>
            </a:endParaRPr>
          </a:p>
          <a:p>
            <a:pPr marL="914400" marR="0" lvl="2"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2114550" marR="0" lvl="4" indent="-28575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Project Opportunities</a:t>
            </a:r>
            <a:endParaRPr sz="1400" b="0" i="0" u="none" strike="noStrike" cap="none">
              <a:solidFill>
                <a:srgbClr val="000000"/>
              </a:solidFill>
              <a:latin typeface="Arial"/>
              <a:ea typeface="Arial"/>
              <a:cs typeface="Arial"/>
              <a:sym typeface="Arial"/>
            </a:endParaRPr>
          </a:p>
          <a:p>
            <a:pPr marL="2114550" marR="0" lvl="4" indent="-28575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Legislative</a:t>
            </a:r>
            <a:endParaRPr sz="1400" b="0" i="0" u="none" strike="noStrike" cap="none">
              <a:solidFill>
                <a:srgbClr val="000000"/>
              </a:solidFill>
              <a:latin typeface="Arial"/>
              <a:ea typeface="Arial"/>
              <a:cs typeface="Arial"/>
              <a:sym typeface="Arial"/>
            </a:endParaRPr>
          </a:p>
          <a:p>
            <a:pPr marL="2571750" marR="0" lvl="5" indent="-285750" algn="l" rtl="0">
              <a:lnSpc>
                <a:spcPct val="100000"/>
              </a:lnSpc>
              <a:spcBef>
                <a:spcPts val="0"/>
              </a:spcBef>
              <a:spcAft>
                <a:spcPts val="0"/>
              </a:spcAft>
              <a:buClr>
                <a:srgbClr val="222222"/>
              </a:buClr>
              <a:buSzPts val="2000"/>
              <a:buFont typeface="Arial"/>
              <a:buChar char="•"/>
            </a:pPr>
            <a:r>
              <a:rPr lang="en-US" sz="2000" b="0" i="0" u="none" strike="noStrike" cap="none">
                <a:solidFill>
                  <a:srgbClr val="222222"/>
                </a:solidFill>
                <a:latin typeface="Georgia"/>
                <a:ea typeface="Georgia"/>
                <a:cs typeface="Georgia"/>
                <a:sym typeface="Georgia"/>
              </a:rPr>
              <a:t>2023 – 2024 Texas 88th Legislative Strategic Agenda A Public Policy Platform</a:t>
            </a:r>
            <a:endParaRPr sz="1400" b="0" i="0" u="none" strike="noStrike" cap="none">
              <a:solidFill>
                <a:srgbClr val="000000"/>
              </a:solidFill>
              <a:latin typeface="Arial"/>
              <a:ea typeface="Arial"/>
              <a:cs typeface="Arial"/>
              <a:sym typeface="Arial"/>
            </a:endParaRPr>
          </a:p>
          <a:p>
            <a:pPr marL="3028950" marR="0" lvl="6" indent="-285750" algn="l" rtl="0">
              <a:lnSpc>
                <a:spcPct val="100000"/>
              </a:lnSpc>
              <a:spcBef>
                <a:spcPts val="0"/>
              </a:spcBef>
              <a:spcAft>
                <a:spcPts val="0"/>
              </a:spcAft>
              <a:buClr>
                <a:srgbClr val="222222"/>
              </a:buClr>
              <a:buSzPts val="2000"/>
              <a:buFont typeface="Arial"/>
              <a:buChar char="•"/>
            </a:pPr>
            <a:r>
              <a:rPr lang="en-US" sz="2000" b="0" i="0" u="none" strike="noStrike" cap="none">
                <a:solidFill>
                  <a:srgbClr val="222222"/>
                </a:solidFill>
                <a:latin typeface="Georgia"/>
                <a:ea typeface="Georgia"/>
                <a:cs typeface="Georgia"/>
                <a:sym typeface="Georgia"/>
              </a:rPr>
              <a:t>Tracking Bills</a:t>
            </a:r>
            <a:endParaRPr sz="1400" b="0" i="0" u="none" strike="noStrike" cap="none">
              <a:solidFill>
                <a:srgbClr val="000000"/>
              </a:solidFill>
              <a:latin typeface="Arial"/>
              <a:ea typeface="Arial"/>
              <a:cs typeface="Arial"/>
              <a:sym typeface="Arial"/>
            </a:endParaRPr>
          </a:p>
          <a:p>
            <a:pPr marL="3486150" marR="0" lvl="7" indent="-285750" algn="l" rtl="0">
              <a:lnSpc>
                <a:spcPct val="100000"/>
              </a:lnSpc>
              <a:spcBef>
                <a:spcPts val="0"/>
              </a:spcBef>
              <a:spcAft>
                <a:spcPts val="0"/>
              </a:spcAft>
              <a:buClr>
                <a:srgbClr val="222222"/>
              </a:buClr>
              <a:buSzPts val="2000"/>
              <a:buFont typeface="Arial"/>
              <a:buChar char="•"/>
            </a:pPr>
            <a:r>
              <a:rPr lang="en-US" sz="2000" b="0" i="0" u="none" strike="noStrike" cap="none">
                <a:solidFill>
                  <a:srgbClr val="222222"/>
                </a:solidFill>
                <a:latin typeface="Arial"/>
                <a:ea typeface="Arial"/>
                <a:cs typeface="Arial"/>
                <a:sym typeface="Arial"/>
              </a:rPr>
              <a:t>88th Legislative Bill Tracker – Comprehensive – Excel</a:t>
            </a:r>
            <a:endParaRPr sz="1400" b="0" i="0" u="none" strike="noStrike" cap="none">
              <a:solidFill>
                <a:srgbClr val="000000"/>
              </a:solidFill>
              <a:latin typeface="Arial"/>
              <a:ea typeface="Arial"/>
              <a:cs typeface="Arial"/>
              <a:sym typeface="Arial"/>
            </a:endParaRPr>
          </a:p>
          <a:p>
            <a:pPr marL="3486150" marR="0" lvl="7" indent="-285750" algn="l" rtl="0">
              <a:lnSpc>
                <a:spcPct val="100000"/>
              </a:lnSpc>
              <a:spcBef>
                <a:spcPts val="0"/>
              </a:spcBef>
              <a:spcAft>
                <a:spcPts val="0"/>
              </a:spcAft>
              <a:buClr>
                <a:srgbClr val="222222"/>
              </a:buClr>
              <a:buSzPts val="2000"/>
              <a:buFont typeface="Arial"/>
              <a:buChar char="•"/>
            </a:pPr>
            <a:r>
              <a:rPr lang="en-US" sz="2000" b="0" i="0" u="none" strike="noStrike" cap="none">
                <a:solidFill>
                  <a:srgbClr val="222222"/>
                </a:solidFill>
                <a:latin typeface="Arial"/>
                <a:ea typeface="Arial"/>
                <a:cs typeface="Arial"/>
                <a:sym typeface="Arial"/>
              </a:rPr>
              <a:t>Platform as guide</a:t>
            </a:r>
            <a:endParaRPr sz="1400" b="0" i="0" u="none" strike="noStrike" cap="none">
              <a:solidFill>
                <a:srgbClr val="000000"/>
              </a:solidFill>
              <a:latin typeface="Arial"/>
              <a:ea typeface="Arial"/>
              <a:cs typeface="Arial"/>
              <a:sym typeface="Arial"/>
            </a:endParaRPr>
          </a:p>
          <a:p>
            <a:pPr marL="3028950" marR="0" lvl="6" indent="-285750" algn="l" rtl="0">
              <a:lnSpc>
                <a:spcPct val="100000"/>
              </a:lnSpc>
              <a:spcBef>
                <a:spcPts val="0"/>
              </a:spcBef>
              <a:spcAft>
                <a:spcPts val="0"/>
              </a:spcAft>
              <a:buClr>
                <a:srgbClr val="222222"/>
              </a:buClr>
              <a:buSzPts val="2000"/>
              <a:buFont typeface="Arial"/>
              <a:buChar char="•"/>
            </a:pPr>
            <a:r>
              <a:rPr lang="en-US" sz="2000" b="0" i="0" u="none" strike="noStrike" cap="none">
                <a:solidFill>
                  <a:srgbClr val="222222"/>
                </a:solidFill>
                <a:latin typeface="Arial"/>
                <a:ea typeface="Arial"/>
                <a:cs typeface="Arial"/>
                <a:sym typeface="Arial"/>
              </a:rPr>
              <a:t>Testimony</a:t>
            </a:r>
            <a:endParaRPr sz="1400" b="0" i="0" u="none" strike="noStrike" cap="none">
              <a:solidFill>
                <a:srgbClr val="000000"/>
              </a:solidFill>
              <a:latin typeface="Arial"/>
              <a:ea typeface="Arial"/>
              <a:cs typeface="Arial"/>
              <a:sym typeface="Arial"/>
            </a:endParaRPr>
          </a:p>
          <a:p>
            <a:pPr marL="3486150" marR="0" lvl="7" indent="-285750" algn="l" rtl="0">
              <a:lnSpc>
                <a:spcPct val="100000"/>
              </a:lnSpc>
              <a:spcBef>
                <a:spcPts val="0"/>
              </a:spcBef>
              <a:spcAft>
                <a:spcPts val="0"/>
              </a:spcAft>
              <a:buClr>
                <a:srgbClr val="222222"/>
              </a:buClr>
              <a:buSzPts val="2000"/>
              <a:buFont typeface="Arial"/>
              <a:buChar char="•"/>
            </a:pPr>
            <a:r>
              <a:rPr lang="en-US" sz="2000" b="0" i="0" u="none" strike="noStrike" cap="none">
                <a:solidFill>
                  <a:srgbClr val="222222"/>
                </a:solidFill>
                <a:latin typeface="Arial"/>
                <a:ea typeface="Arial"/>
                <a:cs typeface="Arial"/>
                <a:sym typeface="Arial"/>
              </a:rPr>
              <a:t>Develop letter template</a:t>
            </a:r>
            <a:endParaRPr sz="2000" b="0" i="0" u="none" strike="noStrike" cap="none">
              <a:solidFill>
                <a:srgbClr val="222222"/>
              </a:solidFill>
              <a:latin typeface="Arial"/>
              <a:ea typeface="Arial"/>
              <a:cs typeface="Arial"/>
              <a:sym typeface="Arial"/>
            </a:endParaRPr>
          </a:p>
          <a:p>
            <a:pPr marL="3028950" marR="0" lvl="6" indent="-285750" algn="l" rtl="0">
              <a:lnSpc>
                <a:spcPct val="100000"/>
              </a:lnSpc>
              <a:spcBef>
                <a:spcPts val="0"/>
              </a:spcBef>
              <a:spcAft>
                <a:spcPts val="0"/>
              </a:spcAft>
              <a:buClr>
                <a:srgbClr val="222222"/>
              </a:buClr>
              <a:buSzPts val="2000"/>
              <a:buFont typeface="Arial"/>
              <a:buChar char="•"/>
            </a:pPr>
            <a:r>
              <a:rPr lang="en-US" sz="2000" b="0" i="0" u="none" strike="noStrike" cap="none">
                <a:solidFill>
                  <a:srgbClr val="222222"/>
                </a:solidFill>
                <a:latin typeface="Arial"/>
                <a:ea typeface="Arial"/>
                <a:cs typeface="Arial"/>
                <a:sym typeface="Arial"/>
              </a:rPr>
              <a:t>Hearings</a:t>
            </a:r>
            <a:endParaRPr sz="1400" b="0" i="0" u="none" strike="noStrike" cap="none">
              <a:solidFill>
                <a:srgbClr val="000000"/>
              </a:solidFill>
              <a:latin typeface="Arial"/>
              <a:ea typeface="Arial"/>
              <a:cs typeface="Arial"/>
              <a:sym typeface="Arial"/>
            </a:endParaRPr>
          </a:p>
          <a:p>
            <a:pPr marL="3486150" marR="0" lvl="7" indent="-285750" algn="l" rtl="0">
              <a:lnSpc>
                <a:spcPct val="100000"/>
              </a:lnSpc>
              <a:spcBef>
                <a:spcPts val="0"/>
              </a:spcBef>
              <a:spcAft>
                <a:spcPts val="0"/>
              </a:spcAft>
              <a:buClr>
                <a:srgbClr val="222222"/>
              </a:buClr>
              <a:buSzPts val="2000"/>
              <a:buFont typeface="Arial"/>
              <a:buChar char="•"/>
            </a:pPr>
            <a:r>
              <a:rPr lang="en-US" sz="2000" b="0" i="0" u="none" strike="noStrike" cap="none">
                <a:solidFill>
                  <a:srgbClr val="222222"/>
                </a:solidFill>
                <a:latin typeface="Arial"/>
                <a:ea typeface="Arial"/>
                <a:cs typeface="Arial"/>
                <a:sym typeface="Arial"/>
              </a:rPr>
              <a:t>Legislative Hearings &amp; Subcommittee Roles</a:t>
            </a:r>
            <a:endParaRPr sz="1400" b="0" i="0" u="none" strike="noStrike" cap="none">
              <a:solidFill>
                <a:srgbClr val="000000"/>
              </a:solidFill>
              <a:latin typeface="Arial"/>
              <a:ea typeface="Arial"/>
              <a:cs typeface="Arial"/>
              <a:sym typeface="Arial"/>
            </a:endParaRPr>
          </a:p>
          <a:p>
            <a:pPr marL="3028950" marR="0" lvl="6" indent="-285750" algn="l" rtl="0">
              <a:lnSpc>
                <a:spcPct val="100000"/>
              </a:lnSpc>
              <a:spcBef>
                <a:spcPts val="0"/>
              </a:spcBef>
              <a:spcAft>
                <a:spcPts val="0"/>
              </a:spcAft>
              <a:buClr>
                <a:srgbClr val="222222"/>
              </a:buClr>
              <a:buSzPts val="2000"/>
              <a:buFont typeface="Arial"/>
              <a:buChar char="•"/>
            </a:pPr>
            <a:r>
              <a:rPr lang="en-US" sz="2000" b="0" i="0" u="none" strike="noStrike" cap="none">
                <a:solidFill>
                  <a:srgbClr val="222222"/>
                </a:solidFill>
                <a:latin typeface="Arial"/>
                <a:ea typeface="Arial"/>
                <a:cs typeface="Arial"/>
                <a:sym typeface="Arial"/>
              </a:rPr>
              <a:t>2023 – 2024 Advocacy Platform</a:t>
            </a:r>
            <a:endParaRPr sz="2000" b="0" i="0" u="none" strike="noStrike" cap="none">
              <a:solidFill>
                <a:srgbClr val="222222"/>
              </a:solidFill>
              <a:latin typeface="Arial"/>
              <a:ea typeface="Arial"/>
              <a:cs typeface="Arial"/>
              <a:sym typeface="Arial"/>
            </a:endParaRPr>
          </a:p>
          <a:p>
            <a:pPr marL="3486150" marR="0" lvl="7" indent="-15875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6"/>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7" name="Google Shape;237;p6"/>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8" name="Google Shape;238;p6"/>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39" name="Google Shape;239;p6"/>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240" name="Google Shape;240;p6"/>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241" name="Google Shape;241;p6"/>
          <p:cNvPicPr preferRelativeResize="0"/>
          <p:nvPr/>
        </p:nvPicPr>
        <p:blipFill rotWithShape="1">
          <a:blip r:embed="rId5">
            <a:alphaModFix/>
          </a:blip>
          <a:srcRect/>
          <a:stretch/>
        </p:blipFill>
        <p:spPr>
          <a:xfrm>
            <a:off x="9996488" y="6348413"/>
            <a:ext cx="461962" cy="300037"/>
          </a:xfrm>
          <a:prstGeom prst="rect">
            <a:avLst/>
          </a:prstGeom>
          <a:noFill/>
          <a:ln>
            <a:noFill/>
          </a:ln>
        </p:spPr>
      </p:pic>
      <p:sp>
        <p:nvSpPr>
          <p:cNvPr id="242" name="Google Shape;242;p6"/>
          <p:cNvSpPr/>
          <p:nvPr/>
        </p:nvSpPr>
        <p:spPr>
          <a:xfrm>
            <a:off x="506193" y="30646"/>
            <a:ext cx="111760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Calibri"/>
              <a:buNone/>
            </a:pPr>
            <a:r>
              <a:rPr lang="en-US" sz="3200" b="0" i="0" u="none" strike="noStrike" cap="none">
                <a:solidFill>
                  <a:srgbClr val="0070C0"/>
                </a:solidFill>
                <a:latin typeface="Calibri"/>
                <a:ea typeface="Calibri"/>
                <a:cs typeface="Calibri"/>
                <a:sym typeface="Calibri"/>
              </a:rPr>
              <a:t>Committee Discussions</a:t>
            </a:r>
            <a:endParaRPr sz="2800" b="0" i="0" u="none" strike="noStrike" cap="none">
              <a:solidFill>
                <a:srgbClr val="0070C0"/>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0070C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685800" marR="0" lvl="0" indent="-558800" algn="l" rtl="0">
              <a:lnSpc>
                <a:spcPct val="100000"/>
              </a:lnSpc>
              <a:spcBef>
                <a:spcPts val="0"/>
              </a:spcBef>
              <a:spcAft>
                <a:spcPts val="0"/>
              </a:spcAft>
              <a:buClr>
                <a:schemeClr val="dk1"/>
              </a:buClr>
              <a:buSzPts val="2000"/>
              <a:buFont typeface="Arial"/>
              <a:buNone/>
            </a:pPr>
            <a:endParaRPr sz="2000" b="0" i="0" u="none" strike="noStrike" cap="none">
              <a:solidFill>
                <a:srgbClr val="0070C0"/>
              </a:solidFill>
              <a:latin typeface="Calibri"/>
              <a:ea typeface="Calibri"/>
              <a:cs typeface="Calibri"/>
              <a:sym typeface="Calibri"/>
            </a:endParaRPr>
          </a:p>
        </p:txBody>
      </p:sp>
      <p:pic>
        <p:nvPicPr>
          <p:cNvPr id="243" name="Google Shape;243;p6"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pic>
        <p:nvPicPr>
          <p:cNvPr id="244" name="Google Shape;244;p6" descr="Graphical user interface, text, application&#10;&#10;Description automatically generated"/>
          <p:cNvPicPr preferRelativeResize="0"/>
          <p:nvPr/>
        </p:nvPicPr>
        <p:blipFill rotWithShape="1">
          <a:blip r:embed="rId7">
            <a:alphaModFix/>
          </a:blip>
          <a:srcRect b="3380"/>
          <a:stretch/>
        </p:blipFill>
        <p:spPr>
          <a:xfrm>
            <a:off x="3410305" y="630810"/>
            <a:ext cx="5367776" cy="4791903"/>
          </a:xfrm>
          <a:prstGeom prst="rect">
            <a:avLst/>
          </a:prstGeom>
          <a:noFill/>
          <a:ln>
            <a:noFill/>
          </a:ln>
        </p:spPr>
      </p:pic>
      <p:sp>
        <p:nvSpPr>
          <p:cNvPr id="245" name="Google Shape;245;p6"/>
          <p:cNvSpPr txBox="1"/>
          <p:nvPr/>
        </p:nvSpPr>
        <p:spPr>
          <a:xfrm>
            <a:off x="4009167" y="5591731"/>
            <a:ext cx="417005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TLO:  </a:t>
            </a:r>
            <a:r>
              <a:rPr lang="en-US" sz="18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https://capitol.texas.gov/Home.aspx</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7"/>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2" name="Google Shape;252;p7"/>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3" name="Google Shape;253;p7"/>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54" name="Google Shape;254;p7"/>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255" name="Google Shape;255;p7"/>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256" name="Google Shape;256;p7"/>
          <p:cNvPicPr preferRelativeResize="0"/>
          <p:nvPr/>
        </p:nvPicPr>
        <p:blipFill rotWithShape="1">
          <a:blip r:embed="rId5">
            <a:alphaModFix/>
          </a:blip>
          <a:srcRect/>
          <a:stretch/>
        </p:blipFill>
        <p:spPr>
          <a:xfrm>
            <a:off x="9996488" y="6348413"/>
            <a:ext cx="461962" cy="300037"/>
          </a:xfrm>
          <a:prstGeom prst="rect">
            <a:avLst/>
          </a:prstGeom>
          <a:noFill/>
          <a:ln>
            <a:noFill/>
          </a:ln>
        </p:spPr>
      </p:pic>
      <p:sp>
        <p:nvSpPr>
          <p:cNvPr id="257" name="Google Shape;257;p7"/>
          <p:cNvSpPr/>
          <p:nvPr/>
        </p:nvSpPr>
        <p:spPr>
          <a:xfrm>
            <a:off x="507999" y="142875"/>
            <a:ext cx="11176000" cy="16312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Calibri"/>
              <a:buNone/>
            </a:pPr>
            <a:r>
              <a:rPr lang="en-US" sz="3200" b="0" i="0" u="none" strike="noStrike" cap="none">
                <a:solidFill>
                  <a:srgbClr val="0070C0"/>
                </a:solidFill>
                <a:latin typeface="Calibri"/>
                <a:ea typeface="Calibri"/>
                <a:cs typeface="Calibri"/>
                <a:sym typeface="Calibri"/>
              </a:rPr>
              <a:t>Committee Discussions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0070C0"/>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0070C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685800" marR="0" lvl="0" indent="-558800" algn="l" rtl="0">
              <a:lnSpc>
                <a:spcPct val="100000"/>
              </a:lnSpc>
              <a:spcBef>
                <a:spcPts val="0"/>
              </a:spcBef>
              <a:spcAft>
                <a:spcPts val="0"/>
              </a:spcAft>
              <a:buClr>
                <a:schemeClr val="dk1"/>
              </a:buClr>
              <a:buSzPts val="2000"/>
              <a:buFont typeface="Arial"/>
              <a:buNone/>
            </a:pPr>
            <a:endParaRPr sz="2000" b="0" i="0" u="none" strike="noStrike" cap="none">
              <a:solidFill>
                <a:srgbClr val="0070C0"/>
              </a:solidFill>
              <a:latin typeface="Calibri"/>
              <a:ea typeface="Calibri"/>
              <a:cs typeface="Calibri"/>
              <a:sym typeface="Calibri"/>
            </a:endParaRPr>
          </a:p>
        </p:txBody>
      </p:sp>
      <p:pic>
        <p:nvPicPr>
          <p:cNvPr id="258" name="Google Shape;258;p7"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sp>
        <p:nvSpPr>
          <p:cNvPr id="259" name="Google Shape;259;p7"/>
          <p:cNvSpPr txBox="1"/>
          <p:nvPr/>
        </p:nvSpPr>
        <p:spPr>
          <a:xfrm>
            <a:off x="0" y="958483"/>
            <a:ext cx="10913115" cy="3170099"/>
          </a:xfrm>
          <a:prstGeom prst="rect">
            <a:avLst/>
          </a:prstGeom>
          <a:noFill/>
          <a:ln>
            <a:noFill/>
          </a:ln>
        </p:spPr>
        <p:txBody>
          <a:bodyPr spcFirstLastPara="1" wrap="square" lIns="91425" tIns="45700" rIns="91425" bIns="45700" anchor="t" anchorCtr="0">
            <a:spAutoFit/>
          </a:bodyPr>
          <a:lstStyle/>
          <a:p>
            <a:pPr marL="914400" marR="0" lvl="2"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Open Discussion</a:t>
            </a:r>
            <a:endParaRPr sz="1400" b="0" i="0" u="none" strike="noStrike" cap="none">
              <a:solidFill>
                <a:srgbClr val="000000"/>
              </a:solidFill>
              <a:latin typeface="Arial"/>
              <a:ea typeface="Arial"/>
              <a:cs typeface="Arial"/>
              <a:sym typeface="Arial"/>
            </a:endParaRPr>
          </a:p>
          <a:p>
            <a:pPr marL="914400" marR="0" lvl="2"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2114550" marR="0" lvl="4" indent="-28575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Market Conditions</a:t>
            </a:r>
            <a:endParaRPr sz="1400" b="0" i="0" u="none" strike="noStrike" cap="none">
              <a:solidFill>
                <a:srgbClr val="000000"/>
              </a:solidFill>
              <a:latin typeface="Arial"/>
              <a:ea typeface="Arial"/>
              <a:cs typeface="Arial"/>
              <a:sym typeface="Arial"/>
            </a:endParaRPr>
          </a:p>
          <a:p>
            <a:pPr marL="2571750" marR="0" lvl="5" indent="-28575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Creating of Subcommittees</a:t>
            </a:r>
            <a:endParaRPr sz="1400" b="0" i="0" u="none" strike="noStrike" cap="none">
              <a:solidFill>
                <a:srgbClr val="000000"/>
              </a:solidFill>
              <a:latin typeface="Arial"/>
              <a:ea typeface="Arial"/>
              <a:cs typeface="Arial"/>
              <a:sym typeface="Arial"/>
            </a:endParaRPr>
          </a:p>
          <a:p>
            <a:pPr marL="3028950" marR="0" lvl="6" indent="-28575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Weekly Friday meetings to review bills</a:t>
            </a:r>
            <a:endParaRPr sz="1400" b="0" i="0" u="none" strike="noStrike" cap="none">
              <a:solidFill>
                <a:srgbClr val="000000"/>
              </a:solidFill>
              <a:latin typeface="Arial"/>
              <a:ea typeface="Arial"/>
              <a:cs typeface="Arial"/>
              <a:sym typeface="Arial"/>
            </a:endParaRPr>
          </a:p>
          <a:p>
            <a:pPr marL="3486150" marR="0" lvl="7" indent="-28575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Fridays 9:00 am – 9:30 am</a:t>
            </a:r>
            <a:endParaRPr sz="1400" b="0" i="0" u="none" strike="noStrike" cap="none">
              <a:solidFill>
                <a:srgbClr val="000000"/>
              </a:solidFill>
              <a:latin typeface="Arial"/>
              <a:ea typeface="Arial"/>
              <a:cs typeface="Arial"/>
              <a:sym typeface="Arial"/>
            </a:endParaRPr>
          </a:p>
          <a:p>
            <a:pPr marL="3028950" marR="0" lvl="6" indent="-28575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Safety</a:t>
            </a:r>
            <a:endParaRPr sz="1400" b="0" i="0" u="none" strike="noStrike" cap="none">
              <a:solidFill>
                <a:srgbClr val="000000"/>
              </a:solidFill>
              <a:latin typeface="Arial"/>
              <a:ea typeface="Arial"/>
              <a:cs typeface="Arial"/>
              <a:sym typeface="Arial"/>
            </a:endParaRPr>
          </a:p>
          <a:p>
            <a:pPr marL="3028950" marR="0" lvl="6" indent="-28575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Workforce Development and Labor</a:t>
            </a:r>
            <a:endParaRPr sz="1400" b="0" i="0" u="none" strike="noStrike" cap="none">
              <a:solidFill>
                <a:srgbClr val="000000"/>
              </a:solidFill>
              <a:latin typeface="Arial"/>
              <a:ea typeface="Arial"/>
              <a:cs typeface="Arial"/>
              <a:sym typeface="Arial"/>
            </a:endParaRPr>
          </a:p>
          <a:p>
            <a:pPr marL="3028950" marR="0" lvl="6" indent="-28575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Economic Development and Inclusion</a:t>
            </a:r>
            <a:endParaRPr sz="1400" b="0" i="0" u="none" strike="noStrike" cap="none">
              <a:solidFill>
                <a:srgbClr val="000000"/>
              </a:solidFill>
              <a:latin typeface="Arial"/>
              <a:ea typeface="Arial"/>
              <a:cs typeface="Arial"/>
              <a:sym typeface="Arial"/>
            </a:endParaRPr>
          </a:p>
          <a:p>
            <a:pPr marL="2114550" marR="0" lvl="4" indent="-28575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Other____</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8</a:t>
            </a:fld>
            <a:endParaRPr sz="1200" b="0" i="0" u="none" strike="noStrike" cap="none">
              <a:solidFill>
                <a:srgbClr val="898989"/>
              </a:solidFill>
              <a:latin typeface="Calibri"/>
              <a:ea typeface="Calibri"/>
              <a:cs typeface="Calibri"/>
              <a:sym typeface="Calibri"/>
            </a:endParaRPr>
          </a:p>
        </p:txBody>
      </p:sp>
      <p:sp>
        <p:nvSpPr>
          <p:cNvPr id="265" name="Google Shape;265;p57"/>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6" name="Google Shape;266;p57"/>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7" name="Google Shape;267;p57"/>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pic>
        <p:nvPicPr>
          <p:cNvPr id="268" name="Google Shape;268;p57"/>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269" name="Google Shape;269;p57"/>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270" name="Google Shape;270;p57"/>
          <p:cNvPicPr preferRelativeResize="0"/>
          <p:nvPr/>
        </p:nvPicPr>
        <p:blipFill rotWithShape="1">
          <a:blip r:embed="rId5">
            <a:alphaModFix/>
          </a:blip>
          <a:srcRect/>
          <a:stretch/>
        </p:blipFill>
        <p:spPr>
          <a:xfrm>
            <a:off x="9996488" y="6348413"/>
            <a:ext cx="461962" cy="300037"/>
          </a:xfrm>
          <a:prstGeom prst="rect">
            <a:avLst/>
          </a:prstGeom>
          <a:noFill/>
          <a:ln>
            <a:noFill/>
          </a:ln>
        </p:spPr>
      </p:pic>
      <p:pic>
        <p:nvPicPr>
          <p:cNvPr id="271" name="Google Shape;271;p57"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sp>
        <p:nvSpPr>
          <p:cNvPr id="272" name="Google Shape;272;p57"/>
          <p:cNvSpPr txBox="1"/>
          <p:nvPr/>
        </p:nvSpPr>
        <p:spPr>
          <a:xfrm>
            <a:off x="726440" y="5254608"/>
            <a:ext cx="1073912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Registration: </a:t>
            </a:r>
            <a:r>
              <a:rPr lang="en-US" sz="1800" b="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http://events.r20.constantcontact.com/register/event?oeidk=a07ejmz97itb791f0ae&amp;llr=ymfrebdab</a:t>
            </a: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Construction Worker of the Year Nominations: </a:t>
            </a:r>
            <a:r>
              <a:rPr lang="en-US" sz="1800" b="0" i="0" u="sng" strike="noStrike" cap="none">
                <a:solidFill>
                  <a:srgbClr val="00000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https://rhca.awardsplatform.com</a:t>
            </a:r>
            <a:r>
              <a:rPr lang="en-US"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nvGrpSpPr>
          <p:cNvPr id="273" name="Google Shape;273;p57"/>
          <p:cNvGrpSpPr/>
          <p:nvPr/>
        </p:nvGrpSpPr>
        <p:grpSpPr>
          <a:xfrm>
            <a:off x="902704" y="269509"/>
            <a:ext cx="10386591" cy="4285436"/>
            <a:chOff x="608436" y="546914"/>
            <a:chExt cx="10386591" cy="4285436"/>
          </a:xfrm>
        </p:grpSpPr>
        <p:pic>
          <p:nvPicPr>
            <p:cNvPr id="274" name="Google Shape;274;p57" descr="Graphical user interface, website&#10;&#10;Description automatically generated"/>
            <p:cNvPicPr preferRelativeResize="0"/>
            <p:nvPr/>
          </p:nvPicPr>
          <p:blipFill rotWithShape="1">
            <a:blip r:embed="rId9">
              <a:alphaModFix/>
            </a:blip>
            <a:srcRect t="-1" b="48201"/>
            <a:stretch/>
          </p:blipFill>
          <p:spPr>
            <a:xfrm>
              <a:off x="608436" y="546914"/>
              <a:ext cx="5024706" cy="4285436"/>
            </a:xfrm>
            <a:prstGeom prst="rect">
              <a:avLst/>
            </a:prstGeom>
            <a:noFill/>
            <a:ln>
              <a:noFill/>
            </a:ln>
          </p:spPr>
        </p:pic>
        <p:pic>
          <p:nvPicPr>
            <p:cNvPr id="275" name="Google Shape;275;p57" descr="Graphical user interface, website&#10;&#10;Description automatically generated"/>
            <p:cNvPicPr preferRelativeResize="0"/>
            <p:nvPr/>
          </p:nvPicPr>
          <p:blipFill rotWithShape="1">
            <a:blip r:embed="rId9">
              <a:alphaModFix/>
            </a:blip>
            <a:srcRect t="50000" b="717"/>
            <a:stretch/>
          </p:blipFill>
          <p:spPr>
            <a:xfrm>
              <a:off x="5713581" y="546914"/>
              <a:ext cx="5281446" cy="4285436"/>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9</a:t>
            </a:fld>
            <a:endParaRPr sz="1200" b="0" i="0" u="none" strike="noStrike" cap="none">
              <a:solidFill>
                <a:srgbClr val="898989"/>
              </a:solidFill>
              <a:latin typeface="Calibri"/>
              <a:ea typeface="Calibri"/>
              <a:cs typeface="Calibri"/>
              <a:sym typeface="Calibri"/>
            </a:endParaRPr>
          </a:p>
        </p:txBody>
      </p:sp>
      <p:sp>
        <p:nvSpPr>
          <p:cNvPr id="281" name="Google Shape;281;p58"/>
          <p:cNvSpPr/>
          <p:nvPr/>
        </p:nvSpPr>
        <p:spPr>
          <a:xfrm>
            <a:off x="0" y="6200775"/>
            <a:ext cx="12192000" cy="657225"/>
          </a:xfrm>
          <a:prstGeom prst="rect">
            <a:avLst/>
          </a:prstGeom>
          <a:solidFill>
            <a:srgbClr val="002060"/>
          </a:solidFill>
          <a:ln w="12700" cap="flat" cmpd="sng">
            <a:solidFill>
              <a:srgbClr val="015CA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2" name="Google Shape;282;p58"/>
          <p:cNvSpPr/>
          <p:nvPr/>
        </p:nvSpPr>
        <p:spPr>
          <a:xfrm>
            <a:off x="0" y="5969000"/>
            <a:ext cx="12192000" cy="174625"/>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3" name="Google Shape;283;p58"/>
          <p:cNvSpPr/>
          <p:nvPr/>
        </p:nvSpPr>
        <p:spPr>
          <a:xfrm>
            <a:off x="0" y="6297613"/>
            <a:ext cx="12192000" cy="52387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Calibri"/>
                <a:ea typeface="Calibri"/>
                <a:cs typeface="Calibri"/>
                <a:sym typeface="Calibri"/>
              </a:rPr>
              <a:t>Join us on Social Media    #DFWRHCA   @DFWRHCA</a:t>
            </a:r>
            <a:r>
              <a:rPr lang="en-US" sz="2800" b="0" i="0" u="none" strike="noStrike" cap="none">
                <a:solidFill>
                  <a:srgbClr val="FFFFFF"/>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pic>
        <p:nvPicPr>
          <p:cNvPr id="284" name="Google Shape;284;p58"/>
          <p:cNvPicPr preferRelativeResize="0"/>
          <p:nvPr/>
        </p:nvPicPr>
        <p:blipFill rotWithShape="1">
          <a:blip r:embed="rId3">
            <a:alphaModFix/>
          </a:blip>
          <a:srcRect/>
          <a:stretch/>
        </p:blipFill>
        <p:spPr>
          <a:xfrm>
            <a:off x="8561388" y="6281738"/>
            <a:ext cx="433387" cy="433387"/>
          </a:xfrm>
          <a:prstGeom prst="rect">
            <a:avLst/>
          </a:prstGeom>
          <a:noFill/>
          <a:ln>
            <a:noFill/>
          </a:ln>
        </p:spPr>
      </p:pic>
      <p:pic>
        <p:nvPicPr>
          <p:cNvPr id="285" name="Google Shape;285;p58"/>
          <p:cNvPicPr preferRelativeResize="0"/>
          <p:nvPr/>
        </p:nvPicPr>
        <p:blipFill rotWithShape="1">
          <a:blip r:embed="rId4">
            <a:alphaModFix/>
          </a:blip>
          <a:srcRect/>
          <a:stretch/>
        </p:blipFill>
        <p:spPr>
          <a:xfrm>
            <a:off x="9237663" y="6257925"/>
            <a:ext cx="436562" cy="561975"/>
          </a:xfrm>
          <a:prstGeom prst="rect">
            <a:avLst/>
          </a:prstGeom>
          <a:noFill/>
          <a:ln>
            <a:noFill/>
          </a:ln>
        </p:spPr>
      </p:pic>
      <p:pic>
        <p:nvPicPr>
          <p:cNvPr id="286" name="Google Shape;286;p58"/>
          <p:cNvPicPr preferRelativeResize="0"/>
          <p:nvPr/>
        </p:nvPicPr>
        <p:blipFill rotWithShape="1">
          <a:blip r:embed="rId5">
            <a:alphaModFix/>
          </a:blip>
          <a:srcRect/>
          <a:stretch/>
        </p:blipFill>
        <p:spPr>
          <a:xfrm>
            <a:off x="9996488" y="6348413"/>
            <a:ext cx="461962" cy="300037"/>
          </a:xfrm>
          <a:prstGeom prst="rect">
            <a:avLst/>
          </a:prstGeom>
          <a:noFill/>
          <a:ln>
            <a:noFill/>
          </a:ln>
        </p:spPr>
      </p:pic>
      <p:pic>
        <p:nvPicPr>
          <p:cNvPr id="287" name="Google Shape;287;p58" descr="A picture containing table&#10;&#10;Description automatically generated"/>
          <p:cNvPicPr preferRelativeResize="0"/>
          <p:nvPr/>
        </p:nvPicPr>
        <p:blipFill rotWithShape="1">
          <a:blip r:embed="rId6">
            <a:alphaModFix/>
          </a:blip>
          <a:srcRect/>
          <a:stretch/>
        </p:blipFill>
        <p:spPr>
          <a:xfrm>
            <a:off x="11421114" y="6253473"/>
            <a:ext cx="735701" cy="561975"/>
          </a:xfrm>
          <a:prstGeom prst="rect">
            <a:avLst/>
          </a:prstGeom>
          <a:noFill/>
          <a:ln>
            <a:noFill/>
          </a:ln>
        </p:spPr>
      </p:pic>
      <p:sp>
        <p:nvSpPr>
          <p:cNvPr id="288" name="Google Shape;288;p58"/>
          <p:cNvSpPr txBox="1"/>
          <p:nvPr/>
        </p:nvSpPr>
        <p:spPr>
          <a:xfrm>
            <a:off x="2178526" y="5023600"/>
            <a:ext cx="783494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Registration: </a:t>
            </a:r>
            <a:r>
              <a:rPr lang="en-US" sz="1800" b="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https://form.jotform.com/230454822103142</a:t>
            </a: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Worker of the Year Nominations: </a:t>
            </a:r>
            <a:r>
              <a:rPr lang="en-US" sz="1800" b="0" i="0" u="sng" strike="noStrike" cap="none">
                <a:solidFill>
                  <a:srgbClr val="00000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https://form.jotform.com/230236984656061</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Sponsorship Opportunities: </a:t>
            </a:r>
            <a:r>
              <a:rPr lang="en-US" sz="1800" b="0" i="0" u="sng" strike="noStrike" cap="none">
                <a:solidFill>
                  <a:srgbClr val="000000"/>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https://form.jotform.com/230305221953042</a:t>
            </a:r>
            <a:r>
              <a:rPr lang="en-US"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pic>
        <p:nvPicPr>
          <p:cNvPr id="289" name="Google Shape;289;p58"/>
          <p:cNvPicPr preferRelativeResize="0"/>
          <p:nvPr/>
        </p:nvPicPr>
        <p:blipFill rotWithShape="1">
          <a:blip r:embed="rId10">
            <a:alphaModFix/>
          </a:blip>
          <a:srcRect/>
          <a:stretch/>
        </p:blipFill>
        <p:spPr>
          <a:xfrm>
            <a:off x="3482037" y="36512"/>
            <a:ext cx="5227926" cy="47486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1111</Words>
  <Application>Microsoft Macintosh PowerPoint</Application>
  <PresentationFormat>Widescreen</PresentationFormat>
  <Paragraphs>191</Paragraphs>
  <Slides>27</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Noto Sans Symbols</vt:lpstr>
      <vt:lpstr>Georgia</vt:lpstr>
      <vt:lpstr>Arial</vt:lpstr>
      <vt:lpstr>Gill Sans</vt:lpstr>
      <vt:lpstr>Roboto</vt:lpstr>
      <vt:lpstr>Calibri</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Julio Florez</dc:creator>
  <cp:lastModifiedBy>Julio Florez</cp:lastModifiedBy>
  <cp:revision>2</cp:revision>
  <dcterms:created xsi:type="dcterms:W3CDTF">2020-09-09T22:39:21Z</dcterms:created>
  <dcterms:modified xsi:type="dcterms:W3CDTF">2023-04-14T14:49:52Z</dcterms:modified>
</cp:coreProperties>
</file>