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  <p:sldMasterId id="2147483672" r:id="rId5"/>
    <p:sldMasterId id="214748368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y="6858000" cx="12192000"/>
  <p:notesSz cx="7010400" cy="9296400"/>
  <p:embeddedFontLst>
    <p:embeddedFont>
      <p:font typeface="Ralew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Gill Sans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6" roundtripDataSignature="AMtx7mgJ5BU670EbAxVm1icrhA0CPS1O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26" Type="http://schemas.openxmlformats.org/officeDocument/2006/relationships/font" Target="fonts/Raleway-regular.fntdata"/><Relationship Id="rId25" Type="http://schemas.openxmlformats.org/officeDocument/2006/relationships/slide" Target="slides/slide18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font" Target="fonts/Raleway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4.xml"/><Relationship Id="rId33" Type="http://schemas.openxmlformats.org/officeDocument/2006/relationships/font" Target="fonts/Lato-boldItalic.fntdata"/><Relationship Id="rId10" Type="http://schemas.openxmlformats.org/officeDocument/2006/relationships/slide" Target="slides/slide3.xml"/><Relationship Id="rId32" Type="http://schemas.openxmlformats.org/officeDocument/2006/relationships/font" Target="fonts/Lato-italic.fntdata"/><Relationship Id="rId13" Type="http://schemas.openxmlformats.org/officeDocument/2006/relationships/slide" Target="slides/slide6.xml"/><Relationship Id="rId35" Type="http://schemas.openxmlformats.org/officeDocument/2006/relationships/font" Target="fonts/GillSans-bold.fntdata"/><Relationship Id="rId12" Type="http://schemas.openxmlformats.org/officeDocument/2006/relationships/slide" Target="slides/slide5.xml"/><Relationship Id="rId34" Type="http://schemas.openxmlformats.org/officeDocument/2006/relationships/font" Target="fonts/GillSans-regular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36" Type="http://customschemas.google.com/relationships/presentationmetadata" Target="meta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p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420ff237f0_0_522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6" name="Google Shape;446;g2420ff237f0_0_522:notes"/>
          <p:cNvSpPr/>
          <p:nvPr>
            <p:ph idx="2" type="sldImg"/>
          </p:nvPr>
        </p:nvSpPr>
        <p:spPr>
          <a:xfrm>
            <a:off x="701040" y="1162050"/>
            <a:ext cx="5608200" cy="313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1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5" name="Google Shape;475;p1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1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0" name="Google Shape;490;p1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420ff237f0_0_88:notes"/>
          <p:cNvSpPr/>
          <p:nvPr>
            <p:ph idx="2" type="sldImg"/>
          </p:nvPr>
        </p:nvSpPr>
        <p:spPr>
          <a:xfrm>
            <a:off x="701040" y="1162050"/>
            <a:ext cx="5608200" cy="313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g2420ff237f0_0_88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5" name="Google Shape;505;g2420ff237f0_0_88:notes"/>
          <p:cNvSpPr txBox="1"/>
          <p:nvPr>
            <p:ph idx="12" type="sldNum"/>
          </p:nvPr>
        </p:nvSpPr>
        <p:spPr>
          <a:xfrm>
            <a:off x="3970938" y="8829967"/>
            <a:ext cx="30378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420ff237f0_0_248:notes"/>
          <p:cNvSpPr/>
          <p:nvPr>
            <p:ph idx="2" type="sldImg"/>
          </p:nvPr>
        </p:nvSpPr>
        <p:spPr>
          <a:xfrm>
            <a:off x="701040" y="1162050"/>
            <a:ext cx="5608200" cy="313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g2420ff237f0_0_248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0" name="Google Shape;520;g2420ff237f0_0_248:notes"/>
          <p:cNvSpPr txBox="1"/>
          <p:nvPr>
            <p:ph idx="12" type="sldNum"/>
          </p:nvPr>
        </p:nvSpPr>
        <p:spPr>
          <a:xfrm>
            <a:off x="3970938" y="8829967"/>
            <a:ext cx="30378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420ff237f0_0_335:notes"/>
          <p:cNvSpPr/>
          <p:nvPr>
            <p:ph idx="2" type="sldImg"/>
          </p:nvPr>
        </p:nvSpPr>
        <p:spPr>
          <a:xfrm>
            <a:off x="701040" y="1162050"/>
            <a:ext cx="5608200" cy="313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g2420ff237f0_0_335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0" name="Google Shape;530;g2420ff237f0_0_335:notes"/>
          <p:cNvSpPr txBox="1"/>
          <p:nvPr>
            <p:ph idx="12" type="sldNum"/>
          </p:nvPr>
        </p:nvSpPr>
        <p:spPr>
          <a:xfrm>
            <a:off x="3970938" y="8829967"/>
            <a:ext cx="30378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420ff237f0_0_421:notes"/>
          <p:cNvSpPr/>
          <p:nvPr>
            <p:ph idx="2" type="sldImg"/>
          </p:nvPr>
        </p:nvSpPr>
        <p:spPr>
          <a:xfrm>
            <a:off x="701040" y="1162050"/>
            <a:ext cx="5608200" cy="313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g2420ff237f0_0_421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5" name="Google Shape;545;g2420ff237f0_0_421:notes"/>
          <p:cNvSpPr txBox="1"/>
          <p:nvPr>
            <p:ph idx="12" type="sldNum"/>
          </p:nvPr>
        </p:nvSpPr>
        <p:spPr>
          <a:xfrm>
            <a:off x="3970938" y="8829967"/>
            <a:ext cx="30378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0" name="Google Shape;320;p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p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7" name="Google Shape;347;p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420ff237f0_0_0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2420ff237f0_0_0:notes"/>
          <p:cNvSpPr/>
          <p:nvPr>
            <p:ph idx="2" type="sldImg"/>
          </p:nvPr>
        </p:nvSpPr>
        <p:spPr>
          <a:xfrm>
            <a:off x="701040" y="1162050"/>
            <a:ext cx="5608200" cy="313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p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0" name="Google Shape;390;p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5" name="Google Shape;405;p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6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6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7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7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7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7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7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7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7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7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7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7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7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7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7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420ff237f0_0_261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420ff237f0_0_263"/>
          <p:cNvSpPr txBox="1"/>
          <p:nvPr>
            <p:ph type="title"/>
          </p:nvPr>
        </p:nvSpPr>
        <p:spPr>
          <a:xfrm>
            <a:off x="1449217" y="804889"/>
            <a:ext cx="96057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g2420ff237f0_0_263"/>
          <p:cNvSpPr txBox="1"/>
          <p:nvPr>
            <p:ph idx="1" type="body"/>
          </p:nvPr>
        </p:nvSpPr>
        <p:spPr>
          <a:xfrm>
            <a:off x="1447331" y="2010878"/>
            <a:ext cx="4645200" cy="3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g2420ff237f0_0_263"/>
          <p:cNvSpPr txBox="1"/>
          <p:nvPr>
            <p:ph idx="2" type="body"/>
          </p:nvPr>
        </p:nvSpPr>
        <p:spPr>
          <a:xfrm>
            <a:off x="6413771" y="2017343"/>
            <a:ext cx="4645200" cy="3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g2420ff237f0_0_263"/>
          <p:cNvSpPr txBox="1"/>
          <p:nvPr>
            <p:ph idx="10" type="dt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g2420ff237f0_0_263"/>
          <p:cNvSpPr txBox="1"/>
          <p:nvPr>
            <p:ph idx="11" type="ftr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g2420ff237f0_0_263"/>
          <p:cNvSpPr txBox="1"/>
          <p:nvPr>
            <p:ph idx="12" type="sldNum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2" name="Google Shape;172;g2420ff237f0_0_263"/>
          <p:cNvCxnSpPr/>
          <p:nvPr/>
        </p:nvCxnSpPr>
        <p:spPr>
          <a:xfrm>
            <a:off x="1453896" y="1847088"/>
            <a:ext cx="96075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4" name="Google Shape;174;g2420ff237f0_0_271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5" name="Google Shape;175;g2420ff237f0_0_271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g2420ff237f0_0_271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7" name="Google Shape;177;g2420ff237f0_0_271"/>
          <p:cNvSpPr txBox="1"/>
          <p:nvPr>
            <p:ph type="ctrTitle"/>
          </p:nvPr>
        </p:nvSpPr>
        <p:spPr>
          <a:xfrm>
            <a:off x="3162300" y="840300"/>
            <a:ext cx="8442000" cy="20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8" name="Google Shape;178;g2420ff237f0_0_271"/>
          <p:cNvSpPr txBox="1"/>
          <p:nvPr>
            <p:ph idx="1" type="subTitle"/>
          </p:nvPr>
        </p:nvSpPr>
        <p:spPr>
          <a:xfrm>
            <a:off x="3187022" y="4317933"/>
            <a:ext cx="8442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9" name="Google Shape;179;g2420ff237f0_0_271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1" name="Google Shape;181;g2420ff237f0_0_278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2" name="Google Shape;182;g2420ff237f0_0_278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3" name="Google Shape;183;g2420ff237f0_0_278"/>
          <p:cNvSpPr txBox="1"/>
          <p:nvPr>
            <p:ph type="title"/>
          </p:nvPr>
        </p:nvSpPr>
        <p:spPr>
          <a:xfrm>
            <a:off x="541900" y="2409100"/>
            <a:ext cx="11062500" cy="20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4" name="Google Shape;184;g2420ff237f0_0_278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6" name="Google Shape;186;g2420ff237f0_0_283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7" name="Google Shape;187;g2420ff237f0_0_283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8" name="Google Shape;188;g2420ff237f0_0_283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9" name="Google Shape;189;g2420ff237f0_0_283"/>
          <p:cNvSpPr txBox="1"/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90" name="Google Shape;190;g2420ff237f0_0_283"/>
          <p:cNvSpPr txBox="1"/>
          <p:nvPr>
            <p:ph idx="1" type="body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1" name="Google Shape;191;g2420ff237f0_0_283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3" name="Google Shape;193;g2420ff237f0_0_290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4" name="Google Shape;194;g2420ff237f0_0_290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2420ff237f0_0_290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g2420ff237f0_0_290"/>
          <p:cNvSpPr txBox="1"/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97" name="Google Shape;197;g2420ff237f0_0_290"/>
          <p:cNvSpPr txBox="1"/>
          <p:nvPr>
            <p:ph idx="1" type="body"/>
          </p:nvPr>
        </p:nvSpPr>
        <p:spPr>
          <a:xfrm>
            <a:off x="3200403" y="2136900"/>
            <a:ext cx="4095300" cy="4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98" name="Google Shape;198;g2420ff237f0_0_290"/>
          <p:cNvSpPr txBox="1"/>
          <p:nvPr>
            <p:ph idx="2" type="body"/>
          </p:nvPr>
        </p:nvSpPr>
        <p:spPr>
          <a:xfrm>
            <a:off x="7534096" y="2136900"/>
            <a:ext cx="4095300" cy="4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99" name="Google Shape;199;g2420ff237f0_0_290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420ff237f0_0_298"/>
          <p:cNvSpPr txBox="1"/>
          <p:nvPr>
            <p:ph type="title"/>
          </p:nvPr>
        </p:nvSpPr>
        <p:spPr>
          <a:xfrm>
            <a:off x="404400" y="548767"/>
            <a:ext cx="113607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202" name="Google Shape;202;g2420ff237f0_0_298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" name="Google Shape;204;g2420ff237f0_0_301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g2420ff237f0_0_301"/>
          <p:cNvSpPr txBox="1"/>
          <p:nvPr>
            <p:ph type="title"/>
          </p:nvPr>
        </p:nvSpPr>
        <p:spPr>
          <a:xfrm>
            <a:off x="426000" y="1248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06" name="Google Shape;206;g2420ff237f0_0_301"/>
          <p:cNvSpPr txBox="1"/>
          <p:nvPr>
            <p:ph idx="1" type="body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07" name="Google Shape;207;g2420ff237f0_0_301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9" name="Google Shape;209;g2420ff237f0_0_306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0" name="Google Shape;210;g2420ff237f0_0_306"/>
          <p:cNvSpPr txBox="1"/>
          <p:nvPr>
            <p:ph type="title"/>
          </p:nvPr>
        </p:nvSpPr>
        <p:spPr>
          <a:xfrm>
            <a:off x="377471" y="949521"/>
            <a:ext cx="8325600" cy="511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1" name="Google Shape;211;g2420ff237f0_0_306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420ff237f0_0_310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4" name="Google Shape;214;g2420ff237f0_0_310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5" name="Google Shape;215;g2420ff237f0_0_310"/>
          <p:cNvSpPr txBox="1"/>
          <p:nvPr>
            <p:ph type="title"/>
          </p:nvPr>
        </p:nvSpPr>
        <p:spPr>
          <a:xfrm>
            <a:off x="354000" y="1863133"/>
            <a:ext cx="5393700" cy="17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6" name="Google Shape;216;g2420ff237f0_0_310"/>
          <p:cNvSpPr txBox="1"/>
          <p:nvPr>
            <p:ph idx="1" type="subTitle"/>
          </p:nvPr>
        </p:nvSpPr>
        <p:spPr>
          <a:xfrm>
            <a:off x="354000" y="3647161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7" name="Google Shape;217;g2420ff237f0_0_310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8" name="Google Shape;218;g2420ff237f0_0_310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0" name="Google Shape;220;g2420ff237f0_0_317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1" name="Google Shape;221;g2420ff237f0_0_317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2" name="Google Shape;222;g2420ff237f0_0_317"/>
          <p:cNvSpPr txBox="1"/>
          <p:nvPr>
            <p:ph idx="1" type="body"/>
          </p:nvPr>
        </p:nvSpPr>
        <p:spPr>
          <a:xfrm>
            <a:off x="437356" y="5634700"/>
            <a:ext cx="111849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223" name="Google Shape;223;g2420ff237f0_0_317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5" name="Google Shape;225;g2420ff237f0_0_322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6" name="Google Shape;226;g2420ff237f0_0_322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7" name="Google Shape;227;g2420ff237f0_0_322"/>
          <p:cNvSpPr txBox="1"/>
          <p:nvPr>
            <p:ph hasCustomPrompt="1" type="title"/>
          </p:nvPr>
        </p:nvSpPr>
        <p:spPr>
          <a:xfrm>
            <a:off x="1138600" y="1739800"/>
            <a:ext cx="9914700" cy="20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g2420ff237f0_0_322"/>
          <p:cNvSpPr txBox="1"/>
          <p:nvPr>
            <p:ph idx="1" type="body"/>
          </p:nvPr>
        </p:nvSpPr>
        <p:spPr>
          <a:xfrm>
            <a:off x="1138600" y="3892600"/>
            <a:ext cx="9914700" cy="14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29" name="Google Shape;229;g2420ff237f0_0_322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20ff237f0_0_54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g2420ff237f0_0_54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39" name="Google Shape;239;g2420ff237f0_0_54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g2420ff237f0_0_5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g2420ff237f0_0_5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420ff237f0_0_54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g2420ff237f0_0_54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g2420ff237f0_0_54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g2420ff237f0_0_54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g2420ff237f0_0_54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420ff237f0_0_553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g2420ff237f0_0_553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1" name="Google Shape;251;g2420ff237f0_0_55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g2420ff237f0_0_55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g2420ff237f0_0_55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420ff237f0_0_55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g2420ff237f0_0_55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g2420ff237f0_0_559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g2420ff237f0_0_55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g2420ff237f0_0_55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g2420ff237f0_0_55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420ff237f0_0_566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g2420ff237f0_0_566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4" name="Google Shape;264;g2420ff237f0_0_566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g2420ff237f0_0_566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6" name="Google Shape;266;g2420ff237f0_0_566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7" name="Google Shape;267;g2420ff237f0_0_5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g2420ff237f0_0_5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g2420ff237f0_0_5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20ff237f0_0_57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g2420ff237f0_0_57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g2420ff237f0_0_57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g2420ff237f0_0_57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420ff237f0_0_58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g2420ff237f0_0_580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78" name="Google Shape;278;g2420ff237f0_0_580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79" name="Google Shape;279;g2420ff237f0_0_58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g2420ff237f0_0_58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g2420ff237f0_0_58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420ff237f0_0_587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g2420ff237f0_0_587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g2420ff237f0_0_587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6" name="Google Shape;286;g2420ff237f0_0_58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g2420ff237f0_0_58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g2420ff237f0_0_58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420ff237f0_0_59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g2420ff237f0_0_594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g2420ff237f0_0_59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g2420ff237f0_0_59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g2420ff237f0_0_59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420ff237f0_0_600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g2420ff237f0_0_600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g2420ff237f0_0_60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g2420ff237f0_0_60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g2420ff237f0_0_60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6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420ff237f0_0_257"/>
          <p:cNvSpPr txBox="1"/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i="0" sz="4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i="0" sz="4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i="0" sz="4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i="0" sz="4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i="0" sz="4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i="0" sz="4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i="0" sz="4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i="0" sz="4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i="0" sz="4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1" name="Google Shape;161;g2420ff237f0_0_257"/>
          <p:cNvSpPr txBox="1"/>
          <p:nvPr>
            <p:ph idx="1" type="body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  <a:defRPr b="0" i="0" sz="2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b="0" i="0" sz="1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b="0" i="0" sz="1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b="0" i="0" sz="1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b="0" i="0" sz="1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b="0" i="0" sz="1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b="0" i="0" sz="1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b="0" i="0" sz="1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b="0" i="0" sz="1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2" name="Google Shape;162;g2420ff237f0_0_257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420ff237f0_0_5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Google Shape;232;g2420ff237f0_0_53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g2420ff237f0_0_53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4" name="Google Shape;234;g2420ff237f0_0_53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g2420ff237f0_0_5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8.png"/><Relationship Id="rId7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hyperlink" Target="https://form.jotform.com/222965555456164" TargetMode="External"/><Relationship Id="rId8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20.png"/><Relationship Id="rId8" Type="http://schemas.openxmlformats.org/officeDocument/2006/relationships/hyperlink" Target="https://form.jotform.com/230085047889162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hyperlink" Target="https://form.jotform.com/230085618271151" TargetMode="External"/><Relationship Id="rId8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7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15.png"/><Relationship Id="rId8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22.png"/><Relationship Id="rId8" Type="http://schemas.openxmlformats.org/officeDocument/2006/relationships/hyperlink" Target="https://myemail.constantcontact.com/RHCA-Legislative-Updates.html?soid=1102771164568&amp;aid=dDCpkjhBJDU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14.png"/><Relationship Id="rId8" Type="http://schemas.openxmlformats.org/officeDocument/2006/relationships/hyperlink" Target="https://capitol.texas.gov/Home.aspx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"/>
          <p:cNvSpPr/>
          <p:nvPr/>
        </p:nvSpPr>
        <p:spPr>
          <a:xfrm>
            <a:off x="0" y="2178581"/>
            <a:ext cx="12221527" cy="2277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Legislative and Public Policy Committee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RHCA . . . the leader in Diversity Inclusion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Networking and building business relationships and opportunities</a:t>
            </a:r>
            <a:endParaRPr b="1" i="0" sz="1600" u="none" cap="none" strike="noStrik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313" name="Google Shape;313;p1"/>
          <p:cNvPicPr preferRelativeResize="0"/>
          <p:nvPr/>
        </p:nvPicPr>
        <p:blipFill rotWithShape="1">
          <a:blip r:embed="rId6">
            <a:alphaModFix/>
          </a:blip>
          <a:srcRect b="19486" l="3401" r="5079" t="16256"/>
          <a:stretch/>
        </p:blipFill>
        <p:spPr>
          <a:xfrm>
            <a:off x="3116454" y="330603"/>
            <a:ext cx="5905119" cy="1751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314" name="Google Shape;314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"/>
          <p:cNvSpPr/>
          <p:nvPr/>
        </p:nvSpPr>
        <p:spPr>
          <a:xfrm>
            <a:off x="1" y="5204816"/>
            <a:ext cx="12192000" cy="37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b="1" i="0" lang="en-US" sz="1800" u="none" cap="none" strike="noStrik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r>
              <a:rPr b="1" lang="en-US" sz="1800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1800" u="none" cap="none" strike="noStrik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, 2023</a:t>
            </a:r>
            <a:endParaRPr b="1" i="0" sz="2400" u="none" cap="none" strike="noStrik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"/>
          <p:cNvSpPr/>
          <p:nvPr/>
        </p:nvSpPr>
        <p:spPr>
          <a:xfrm>
            <a:off x="-4180" y="5733181"/>
            <a:ext cx="12225707" cy="23083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900"/>
              <a:buFont typeface="Calibri"/>
              <a:buNone/>
            </a:pPr>
            <a:r>
              <a:rPr b="0" i="0" lang="en-US" sz="9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Disclaimer: This webinar is not intended for press purposes. If you are part the press, please disconnect.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64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64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64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441" name="Google Shape;441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4"/>
          <p:cNvSpPr txBox="1"/>
          <p:nvPr/>
        </p:nvSpPr>
        <p:spPr>
          <a:xfrm>
            <a:off x="2597903" y="5499655"/>
            <a:ext cx="69961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https://form.jotform.com/222965555456164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09799" y="308113"/>
            <a:ext cx="7772400" cy="4964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420ff237f0_0_5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g2420ff237f0_0_522"/>
          <p:cNvSpPr/>
          <p:nvPr/>
        </p:nvSpPr>
        <p:spPr>
          <a:xfrm>
            <a:off x="0" y="6200775"/>
            <a:ext cx="12192000" cy="6573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g2420ff237f0_0_522"/>
          <p:cNvSpPr/>
          <p:nvPr/>
        </p:nvSpPr>
        <p:spPr>
          <a:xfrm>
            <a:off x="0" y="5969000"/>
            <a:ext cx="12192000" cy="1746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g2420ff237f0_0_522"/>
          <p:cNvSpPr/>
          <p:nvPr/>
        </p:nvSpPr>
        <p:spPr>
          <a:xfrm>
            <a:off x="0" y="6297613"/>
            <a:ext cx="121920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g2420ff237f0_0_5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2420ff237f0_0_5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2420ff237f0_0_5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455" name="Google Shape;455;g2420ff237f0_0_5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2420ff237f0_0_522"/>
          <p:cNvPicPr preferRelativeResize="0"/>
          <p:nvPr/>
        </p:nvPicPr>
        <p:blipFill rotWithShape="1">
          <a:blip r:embed="rId7">
            <a:alphaModFix/>
          </a:blip>
          <a:srcRect b="47462" l="0" r="0" t="0"/>
          <a:stretch/>
        </p:blipFill>
        <p:spPr>
          <a:xfrm>
            <a:off x="3636035" y="395785"/>
            <a:ext cx="4925353" cy="464024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2420ff237f0_0_522"/>
          <p:cNvSpPr txBox="1"/>
          <p:nvPr/>
        </p:nvSpPr>
        <p:spPr>
          <a:xfrm>
            <a:off x="3042314" y="5348623"/>
            <a:ext cx="610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https://form.jotform.com/230085047889162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5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5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5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469" name="Google Shape;469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5"/>
          <p:cNvSpPr txBox="1"/>
          <p:nvPr/>
        </p:nvSpPr>
        <p:spPr>
          <a:xfrm>
            <a:off x="2593119" y="5597435"/>
            <a:ext cx="69961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https://form.jotform.com/230085618271151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04352" y="0"/>
            <a:ext cx="5373729" cy="5486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12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2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483" name="Google Shape;48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12"/>
          <p:cNvSpPr txBox="1"/>
          <p:nvPr/>
        </p:nvSpPr>
        <p:spPr>
          <a:xfrm>
            <a:off x="0" y="399631"/>
            <a:ext cx="12192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RHCA | Subcommittee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Help with inviting monthly guest speakers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 txBox="1"/>
          <p:nvPr/>
        </p:nvSpPr>
        <p:spPr>
          <a:xfrm>
            <a:off x="2849297" y="1630044"/>
            <a:ext cx="9223097" cy="418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invitation details are listed below: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Date: 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                     Wednesday, February 14,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Duration: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     20 minutes (if you need more, please let me know)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Range: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           Any 20 minutes between 8:45am to 10:00am CST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online Video: 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     Zoom Video Conference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Committee:          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   RHCA Legislative and Public Policy: Audience – Contractors/Professional Services/Public Agency Employees/Small Business Owners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Topic:          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          How the 2020 Census Data is used for Redistricting and the impact it has to you personally and your business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Presentation:  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          PowerPoint Due by Monday, February 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Items Needed: 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Headshot in JPEG (2) Title (3) Bio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2"/>
          <p:cNvSpPr txBox="1"/>
          <p:nvPr/>
        </p:nvSpPr>
        <p:spPr>
          <a:xfrm>
            <a:off x="1098305" y="1614168"/>
            <a:ext cx="17509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13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3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13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13"/>
          <p:cNvSpPr/>
          <p:nvPr/>
        </p:nvSpPr>
        <p:spPr>
          <a:xfrm>
            <a:off x="196770" y="173620"/>
            <a:ext cx="11852476" cy="5689017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13"/>
          <p:cNvSpPr txBox="1"/>
          <p:nvPr/>
        </p:nvSpPr>
        <p:spPr>
          <a:xfrm>
            <a:off x="1246" y="2118166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800"/>
              <a:buFont typeface="Calibri"/>
              <a:buNone/>
            </a:pPr>
            <a:r>
              <a:rPr b="0" i="0" lang="en-US" sz="13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="0" i="0" lang="en-US" sz="8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b="0" i="0" lang="en-US" sz="13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8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able&#10;&#10;Description automatically generated" id="501" name="Google Shape;501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420ff237f0_0_88"/>
          <p:cNvSpPr txBox="1"/>
          <p:nvPr/>
        </p:nvSpPr>
        <p:spPr>
          <a:xfrm>
            <a:off x="434550" y="449850"/>
            <a:ext cx="101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Bills Referred to Committee Hearings This Week (Monday-Tuesday)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g2420ff237f0_0_88"/>
          <p:cNvSpPr txBox="1"/>
          <p:nvPr/>
        </p:nvSpPr>
        <p:spPr>
          <a:xfrm>
            <a:off x="5963575" y="776425"/>
            <a:ext cx="607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9" name="Google Shape;509;g2420ff237f0_0_88"/>
          <p:cNvSpPr txBox="1"/>
          <p:nvPr/>
        </p:nvSpPr>
        <p:spPr>
          <a:xfrm>
            <a:off x="434550" y="1550525"/>
            <a:ext cx="5784600" cy="48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671023"/>
                </a:solidFill>
                <a:latin typeface="Gill Sans"/>
                <a:ea typeface="Gill Sans"/>
                <a:cs typeface="Gill Sans"/>
                <a:sym typeface="Gill Sans"/>
              </a:rPr>
              <a:t>SB 17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(Creighton, Brandon)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RHCA Position         </a:t>
            </a:r>
            <a:r>
              <a:rPr b="1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 NOT SUPPORT ON RECORD </a:t>
            </a: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b="1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Committee: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House Higher Education Committee Hearing Scheduled for </a:t>
            </a:r>
            <a:r>
              <a:rPr b="1" i="0" lang="en-US" sz="1800" u="sng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Monday, May 8th at 8:00 am (E2.010)</a:t>
            </a:r>
            <a:endParaRPr b="1" i="0" sz="1800" u="sng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Caption: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Relating to public higher education reform.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Link: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671023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SB 18</a:t>
            </a:r>
            <a:r>
              <a:rPr b="0" i="0" lang="en-US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(Creighton, Brandon)</a:t>
            </a:r>
            <a:endParaRPr b="0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RHCA Position</a:t>
            </a: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     </a:t>
            </a:r>
            <a:r>
              <a:rPr b="1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NOT SUPPORT ON RECORD</a:t>
            </a: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</a:t>
            </a:r>
            <a:endParaRPr b="1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Committee: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House Higher Education Committee Hearing Scheduled for </a:t>
            </a:r>
            <a:r>
              <a:rPr b="1" i="0" lang="en-US" sz="1800" u="sng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Monday, May 8th at 8:00 am (E2.010)</a:t>
            </a:r>
            <a:endParaRPr b="1" i="0" sz="1800" u="sng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Caption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Relating to tenure and employment status at public institutions of higher education in this state.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67102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0" name="Google Shape;510;g2420ff237f0_0_88"/>
          <p:cNvSpPr txBox="1"/>
          <p:nvPr/>
        </p:nvSpPr>
        <p:spPr>
          <a:xfrm>
            <a:off x="6219150" y="1458050"/>
            <a:ext cx="5893500" cy="46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671023"/>
                </a:solidFill>
                <a:latin typeface="Gill Sans"/>
                <a:ea typeface="Gill Sans"/>
                <a:cs typeface="Gill Sans"/>
                <a:sym typeface="Gill Sans"/>
              </a:rPr>
              <a:t>HB 2022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(Leach, Jeff)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RHCA Position         </a:t>
            </a:r>
            <a:r>
              <a:rPr b="1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lang="en-US" sz="1800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NO RHCA POSITION </a:t>
            </a: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b="1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Committee: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Senate Business &amp; Commerce Committee Hearing Scheduled for </a:t>
            </a:r>
            <a:r>
              <a:rPr b="1" i="0" lang="en-US" sz="1800" u="sng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Tuesday, May 9th at 8:30 am (E1.012)</a:t>
            </a:r>
            <a:endParaRPr b="1" i="0" sz="1800" u="sng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Caption: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Relating to residential construction liability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671023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HB 2453</a:t>
            </a:r>
            <a:r>
              <a:rPr b="0" i="0" lang="en-US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(Guillen, Ryan)</a:t>
            </a:r>
            <a:endParaRPr b="0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RHCA Position</a:t>
            </a: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     </a:t>
            </a:r>
            <a:r>
              <a:rPr b="1" lang="en-US" sz="1800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SUPPORT</a:t>
            </a: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</a:t>
            </a:r>
            <a:endParaRPr b="1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Committee: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Senate Business &amp; Commerce Committee Hearing Scheduled for </a:t>
            </a:r>
            <a:r>
              <a:rPr b="1" i="0" lang="en-US" sz="1800" u="sng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Tuesday, May 9th at 8:30 am (E1.012)</a:t>
            </a:r>
            <a:endParaRPr b="1" i="0" sz="1800" u="sng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Caption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Relating to the issuance of digital licenses by a licensing agency.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1" name="Google Shape;511;g2420ff237f0_0_88"/>
          <p:cNvSpPr/>
          <p:nvPr/>
        </p:nvSpPr>
        <p:spPr>
          <a:xfrm>
            <a:off x="0" y="6297626"/>
            <a:ext cx="12192000" cy="585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g2420ff237f0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17588" y="6373426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2420ff237f0_0_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22238" y="628177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2420ff237f0_0_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10688" y="6485038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515" name="Google Shape;515;g2420ff237f0_0_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32364" y="6354073"/>
            <a:ext cx="7357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2420ff237f0_0_88"/>
          <p:cNvSpPr/>
          <p:nvPr/>
        </p:nvSpPr>
        <p:spPr>
          <a:xfrm>
            <a:off x="0" y="6084513"/>
            <a:ext cx="12192000" cy="1746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420ff237f0_0_248"/>
          <p:cNvSpPr txBox="1"/>
          <p:nvPr/>
        </p:nvSpPr>
        <p:spPr>
          <a:xfrm>
            <a:off x="548150" y="83275"/>
            <a:ext cx="101424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Bills Referred to Committee Hearings This Week (Tuesday-Wednesda</a:t>
            </a:r>
            <a:r>
              <a:rPr b="1" lang="en-US" sz="2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y-Thursday</a:t>
            </a:r>
            <a:r>
              <a:rPr b="1" i="0" lang="en-US" sz="2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2420ff237f0_0_248"/>
          <p:cNvSpPr txBox="1"/>
          <p:nvPr/>
        </p:nvSpPr>
        <p:spPr>
          <a:xfrm>
            <a:off x="5963700" y="1458050"/>
            <a:ext cx="607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4" name="Google Shape;524;g2420ff237f0_0_248"/>
          <p:cNvSpPr txBox="1"/>
          <p:nvPr/>
        </p:nvSpPr>
        <p:spPr>
          <a:xfrm>
            <a:off x="377750" y="1054250"/>
            <a:ext cx="5784600" cy="52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671023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HB 2518</a:t>
            </a:r>
            <a:r>
              <a:rPr b="0" i="0" lang="en-US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(Bell, Keith)</a:t>
            </a:r>
            <a:endParaRPr b="0" i="0" sz="1800" u="none" cap="none" strike="noStrike">
              <a:solidFill>
                <a:schemeClr val="dk2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RHCA Position</a:t>
            </a:r>
            <a:r>
              <a:rPr b="0" i="0" lang="en-US" sz="1800" u="none" cap="none" strike="noStrike">
                <a:solidFill>
                  <a:srgbClr val="001335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     </a:t>
            </a:r>
            <a:r>
              <a:rPr b="1" lang="en-US" sz="1800">
                <a:solidFill>
                  <a:schemeClr val="dk2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SUPPORT</a:t>
            </a:r>
            <a:r>
              <a:rPr b="0" i="0" lang="en-US" sz="1800" u="none" cap="none" strike="noStrike">
                <a:solidFill>
                  <a:srgbClr val="001335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</a:t>
            </a:r>
            <a:endParaRPr b="1" i="0" sz="1800" u="none" cap="none" strike="noStrike">
              <a:solidFill>
                <a:srgbClr val="001335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Committee: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Senate Business &amp; Commerce Committee Hearing Scheduled for </a:t>
            </a:r>
            <a:r>
              <a:rPr b="1" i="0" lang="en-US" sz="1800" u="sng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Tuesday, May 9th at 8:30 am (E1.012)</a:t>
            </a:r>
            <a:endParaRPr b="1" i="0" sz="1800" u="sng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Caption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Relating to public work contracts, including contracts on public property leased to a nongovernmental entity.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671023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SB 1399</a:t>
            </a:r>
            <a:r>
              <a:rPr b="0" i="0" lang="en-US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(Schwertner, Charles)</a:t>
            </a:r>
            <a:endParaRPr b="0" i="0" sz="1800" u="none" cap="none" strike="noStrike">
              <a:solidFill>
                <a:schemeClr val="dk2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RHCA Position</a:t>
            </a:r>
            <a:r>
              <a:rPr b="0" i="0" lang="en-US" sz="1800" u="none" cap="none" strike="noStrike">
                <a:solidFill>
                  <a:srgbClr val="001335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     </a:t>
            </a:r>
            <a:r>
              <a:rPr b="1" lang="en-US" sz="1800">
                <a:solidFill>
                  <a:schemeClr val="dk2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MONITOR</a:t>
            </a:r>
            <a:r>
              <a:rPr b="0" i="0" lang="en-US" sz="1800" u="none" cap="none" strike="noStrike">
                <a:solidFill>
                  <a:srgbClr val="001335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</a:t>
            </a:r>
            <a:endParaRPr b="1" i="0" sz="1800" u="none" cap="none" strike="noStrike">
              <a:solidFill>
                <a:srgbClr val="001335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Committee: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House Environmental Regulation Committee Hearing Scheduled for </a:t>
            </a:r>
            <a:r>
              <a:rPr b="1" i="0" lang="en-US" sz="1800" u="sng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Wednesday, May 10th at 9:00 am (E2.010)</a:t>
            </a:r>
            <a:endParaRPr b="1" i="0" sz="1800" u="sng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Caption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Relating to the renewal and review of certain air quality permits.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5" name="Google Shape;525;g2420ff237f0_0_248"/>
          <p:cNvSpPr txBox="1"/>
          <p:nvPr/>
        </p:nvSpPr>
        <p:spPr>
          <a:xfrm>
            <a:off x="6162350" y="894950"/>
            <a:ext cx="5822400" cy="55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671023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SCR 26</a:t>
            </a:r>
            <a:r>
              <a:rPr b="0" i="0" lang="en-US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(Hughes, Bryan)</a:t>
            </a:r>
            <a:endParaRPr b="0" i="0" sz="1800" u="none" cap="none" strike="noStrike">
              <a:solidFill>
                <a:schemeClr val="dk2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RHCA Position</a:t>
            </a:r>
            <a:r>
              <a:rPr b="0" i="0" lang="en-US" sz="1800" u="none" cap="none" strike="noStrike">
                <a:solidFill>
                  <a:srgbClr val="001335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     </a:t>
            </a:r>
            <a:r>
              <a:rPr b="1" lang="en-US" sz="1800">
                <a:solidFill>
                  <a:schemeClr val="dk2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NOT SUPPORT ON RECORD</a:t>
            </a:r>
            <a:r>
              <a:rPr b="0" i="0" lang="en-US" sz="1800" u="none" cap="none" strike="noStrike">
                <a:solidFill>
                  <a:srgbClr val="001335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</a:t>
            </a:r>
            <a:endParaRPr b="1" i="0" sz="1800" u="none" cap="none" strike="noStrike">
              <a:solidFill>
                <a:srgbClr val="001335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Committee: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House International Relations &amp; Economic Development Committee Hearing Scheduled for </a:t>
            </a:r>
            <a:r>
              <a:rPr b="1" i="0" lang="en-US" sz="1800" u="sng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Wednesday, May 10th at 9:00 am (E1.026)</a:t>
            </a:r>
            <a:endParaRPr b="1" i="0" sz="1800" u="sng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Caption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Urging Congress of the United States to amend federal law to allow states to provide for the consolidation of federally funded workforce development services.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1800">
                <a:solidFill>
                  <a:srgbClr val="671023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HB 2334</a:t>
            </a:r>
            <a:r>
              <a:rPr lang="en-US" sz="1800">
                <a:solidFill>
                  <a:schemeClr val="dk2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(Burns, DeWayne)</a:t>
            </a:r>
            <a:endParaRPr sz="1800">
              <a:solidFill>
                <a:schemeClr val="dk2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RHCA Position</a:t>
            </a:r>
            <a:r>
              <a:rPr lang="en-US" sz="1800">
                <a:solidFill>
                  <a:srgbClr val="001335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     </a:t>
            </a:r>
            <a:r>
              <a:rPr b="1" lang="en-US" sz="1800">
                <a:solidFill>
                  <a:schemeClr val="dk2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MONITOR</a:t>
            </a:r>
            <a:r>
              <a:rPr lang="en-US" sz="1800">
                <a:solidFill>
                  <a:srgbClr val="001335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 </a:t>
            </a:r>
            <a:endParaRPr b="1" sz="1800">
              <a:solidFill>
                <a:srgbClr val="001335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Committee:	</a:t>
            </a:r>
            <a:r>
              <a:rPr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Senate Business &amp; Commerce Committee Hearing Scheduled for </a:t>
            </a:r>
            <a:r>
              <a:rPr b="1" lang="en-US" sz="18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Thursday, May 11th at 8:30 am (E1.012)</a:t>
            </a:r>
            <a:endParaRPr b="1" sz="1800" u="sng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Caption</a:t>
            </a:r>
            <a:r>
              <a:rPr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	 </a:t>
            </a:r>
            <a:r>
              <a:rPr lang="en-US" sz="1800">
                <a:solidFill>
                  <a:srgbClr val="1F1F1F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Relating to an exemption from the plumbing licensing law for plumbing work performed on certain private property.</a:t>
            </a:r>
            <a:endParaRPr sz="23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6" name="Google Shape;526;g2420ff237f0_0_248"/>
          <p:cNvSpPr/>
          <p:nvPr/>
        </p:nvSpPr>
        <p:spPr>
          <a:xfrm>
            <a:off x="0" y="6396293"/>
            <a:ext cx="12192000" cy="4617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420ff237f0_0_335"/>
          <p:cNvSpPr txBox="1"/>
          <p:nvPr/>
        </p:nvSpPr>
        <p:spPr>
          <a:xfrm>
            <a:off x="369150" y="165025"/>
            <a:ext cx="7326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980000"/>
                </a:solidFill>
                <a:latin typeface="Gill Sans"/>
                <a:ea typeface="Gill Sans"/>
                <a:cs typeface="Gill Sans"/>
                <a:sym typeface="Gill Sans"/>
              </a:rPr>
              <a:t>Dallas City Council Elections</a:t>
            </a:r>
            <a:endParaRPr b="1" i="0" sz="2500" u="none" cap="none" strike="noStrike">
              <a:solidFill>
                <a:srgbClr val="98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33" name="Google Shape;533;g2420ff237f0_0_3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600" y="770800"/>
            <a:ext cx="4901877" cy="5316402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g2420ff237f0_0_335"/>
          <p:cNvSpPr txBox="1"/>
          <p:nvPr/>
        </p:nvSpPr>
        <p:spPr>
          <a:xfrm>
            <a:off x="5182575" y="232725"/>
            <a:ext cx="6914700" cy="59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1 - Chad West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2 - Jesse Moreno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District 3 - Runoff Election -  Zarin Gracey (46%),  Joe Tave (25%)</a:t>
            </a:r>
            <a:endParaRPr b="1" i="0" sz="1700" u="none" cap="none" strike="noStrike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4 - Carolyn King Arnold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5 - Jaime Resendez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6 - Omar Narvaez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7 - Adam Bazaldua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8 - Tennell Atkins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9 - Paula Blackmon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10 - Kathy Stewart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11 -  Jaynie Schultz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12 - Cara Mendelsohn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13 - Gay Donnell Willis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District 14 - Paul Ridley (i)</a:t>
            </a:r>
            <a:endParaRPr b="1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City Mayor - Eric Johnson (93%) (i)                         *(i) = incumbent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5" name="Google Shape;535;g2420ff237f0_0_335"/>
          <p:cNvSpPr txBox="1"/>
          <p:nvPr/>
        </p:nvSpPr>
        <p:spPr>
          <a:xfrm>
            <a:off x="10421775" y="4713975"/>
            <a:ext cx="1675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44A91"/>
                </a:solidFill>
                <a:latin typeface="Lato"/>
                <a:ea typeface="Lato"/>
                <a:cs typeface="Lato"/>
                <a:sym typeface="Lato"/>
              </a:rPr>
              <a:t>*Runoff Elections will be held on June 10th, 2023</a:t>
            </a:r>
            <a:endParaRPr b="1" i="0" sz="1400" u="none" cap="none" strike="noStrike">
              <a:solidFill>
                <a:srgbClr val="044A9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6" name="Google Shape;536;g2420ff237f0_0_335"/>
          <p:cNvSpPr/>
          <p:nvPr/>
        </p:nvSpPr>
        <p:spPr>
          <a:xfrm>
            <a:off x="0" y="6297626"/>
            <a:ext cx="12192000" cy="585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Google Shape;537;g2420ff237f0_0_3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7588" y="6373426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2420ff237f0_0_3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22238" y="628177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2420ff237f0_0_3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67488" y="6440100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540" name="Google Shape;540;g2420ff237f0_0_3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332364" y="6354073"/>
            <a:ext cx="7357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2420ff237f0_0_335"/>
          <p:cNvSpPr/>
          <p:nvPr/>
        </p:nvSpPr>
        <p:spPr>
          <a:xfrm>
            <a:off x="0" y="6174219"/>
            <a:ext cx="12192000" cy="849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420ff237f0_0_421"/>
          <p:cNvSpPr txBox="1"/>
          <p:nvPr/>
        </p:nvSpPr>
        <p:spPr>
          <a:xfrm>
            <a:off x="369150" y="165025"/>
            <a:ext cx="7326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980000"/>
                </a:solidFill>
                <a:latin typeface="Gill Sans"/>
                <a:ea typeface="Gill Sans"/>
                <a:cs typeface="Gill Sans"/>
                <a:sym typeface="Gill Sans"/>
              </a:rPr>
              <a:t>Dallas City Council Elections</a:t>
            </a:r>
            <a:endParaRPr b="1" i="0" sz="2500" u="none" cap="none" strike="noStrike">
              <a:solidFill>
                <a:srgbClr val="98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8" name="Google Shape;548;g2420ff237f0_0_421"/>
          <p:cNvSpPr txBox="1"/>
          <p:nvPr/>
        </p:nvSpPr>
        <p:spPr>
          <a:xfrm>
            <a:off x="5182575" y="232725"/>
            <a:ext cx="691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9" name="Google Shape;549;g2420ff237f0_0_421"/>
          <p:cNvSpPr txBox="1"/>
          <p:nvPr/>
        </p:nvSpPr>
        <p:spPr>
          <a:xfrm>
            <a:off x="10421775" y="4713975"/>
            <a:ext cx="16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44A9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0" name="Google Shape;550;g2420ff237f0_0_421"/>
          <p:cNvSpPr/>
          <p:nvPr/>
        </p:nvSpPr>
        <p:spPr>
          <a:xfrm>
            <a:off x="0" y="6297626"/>
            <a:ext cx="12192000" cy="585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g2420ff237f0_0_4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17588" y="6373426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g2420ff237f0_0_4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22238" y="628177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2420ff237f0_0_4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67488" y="6440100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554" name="Google Shape;554;g2420ff237f0_0_4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32364" y="6354073"/>
            <a:ext cx="7357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g2420ff237f0_0_421"/>
          <p:cNvSpPr/>
          <p:nvPr/>
        </p:nvSpPr>
        <p:spPr>
          <a:xfrm>
            <a:off x="0" y="6174219"/>
            <a:ext cx="12192000" cy="849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2420ff237f0_0_421"/>
          <p:cNvSpPr txBox="1"/>
          <p:nvPr/>
        </p:nvSpPr>
        <p:spPr>
          <a:xfrm>
            <a:off x="6176450" y="694425"/>
            <a:ext cx="5296200" cy="51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202124"/>
                </a:solidFill>
              </a:rPr>
              <a:t>Dallas City Council</a:t>
            </a:r>
            <a:endParaRPr b="1" sz="1900">
              <a:solidFill>
                <a:srgbClr val="20212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02124"/>
                </a:solidFill>
              </a:rPr>
              <a:t>The Dallas City Council </a:t>
            </a:r>
            <a:r>
              <a:rPr lang="en-US" sz="1500">
                <a:solidFill>
                  <a:srgbClr val="040C28"/>
                </a:solidFill>
              </a:rPr>
              <a:t>serves as the legislative body in the City of Dallas</a:t>
            </a:r>
            <a:r>
              <a:rPr lang="en-US" sz="1500">
                <a:solidFill>
                  <a:srgbClr val="202124"/>
                </a:solidFill>
              </a:rPr>
              <a:t>. It consists of 14 members. City council members are chosen by plurality elections in each of fourteen districts. The city operates under a council-manager system of local governance.</a:t>
            </a:r>
            <a:endParaRPr sz="1500">
              <a:solidFill>
                <a:srgbClr val="20212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0212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202124"/>
                </a:solidFill>
              </a:rPr>
              <a:t>Term Lengths</a:t>
            </a:r>
            <a:endParaRPr b="1" sz="1900">
              <a:solidFill>
                <a:srgbClr val="20212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02124"/>
                </a:solidFill>
              </a:rPr>
              <a:t>Term Lengths for City Councilmembers is 2 years. There is a limit for serving four consecutive terms, 4 x 2  = 8 years.</a:t>
            </a:r>
            <a:endParaRPr sz="1500">
              <a:solidFill>
                <a:srgbClr val="20212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0212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02124"/>
                </a:solidFill>
              </a:rPr>
              <a:t>Term Lengths for Mayors is 4 years. There is a limit of serving 2 consecutive terms for mayors,  2 x 4 = 8 years.</a:t>
            </a:r>
            <a:endParaRPr sz="1500">
              <a:solidFill>
                <a:srgbClr val="20212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20212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202124"/>
                </a:solidFill>
              </a:rPr>
              <a:t>Compensation</a:t>
            </a:r>
            <a:endParaRPr b="1" sz="1900">
              <a:solidFill>
                <a:srgbClr val="20212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</a:rPr>
              <a:t>City Councilmembers are compensated $60,000 each year of service. Meanwhile, City Mayors are compensated up to $80,000 each year of service. (Source; DMagazine)</a:t>
            </a:r>
            <a:endParaRPr/>
          </a:p>
        </p:txBody>
      </p:sp>
      <p:pic>
        <p:nvPicPr>
          <p:cNvPr id="557" name="Google Shape;557;g2420ff237f0_0_4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0725" y="694425"/>
            <a:ext cx="4901877" cy="53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"/>
          <p:cNvSpPr/>
          <p:nvPr/>
        </p:nvSpPr>
        <p:spPr>
          <a:xfrm>
            <a:off x="0" y="295634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Calibri"/>
              <a:buNone/>
            </a:pPr>
            <a:r>
              <a:rPr b="0" i="0" lang="en-US" sz="4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Housekeeping Rules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"/>
          <p:cNvSpPr/>
          <p:nvPr/>
        </p:nvSpPr>
        <p:spPr>
          <a:xfrm>
            <a:off x="1" y="1560027"/>
            <a:ext cx="12191999" cy="3276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6" marL="3086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Keep yourself muted throughout the meeting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6" marL="3086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make sure to stay for the whole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6" marL="3086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Presentation will be emailed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6" marL="3086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Q&amp;A will be after each presentation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6" marL="3086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questions in the chat 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6" marL="3086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make sure to keep your camera on, at all times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6" marL="3028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you get logged out, please re-login using the same link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able&#10;&#10;Description automatically generated" id="330" name="Google Shape;33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"/>
          <p:cNvSpPr/>
          <p:nvPr/>
        </p:nvSpPr>
        <p:spPr>
          <a:xfrm>
            <a:off x="188259" y="2043751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Calibri"/>
              <a:buNone/>
            </a:pPr>
            <a:r>
              <a:rPr b="0" i="0" lang="en-US" sz="4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Welcome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able&#10;&#10;Description automatically generated" id="343" name="Google Shape;34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"/>
          <p:cNvSpPr/>
          <p:nvPr/>
        </p:nvSpPr>
        <p:spPr>
          <a:xfrm>
            <a:off x="507999" y="142875"/>
            <a:ext cx="1117600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Committee Discussions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58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able&#10;&#10;Description automatically generated" id="356" name="Google Shape;35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flag&#10;&#10;Description automatically generated" id="357" name="Google Shape;357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95999" y="1055921"/>
            <a:ext cx="3653927" cy="4739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outdoor&#10;&#10;Description automatically generated" id="358" name="Google Shape;358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17446" y="1059242"/>
            <a:ext cx="3831735" cy="4739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20ff237f0_0_0"/>
          <p:cNvSpPr txBox="1"/>
          <p:nvPr>
            <p:ph idx="12" type="sldNum"/>
          </p:nvPr>
        </p:nvSpPr>
        <p:spPr>
          <a:xfrm>
            <a:off x="10993582" y="6446838"/>
            <a:ext cx="78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4" name="Google Shape;364;g2420ff237f0_0_0"/>
          <p:cNvSpPr/>
          <p:nvPr/>
        </p:nvSpPr>
        <p:spPr>
          <a:xfrm>
            <a:off x="0" y="6200775"/>
            <a:ext cx="12192000" cy="6573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2420ff237f0_0_0"/>
          <p:cNvSpPr/>
          <p:nvPr/>
        </p:nvSpPr>
        <p:spPr>
          <a:xfrm>
            <a:off x="0" y="5969000"/>
            <a:ext cx="12192000" cy="1746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2420ff237f0_0_0"/>
          <p:cNvSpPr/>
          <p:nvPr/>
        </p:nvSpPr>
        <p:spPr>
          <a:xfrm>
            <a:off x="0" y="6297613"/>
            <a:ext cx="121920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g2420ff237f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2420ff237f0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420ff237f0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370" name="Google Shape;370;g2420ff237f0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in front of a government building&#10;&#10;Description automatically generated" id="371" name="Google Shape;371;g2420ff237f0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76229" y="142875"/>
            <a:ext cx="9113221" cy="533727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2420ff237f0_0_0"/>
          <p:cNvSpPr txBox="1"/>
          <p:nvPr/>
        </p:nvSpPr>
        <p:spPr>
          <a:xfrm>
            <a:off x="1544113" y="5620741"/>
            <a:ext cx="910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https://myemail.constantcontact.com/RHCA-Legislative-Updates.html?soid=1102771164568&amp;aid=dDCpkjhBJDU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"/>
          <p:cNvSpPr/>
          <p:nvPr/>
        </p:nvSpPr>
        <p:spPr>
          <a:xfrm>
            <a:off x="507999" y="142875"/>
            <a:ext cx="1117600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Committee Discussions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58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able&#10;&#10;Description automatically generated" id="385" name="Google Shape;385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"/>
          <p:cNvSpPr txBox="1"/>
          <p:nvPr/>
        </p:nvSpPr>
        <p:spPr>
          <a:xfrm>
            <a:off x="0" y="958483"/>
            <a:ext cx="10913115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Statewide Initiative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4" marL="2114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Opportunities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4" marL="2114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Legislative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5" marL="2571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2023 – 2024 Texas 88th Legislative Strategic Agenda A Public Policy Platform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6" marL="3028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Tracking Bills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7" marL="3486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88th Legislative Bill Tracker – Comprehensive – Excel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7" marL="3486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Platform as guide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6" marL="3028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Testimony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7" marL="3486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Develop letter template</a:t>
            </a:r>
            <a:endParaRPr b="0" i="0" sz="20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6" marL="3028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Hearings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7" marL="3486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Legislative Hearings &amp; Subcommittee Roles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6" marL="3028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2023 – 2024 Advocacy Platform</a:t>
            </a:r>
            <a:endParaRPr b="0" i="0" sz="20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7" marL="3486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6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6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"/>
          <p:cNvSpPr/>
          <p:nvPr/>
        </p:nvSpPr>
        <p:spPr>
          <a:xfrm>
            <a:off x="506193" y="30646"/>
            <a:ext cx="11176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Committee Discussions</a:t>
            </a:r>
            <a:endParaRPr b="0" i="0" sz="2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58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able&#10;&#10;Description automatically generated" id="399" name="Google Shape;39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, application&#10;&#10;Description automatically generated" id="400" name="Google Shape;400;p6"/>
          <p:cNvPicPr preferRelativeResize="0"/>
          <p:nvPr/>
        </p:nvPicPr>
        <p:blipFill rotWithShape="1">
          <a:blip r:embed="rId7">
            <a:alphaModFix/>
          </a:blip>
          <a:srcRect b="3380" l="0" r="0" t="0"/>
          <a:stretch/>
        </p:blipFill>
        <p:spPr>
          <a:xfrm>
            <a:off x="3410305" y="630810"/>
            <a:ext cx="5367776" cy="479190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"/>
          <p:cNvSpPr txBox="1"/>
          <p:nvPr/>
        </p:nvSpPr>
        <p:spPr>
          <a:xfrm>
            <a:off x="4009167" y="5591731"/>
            <a:ext cx="41700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TLO:  </a:t>
            </a: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https://capitol.texas.gov/Home.aspx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7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7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7"/>
          <p:cNvSpPr/>
          <p:nvPr/>
        </p:nvSpPr>
        <p:spPr>
          <a:xfrm>
            <a:off x="507999" y="142875"/>
            <a:ext cx="1117600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Committee Discussions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58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able&#10;&#10;Description automatically generated" id="414" name="Google Shape;41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7"/>
          <p:cNvSpPr txBox="1"/>
          <p:nvPr/>
        </p:nvSpPr>
        <p:spPr>
          <a:xfrm>
            <a:off x="0" y="958483"/>
            <a:ext cx="10913115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Discussion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4" marL="2114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Conditions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5" marL="2571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 of Subcommittees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6" marL="3028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Friday meetings to review bills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7" marL="3486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Fridays 9:00 am – 9:30 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6" marL="3028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6" marL="3028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Workforce Development and Labor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6" marL="3028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Development and Inclusion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4" marL="2114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Other____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63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15C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63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63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427" name="Google Shape;427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63"/>
          <p:cNvSpPr txBox="1"/>
          <p:nvPr/>
        </p:nvSpPr>
        <p:spPr>
          <a:xfrm>
            <a:off x="2393869" y="5548867"/>
            <a:ext cx="69961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https://form.jotform.com/223546066396160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80774" y="0"/>
            <a:ext cx="5622382" cy="551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2020-09-09T22:39:21Z</dcterms:created>
  <dc:creator>Julio Florez</dc:creator>
</cp:coreProperties>
</file>