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99"/>
  </p:notesMasterIdLst>
  <p:handoutMasterIdLst>
    <p:handoutMasterId r:id="rId100"/>
  </p:handoutMasterIdLst>
  <p:sldIdLst>
    <p:sldId id="1240" r:id="rId2"/>
    <p:sldId id="1236" r:id="rId3"/>
    <p:sldId id="575" r:id="rId4"/>
    <p:sldId id="1237" r:id="rId5"/>
    <p:sldId id="571" r:id="rId6"/>
    <p:sldId id="390" r:id="rId7"/>
    <p:sldId id="1234" r:id="rId8"/>
    <p:sldId id="363" r:id="rId9"/>
    <p:sldId id="364" r:id="rId10"/>
    <p:sldId id="365" r:id="rId11"/>
    <p:sldId id="366" r:id="rId12"/>
    <p:sldId id="367" r:id="rId13"/>
    <p:sldId id="1235" r:id="rId14"/>
    <p:sldId id="425" r:id="rId15"/>
    <p:sldId id="570" r:id="rId16"/>
    <p:sldId id="651" r:id="rId17"/>
    <p:sldId id="653" r:id="rId18"/>
    <p:sldId id="654" r:id="rId19"/>
    <p:sldId id="655" r:id="rId20"/>
    <p:sldId id="656" r:id="rId21"/>
    <p:sldId id="657" r:id="rId22"/>
    <p:sldId id="658" r:id="rId23"/>
    <p:sldId id="577" r:id="rId24"/>
    <p:sldId id="495" r:id="rId25"/>
    <p:sldId id="497" r:id="rId26"/>
    <p:sldId id="401" r:id="rId27"/>
    <p:sldId id="540" r:id="rId28"/>
    <p:sldId id="415" r:id="rId29"/>
    <p:sldId id="576" r:id="rId30"/>
    <p:sldId id="578" r:id="rId31"/>
    <p:sldId id="580" r:id="rId32"/>
    <p:sldId id="260" r:id="rId33"/>
    <p:sldId id="266" r:id="rId34"/>
    <p:sldId id="649" r:id="rId35"/>
    <p:sldId id="586" r:id="rId36"/>
    <p:sldId id="467" r:id="rId37"/>
    <p:sldId id="347" r:id="rId38"/>
    <p:sldId id="466" r:id="rId39"/>
    <p:sldId id="322" r:id="rId40"/>
    <p:sldId id="327" r:id="rId41"/>
    <p:sldId id="334" r:id="rId42"/>
    <p:sldId id="648" r:id="rId43"/>
    <p:sldId id="433" r:id="rId44"/>
    <p:sldId id="434" r:id="rId45"/>
    <p:sldId id="435" r:id="rId46"/>
    <p:sldId id="280" r:id="rId47"/>
    <p:sldId id="650" r:id="rId48"/>
    <p:sldId id="290" r:id="rId49"/>
    <p:sldId id="297" r:id="rId50"/>
    <p:sldId id="441" r:id="rId51"/>
    <p:sldId id="440" r:id="rId52"/>
    <p:sldId id="300" r:id="rId53"/>
    <p:sldId id="445" r:id="rId54"/>
    <p:sldId id="446" r:id="rId55"/>
    <p:sldId id="316" r:id="rId56"/>
    <p:sldId id="457" r:id="rId57"/>
    <p:sldId id="471" r:id="rId58"/>
    <p:sldId id="645" r:id="rId59"/>
    <p:sldId id="470" r:id="rId60"/>
    <p:sldId id="673" r:id="rId61"/>
    <p:sldId id="674" r:id="rId62"/>
    <p:sldId id="454" r:id="rId63"/>
    <p:sldId id="462" r:id="rId64"/>
    <p:sldId id="463" r:id="rId65"/>
    <p:sldId id="484" r:id="rId66"/>
    <p:sldId id="642" r:id="rId67"/>
    <p:sldId id="486" r:id="rId68"/>
    <p:sldId id="424" r:id="rId69"/>
    <p:sldId id="595" r:id="rId70"/>
    <p:sldId id="596" r:id="rId71"/>
    <p:sldId id="600" r:id="rId72"/>
    <p:sldId id="613" r:id="rId73"/>
    <p:sldId id="618" r:id="rId74"/>
    <p:sldId id="626" r:id="rId75"/>
    <p:sldId id="627" r:id="rId76"/>
    <p:sldId id="630" r:id="rId77"/>
    <p:sldId id="632" r:id="rId78"/>
    <p:sldId id="633" r:id="rId79"/>
    <p:sldId id="637" r:id="rId80"/>
    <p:sldId id="638" r:id="rId81"/>
    <p:sldId id="659" r:id="rId82"/>
    <p:sldId id="666" r:id="rId83"/>
    <p:sldId id="660" r:id="rId84"/>
    <p:sldId id="667" r:id="rId85"/>
    <p:sldId id="661" r:id="rId86"/>
    <p:sldId id="668" r:id="rId87"/>
    <p:sldId id="662" r:id="rId88"/>
    <p:sldId id="669" r:id="rId89"/>
    <p:sldId id="663" r:id="rId90"/>
    <p:sldId id="670" r:id="rId91"/>
    <p:sldId id="664" r:id="rId92"/>
    <p:sldId id="671" r:id="rId93"/>
    <p:sldId id="665" r:id="rId94"/>
    <p:sldId id="672" r:id="rId95"/>
    <p:sldId id="359" r:id="rId96"/>
    <p:sldId id="1239" r:id="rId97"/>
    <p:sldId id="1233"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A680F9-E4F6-4F88-90DE-0666890404D5}">
          <p14:sldIdLst>
            <p14:sldId id="1240"/>
            <p14:sldId id="1236"/>
            <p14:sldId id="575"/>
            <p14:sldId id="1237"/>
            <p14:sldId id="571"/>
            <p14:sldId id="390"/>
            <p14:sldId id="1234"/>
            <p14:sldId id="363"/>
            <p14:sldId id="364"/>
            <p14:sldId id="365"/>
            <p14:sldId id="366"/>
            <p14:sldId id="367"/>
            <p14:sldId id="1235"/>
            <p14:sldId id="425"/>
            <p14:sldId id="570"/>
            <p14:sldId id="651"/>
            <p14:sldId id="653"/>
            <p14:sldId id="654"/>
            <p14:sldId id="655"/>
            <p14:sldId id="656"/>
            <p14:sldId id="657"/>
            <p14:sldId id="658"/>
            <p14:sldId id="577"/>
            <p14:sldId id="495"/>
            <p14:sldId id="497"/>
            <p14:sldId id="401"/>
            <p14:sldId id="540"/>
            <p14:sldId id="415"/>
            <p14:sldId id="576"/>
            <p14:sldId id="578"/>
            <p14:sldId id="580"/>
            <p14:sldId id="260"/>
            <p14:sldId id="266"/>
            <p14:sldId id="649"/>
            <p14:sldId id="586"/>
          </p14:sldIdLst>
        </p14:section>
        <p14:section name="Untitled Section" id="{6339C52E-DE90-48B6-B362-0B95B4C0A2DE}">
          <p14:sldIdLst>
            <p14:sldId id="467"/>
            <p14:sldId id="347"/>
            <p14:sldId id="466"/>
            <p14:sldId id="322"/>
            <p14:sldId id="327"/>
            <p14:sldId id="334"/>
            <p14:sldId id="648"/>
            <p14:sldId id="433"/>
            <p14:sldId id="434"/>
            <p14:sldId id="435"/>
            <p14:sldId id="280"/>
            <p14:sldId id="650"/>
            <p14:sldId id="290"/>
            <p14:sldId id="297"/>
            <p14:sldId id="441"/>
            <p14:sldId id="440"/>
            <p14:sldId id="300"/>
            <p14:sldId id="445"/>
            <p14:sldId id="446"/>
            <p14:sldId id="316"/>
            <p14:sldId id="457"/>
            <p14:sldId id="471"/>
            <p14:sldId id="645"/>
            <p14:sldId id="470"/>
            <p14:sldId id="673"/>
            <p14:sldId id="674"/>
            <p14:sldId id="454"/>
            <p14:sldId id="462"/>
            <p14:sldId id="463"/>
            <p14:sldId id="484"/>
            <p14:sldId id="642"/>
            <p14:sldId id="486"/>
            <p14:sldId id="424"/>
            <p14:sldId id="595"/>
            <p14:sldId id="596"/>
            <p14:sldId id="600"/>
            <p14:sldId id="613"/>
            <p14:sldId id="618"/>
            <p14:sldId id="626"/>
            <p14:sldId id="627"/>
            <p14:sldId id="630"/>
            <p14:sldId id="632"/>
            <p14:sldId id="633"/>
            <p14:sldId id="637"/>
            <p14:sldId id="638"/>
            <p14:sldId id="659"/>
            <p14:sldId id="666"/>
            <p14:sldId id="660"/>
            <p14:sldId id="667"/>
            <p14:sldId id="661"/>
            <p14:sldId id="668"/>
            <p14:sldId id="662"/>
            <p14:sldId id="669"/>
            <p14:sldId id="663"/>
            <p14:sldId id="670"/>
            <p14:sldId id="664"/>
            <p14:sldId id="671"/>
            <p14:sldId id="665"/>
            <p14:sldId id="672"/>
            <p14:sldId id="359"/>
            <p14:sldId id="1239"/>
            <p14:sldId id="12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85238" autoAdjust="0"/>
  </p:normalViewPr>
  <p:slideViewPr>
    <p:cSldViewPr snapToGrid="0">
      <p:cViewPr varScale="1">
        <p:scale>
          <a:sx n="108" d="100"/>
          <a:sy n="108" d="100"/>
        </p:scale>
        <p:origin x="896" y="192"/>
      </p:cViewPr>
      <p:guideLst/>
    </p:cSldViewPr>
  </p:slideViewPr>
  <p:outlineViewPr>
    <p:cViewPr>
      <p:scale>
        <a:sx n="33" d="100"/>
        <a:sy n="33" d="100"/>
      </p:scale>
      <p:origin x="0" y="-72576"/>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9F998-2626-497C-B84D-17CA018E3716}" type="doc">
      <dgm:prSet loTypeId="urn:microsoft.com/office/officeart/2005/8/layout/cycle8" loCatId="cycle" qsTypeId="urn:microsoft.com/office/officeart/2005/8/quickstyle/simple1" qsCatId="simple" csTypeId="urn:microsoft.com/office/officeart/2005/8/colors/accent1_2" csCatId="accent1" phldr="1"/>
      <dgm:spPr/>
    </dgm:pt>
    <dgm:pt modelId="{EC9B011B-ED49-4B88-AC44-24FC45A269E3}">
      <dgm:prSet phldrT="[Text]" custT="1"/>
      <dgm:spPr>
        <a:solidFill>
          <a:srgbClr val="009534"/>
        </a:solidFill>
      </dgm:spPr>
      <dgm:t>
        <a:bodyPr/>
        <a:lstStyle/>
        <a:p>
          <a:r>
            <a:rPr lang="en-US" sz="2300" b="1" u="sng" dirty="0"/>
            <a:t>B</a:t>
          </a:r>
          <a:r>
            <a:rPr lang="en-US" sz="1900" dirty="0"/>
            <a:t>odywear</a:t>
          </a:r>
        </a:p>
      </dgm:t>
    </dgm:pt>
    <dgm:pt modelId="{8D9CFA97-BDBF-49C7-8196-4B8CBD87587F}" type="parTrans" cxnId="{23AD507C-23A0-4368-8B0B-77A10D12D884}">
      <dgm:prSet/>
      <dgm:spPr/>
      <dgm:t>
        <a:bodyPr/>
        <a:lstStyle/>
        <a:p>
          <a:endParaRPr lang="en-US"/>
        </a:p>
      </dgm:t>
    </dgm:pt>
    <dgm:pt modelId="{49D26A62-2B39-4712-8D35-AE656AA9AE9C}" type="sibTrans" cxnId="{23AD507C-23A0-4368-8B0B-77A10D12D884}">
      <dgm:prSet/>
      <dgm:spPr/>
      <dgm:t>
        <a:bodyPr/>
        <a:lstStyle/>
        <a:p>
          <a:endParaRPr lang="en-US"/>
        </a:p>
      </dgm:t>
    </dgm:pt>
    <dgm:pt modelId="{F8E988C0-93C0-4DB6-A532-7BA0B3C863B5}">
      <dgm:prSet phldrT="[Text]" custT="1"/>
      <dgm:spPr>
        <a:solidFill>
          <a:srgbClr val="FF0000"/>
        </a:solidFill>
      </dgm:spPr>
      <dgm:t>
        <a:bodyPr/>
        <a:lstStyle/>
        <a:p>
          <a:r>
            <a:rPr lang="en-US" sz="2300" b="1" u="sng" dirty="0"/>
            <a:t>C</a:t>
          </a:r>
          <a:r>
            <a:rPr lang="en-US" sz="1900" dirty="0"/>
            <a:t>onnecting Device</a:t>
          </a:r>
        </a:p>
      </dgm:t>
    </dgm:pt>
    <dgm:pt modelId="{80C36827-7EA8-440D-93D6-882588AAB41A}" type="parTrans" cxnId="{876A00C1-BA44-41B4-9486-85375AF3AE84}">
      <dgm:prSet/>
      <dgm:spPr/>
      <dgm:t>
        <a:bodyPr/>
        <a:lstStyle/>
        <a:p>
          <a:endParaRPr lang="en-US"/>
        </a:p>
      </dgm:t>
    </dgm:pt>
    <dgm:pt modelId="{66F36115-B643-449A-B25E-4C8FF47ECC71}" type="sibTrans" cxnId="{876A00C1-BA44-41B4-9486-85375AF3AE84}">
      <dgm:prSet/>
      <dgm:spPr/>
      <dgm:t>
        <a:bodyPr/>
        <a:lstStyle/>
        <a:p>
          <a:endParaRPr lang="en-US"/>
        </a:p>
      </dgm:t>
    </dgm:pt>
    <dgm:pt modelId="{A189599B-9C10-4B1E-9823-150AC3F47398}">
      <dgm:prSet phldrT="[Text]" custT="1"/>
      <dgm:spPr>
        <a:solidFill>
          <a:schemeClr val="tx1"/>
        </a:solidFill>
      </dgm:spPr>
      <dgm:t>
        <a:bodyPr/>
        <a:lstStyle/>
        <a:p>
          <a:r>
            <a:rPr lang="en-US" sz="2300" b="1" u="sng" dirty="0"/>
            <a:t>A</a:t>
          </a:r>
          <a:r>
            <a:rPr lang="en-US" sz="1900" dirty="0"/>
            <a:t>nchorage Point</a:t>
          </a:r>
        </a:p>
        <a:p>
          <a:r>
            <a:rPr lang="en-US" sz="1900" dirty="0"/>
            <a:t>&amp; connector</a:t>
          </a:r>
        </a:p>
      </dgm:t>
    </dgm:pt>
    <dgm:pt modelId="{D17148BC-5451-4346-917F-7D9C99C5CF88}" type="parTrans" cxnId="{3B070EC5-E468-4FBA-ACEB-5C57A665931D}">
      <dgm:prSet/>
      <dgm:spPr/>
      <dgm:t>
        <a:bodyPr/>
        <a:lstStyle/>
        <a:p>
          <a:endParaRPr lang="en-US"/>
        </a:p>
      </dgm:t>
    </dgm:pt>
    <dgm:pt modelId="{CE7D1860-6615-476B-9934-91279A4FCC1A}" type="sibTrans" cxnId="{3B070EC5-E468-4FBA-ACEB-5C57A665931D}">
      <dgm:prSet/>
      <dgm:spPr/>
      <dgm:t>
        <a:bodyPr/>
        <a:lstStyle/>
        <a:p>
          <a:endParaRPr lang="en-US"/>
        </a:p>
      </dgm:t>
    </dgm:pt>
    <dgm:pt modelId="{9FB0EA56-0A83-445F-BE40-F8516D43A609}" type="pres">
      <dgm:prSet presAssocID="{3569F998-2626-497C-B84D-17CA018E3716}" presName="compositeShape" presStyleCnt="0">
        <dgm:presLayoutVars>
          <dgm:chMax val="7"/>
          <dgm:dir/>
          <dgm:resizeHandles val="exact"/>
        </dgm:presLayoutVars>
      </dgm:prSet>
      <dgm:spPr/>
    </dgm:pt>
    <dgm:pt modelId="{165C6A81-028D-4EB7-9A49-887727044B13}" type="pres">
      <dgm:prSet presAssocID="{3569F998-2626-497C-B84D-17CA018E3716}" presName="wedge1" presStyleLbl="node1" presStyleIdx="0" presStyleCnt="3"/>
      <dgm:spPr/>
    </dgm:pt>
    <dgm:pt modelId="{9956A86A-01FA-4665-ACE8-75DD98EF565D}" type="pres">
      <dgm:prSet presAssocID="{3569F998-2626-497C-B84D-17CA018E3716}" presName="dummy1a" presStyleCnt="0"/>
      <dgm:spPr/>
    </dgm:pt>
    <dgm:pt modelId="{DF5E0E68-EDBE-42F1-A3E3-F15C1831726A}" type="pres">
      <dgm:prSet presAssocID="{3569F998-2626-497C-B84D-17CA018E3716}" presName="dummy1b" presStyleCnt="0"/>
      <dgm:spPr/>
    </dgm:pt>
    <dgm:pt modelId="{6C1F615F-2432-4194-ACE8-8408F0DBB5A0}" type="pres">
      <dgm:prSet presAssocID="{3569F998-2626-497C-B84D-17CA018E3716}" presName="wedge1Tx" presStyleLbl="node1" presStyleIdx="0" presStyleCnt="3">
        <dgm:presLayoutVars>
          <dgm:chMax val="0"/>
          <dgm:chPref val="0"/>
          <dgm:bulletEnabled val="1"/>
        </dgm:presLayoutVars>
      </dgm:prSet>
      <dgm:spPr/>
    </dgm:pt>
    <dgm:pt modelId="{ECB608E6-3AC7-47E2-B063-2B068263CFC4}" type="pres">
      <dgm:prSet presAssocID="{3569F998-2626-497C-B84D-17CA018E3716}" presName="wedge2" presStyleLbl="node1" presStyleIdx="1" presStyleCnt="3"/>
      <dgm:spPr/>
    </dgm:pt>
    <dgm:pt modelId="{4A6FFEFC-4BF6-432D-8BCB-83AF9FE11C2E}" type="pres">
      <dgm:prSet presAssocID="{3569F998-2626-497C-B84D-17CA018E3716}" presName="dummy2a" presStyleCnt="0"/>
      <dgm:spPr/>
    </dgm:pt>
    <dgm:pt modelId="{1078A458-582E-438F-8180-385030ECE94E}" type="pres">
      <dgm:prSet presAssocID="{3569F998-2626-497C-B84D-17CA018E3716}" presName="dummy2b" presStyleCnt="0"/>
      <dgm:spPr/>
    </dgm:pt>
    <dgm:pt modelId="{9D648B25-893E-4990-9A52-50DC2E42724B}" type="pres">
      <dgm:prSet presAssocID="{3569F998-2626-497C-B84D-17CA018E3716}" presName="wedge2Tx" presStyleLbl="node1" presStyleIdx="1" presStyleCnt="3">
        <dgm:presLayoutVars>
          <dgm:chMax val="0"/>
          <dgm:chPref val="0"/>
          <dgm:bulletEnabled val="1"/>
        </dgm:presLayoutVars>
      </dgm:prSet>
      <dgm:spPr/>
    </dgm:pt>
    <dgm:pt modelId="{0616D7D3-138C-410E-B0F4-C876C9264179}" type="pres">
      <dgm:prSet presAssocID="{3569F998-2626-497C-B84D-17CA018E3716}" presName="wedge3" presStyleLbl="node1" presStyleIdx="2" presStyleCnt="3"/>
      <dgm:spPr/>
    </dgm:pt>
    <dgm:pt modelId="{F9EAC25A-CA91-478F-B8E2-82928B8AE96B}" type="pres">
      <dgm:prSet presAssocID="{3569F998-2626-497C-B84D-17CA018E3716}" presName="dummy3a" presStyleCnt="0"/>
      <dgm:spPr/>
    </dgm:pt>
    <dgm:pt modelId="{01925A5D-066E-4D83-A07E-B6067F33EF3A}" type="pres">
      <dgm:prSet presAssocID="{3569F998-2626-497C-B84D-17CA018E3716}" presName="dummy3b" presStyleCnt="0"/>
      <dgm:spPr/>
    </dgm:pt>
    <dgm:pt modelId="{1EB6AB85-C87A-4E63-BA58-6A183C81C335}" type="pres">
      <dgm:prSet presAssocID="{3569F998-2626-497C-B84D-17CA018E3716}" presName="wedge3Tx" presStyleLbl="node1" presStyleIdx="2" presStyleCnt="3">
        <dgm:presLayoutVars>
          <dgm:chMax val="0"/>
          <dgm:chPref val="0"/>
          <dgm:bulletEnabled val="1"/>
        </dgm:presLayoutVars>
      </dgm:prSet>
      <dgm:spPr/>
    </dgm:pt>
    <dgm:pt modelId="{B4DCEBB5-FFEC-4061-89EF-5CEEA8083295}" type="pres">
      <dgm:prSet presAssocID="{49D26A62-2B39-4712-8D35-AE656AA9AE9C}" presName="arrowWedge1" presStyleLbl="fgSibTrans2D1" presStyleIdx="0" presStyleCnt="3"/>
      <dgm:spPr>
        <a:solidFill>
          <a:schemeClr val="bg1">
            <a:lumMod val="75000"/>
          </a:schemeClr>
        </a:solidFill>
      </dgm:spPr>
    </dgm:pt>
    <dgm:pt modelId="{E232FFCF-E59B-4DA2-9CEC-107AC1447CD8}" type="pres">
      <dgm:prSet presAssocID="{66F36115-B643-449A-B25E-4C8FF47ECC71}" presName="arrowWedge2" presStyleLbl="fgSibTrans2D1" presStyleIdx="1" presStyleCnt="3"/>
      <dgm:spPr>
        <a:solidFill>
          <a:schemeClr val="bg1">
            <a:lumMod val="75000"/>
          </a:schemeClr>
        </a:solidFill>
      </dgm:spPr>
    </dgm:pt>
    <dgm:pt modelId="{218F6703-9E8A-425A-A49C-71D6FA2DB846}" type="pres">
      <dgm:prSet presAssocID="{CE7D1860-6615-476B-9934-91279A4FCC1A}" presName="arrowWedge3" presStyleLbl="fgSibTrans2D1" presStyleIdx="2" presStyleCnt="3"/>
      <dgm:spPr>
        <a:solidFill>
          <a:schemeClr val="bg2">
            <a:lumMod val="60000"/>
            <a:lumOff val="40000"/>
          </a:schemeClr>
        </a:solidFill>
      </dgm:spPr>
    </dgm:pt>
  </dgm:ptLst>
  <dgm:cxnLst>
    <dgm:cxn modelId="{75539555-91D0-4FA6-85CF-72E865D8ABD6}" type="presOf" srcId="{F8E988C0-93C0-4DB6-A532-7BA0B3C863B5}" destId="{ECB608E6-3AC7-47E2-B063-2B068263CFC4}" srcOrd="0" destOrd="0" presId="urn:microsoft.com/office/officeart/2005/8/layout/cycle8"/>
    <dgm:cxn modelId="{23AD507C-23A0-4368-8B0B-77A10D12D884}" srcId="{3569F998-2626-497C-B84D-17CA018E3716}" destId="{EC9B011B-ED49-4B88-AC44-24FC45A269E3}" srcOrd="0" destOrd="0" parTransId="{8D9CFA97-BDBF-49C7-8196-4B8CBD87587F}" sibTransId="{49D26A62-2B39-4712-8D35-AE656AA9AE9C}"/>
    <dgm:cxn modelId="{E4A3B398-D617-4A49-969D-1C9138D3A96C}" type="presOf" srcId="{EC9B011B-ED49-4B88-AC44-24FC45A269E3}" destId="{6C1F615F-2432-4194-ACE8-8408F0DBB5A0}" srcOrd="1" destOrd="0" presId="urn:microsoft.com/office/officeart/2005/8/layout/cycle8"/>
    <dgm:cxn modelId="{5832E6B6-AE51-4676-98C4-A25C1094A5BC}" type="presOf" srcId="{A189599B-9C10-4B1E-9823-150AC3F47398}" destId="{1EB6AB85-C87A-4E63-BA58-6A183C81C335}" srcOrd="1" destOrd="0" presId="urn:microsoft.com/office/officeart/2005/8/layout/cycle8"/>
    <dgm:cxn modelId="{FEF740BE-2EBD-4382-9841-42639A5B1651}" type="presOf" srcId="{F8E988C0-93C0-4DB6-A532-7BA0B3C863B5}" destId="{9D648B25-893E-4990-9A52-50DC2E42724B}" srcOrd="1" destOrd="0" presId="urn:microsoft.com/office/officeart/2005/8/layout/cycle8"/>
    <dgm:cxn modelId="{876A00C1-BA44-41B4-9486-85375AF3AE84}" srcId="{3569F998-2626-497C-B84D-17CA018E3716}" destId="{F8E988C0-93C0-4DB6-A532-7BA0B3C863B5}" srcOrd="1" destOrd="0" parTransId="{80C36827-7EA8-440D-93D6-882588AAB41A}" sibTransId="{66F36115-B643-449A-B25E-4C8FF47ECC71}"/>
    <dgm:cxn modelId="{3B070EC5-E468-4FBA-ACEB-5C57A665931D}" srcId="{3569F998-2626-497C-B84D-17CA018E3716}" destId="{A189599B-9C10-4B1E-9823-150AC3F47398}" srcOrd="2" destOrd="0" parTransId="{D17148BC-5451-4346-917F-7D9C99C5CF88}" sibTransId="{CE7D1860-6615-476B-9934-91279A4FCC1A}"/>
    <dgm:cxn modelId="{F4A988E2-3715-4E3E-86B3-B50E42277C55}" type="presOf" srcId="{3569F998-2626-497C-B84D-17CA018E3716}" destId="{9FB0EA56-0A83-445F-BE40-F8516D43A609}" srcOrd="0" destOrd="0" presId="urn:microsoft.com/office/officeart/2005/8/layout/cycle8"/>
    <dgm:cxn modelId="{C29D10EA-86FB-4A8A-A33C-BB1371562950}" type="presOf" srcId="{A189599B-9C10-4B1E-9823-150AC3F47398}" destId="{0616D7D3-138C-410E-B0F4-C876C9264179}" srcOrd="0" destOrd="0" presId="urn:microsoft.com/office/officeart/2005/8/layout/cycle8"/>
    <dgm:cxn modelId="{CB7A69FA-FE9C-4F72-AC50-D96E4930BF00}" type="presOf" srcId="{EC9B011B-ED49-4B88-AC44-24FC45A269E3}" destId="{165C6A81-028D-4EB7-9A49-887727044B13}" srcOrd="0" destOrd="0" presId="urn:microsoft.com/office/officeart/2005/8/layout/cycle8"/>
    <dgm:cxn modelId="{1006EC84-1302-4184-937B-C35194896D6B}" type="presParOf" srcId="{9FB0EA56-0A83-445F-BE40-F8516D43A609}" destId="{165C6A81-028D-4EB7-9A49-887727044B13}" srcOrd="0" destOrd="0" presId="urn:microsoft.com/office/officeart/2005/8/layout/cycle8"/>
    <dgm:cxn modelId="{030AB230-CB74-4732-955B-9BB7AA582B1E}" type="presParOf" srcId="{9FB0EA56-0A83-445F-BE40-F8516D43A609}" destId="{9956A86A-01FA-4665-ACE8-75DD98EF565D}" srcOrd="1" destOrd="0" presId="urn:microsoft.com/office/officeart/2005/8/layout/cycle8"/>
    <dgm:cxn modelId="{A4E633AA-C80D-4482-9BD8-F19B63CD2A1C}" type="presParOf" srcId="{9FB0EA56-0A83-445F-BE40-F8516D43A609}" destId="{DF5E0E68-EDBE-42F1-A3E3-F15C1831726A}" srcOrd="2" destOrd="0" presId="urn:microsoft.com/office/officeart/2005/8/layout/cycle8"/>
    <dgm:cxn modelId="{E4AAA568-E337-4B50-9C15-95742B162A64}" type="presParOf" srcId="{9FB0EA56-0A83-445F-BE40-F8516D43A609}" destId="{6C1F615F-2432-4194-ACE8-8408F0DBB5A0}" srcOrd="3" destOrd="0" presId="urn:microsoft.com/office/officeart/2005/8/layout/cycle8"/>
    <dgm:cxn modelId="{1EFEB831-1429-46A3-884E-9F40FE8CFB29}" type="presParOf" srcId="{9FB0EA56-0A83-445F-BE40-F8516D43A609}" destId="{ECB608E6-3AC7-47E2-B063-2B068263CFC4}" srcOrd="4" destOrd="0" presId="urn:microsoft.com/office/officeart/2005/8/layout/cycle8"/>
    <dgm:cxn modelId="{49B63283-798E-42F3-B5B8-2D8078F96025}" type="presParOf" srcId="{9FB0EA56-0A83-445F-BE40-F8516D43A609}" destId="{4A6FFEFC-4BF6-432D-8BCB-83AF9FE11C2E}" srcOrd="5" destOrd="0" presId="urn:microsoft.com/office/officeart/2005/8/layout/cycle8"/>
    <dgm:cxn modelId="{56876F44-5EAF-4696-95DE-C2A37E243560}" type="presParOf" srcId="{9FB0EA56-0A83-445F-BE40-F8516D43A609}" destId="{1078A458-582E-438F-8180-385030ECE94E}" srcOrd="6" destOrd="0" presId="urn:microsoft.com/office/officeart/2005/8/layout/cycle8"/>
    <dgm:cxn modelId="{6638EBC4-CA24-483F-90B6-3F4F037FC932}" type="presParOf" srcId="{9FB0EA56-0A83-445F-BE40-F8516D43A609}" destId="{9D648B25-893E-4990-9A52-50DC2E42724B}" srcOrd="7" destOrd="0" presId="urn:microsoft.com/office/officeart/2005/8/layout/cycle8"/>
    <dgm:cxn modelId="{EF8286A4-65C0-44E9-9892-D0C8B5CE3F8C}" type="presParOf" srcId="{9FB0EA56-0A83-445F-BE40-F8516D43A609}" destId="{0616D7D3-138C-410E-B0F4-C876C9264179}" srcOrd="8" destOrd="0" presId="urn:microsoft.com/office/officeart/2005/8/layout/cycle8"/>
    <dgm:cxn modelId="{60B36E91-530C-4EB0-AB1E-19299671F77D}" type="presParOf" srcId="{9FB0EA56-0A83-445F-BE40-F8516D43A609}" destId="{F9EAC25A-CA91-478F-B8E2-82928B8AE96B}" srcOrd="9" destOrd="0" presId="urn:microsoft.com/office/officeart/2005/8/layout/cycle8"/>
    <dgm:cxn modelId="{140DE6DE-2335-4386-AF02-BEAFE665F9D2}" type="presParOf" srcId="{9FB0EA56-0A83-445F-BE40-F8516D43A609}" destId="{01925A5D-066E-4D83-A07E-B6067F33EF3A}" srcOrd="10" destOrd="0" presId="urn:microsoft.com/office/officeart/2005/8/layout/cycle8"/>
    <dgm:cxn modelId="{EA287050-89D9-4CA2-B17A-C2B4ED1C8BEE}" type="presParOf" srcId="{9FB0EA56-0A83-445F-BE40-F8516D43A609}" destId="{1EB6AB85-C87A-4E63-BA58-6A183C81C335}" srcOrd="11" destOrd="0" presId="urn:microsoft.com/office/officeart/2005/8/layout/cycle8"/>
    <dgm:cxn modelId="{B52E9F3C-32CC-48C2-B14B-FCBCD8A01433}" type="presParOf" srcId="{9FB0EA56-0A83-445F-BE40-F8516D43A609}" destId="{B4DCEBB5-FFEC-4061-89EF-5CEEA8083295}" srcOrd="12" destOrd="0" presId="urn:microsoft.com/office/officeart/2005/8/layout/cycle8"/>
    <dgm:cxn modelId="{B636D834-8253-49AC-A74B-6A267C5BC0EC}" type="presParOf" srcId="{9FB0EA56-0A83-445F-BE40-F8516D43A609}" destId="{E232FFCF-E59B-4DA2-9CEC-107AC1447CD8}" srcOrd="13" destOrd="0" presId="urn:microsoft.com/office/officeart/2005/8/layout/cycle8"/>
    <dgm:cxn modelId="{9B0705F2-A401-4345-82E9-A08A3EE6A27D}" type="presParOf" srcId="{9FB0EA56-0A83-445F-BE40-F8516D43A609}" destId="{218F6703-9E8A-425A-A49C-71D6FA2DB846}"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C6A81-028D-4EB7-9A49-887727044B13}">
      <dsp:nvSpPr>
        <dsp:cNvPr id="0" name=""/>
        <dsp:cNvSpPr/>
      </dsp:nvSpPr>
      <dsp:spPr>
        <a:xfrm>
          <a:off x="674144" y="301617"/>
          <a:ext cx="3897831" cy="3897831"/>
        </a:xfrm>
        <a:prstGeom prst="pie">
          <a:avLst>
            <a:gd name="adj1" fmla="val 16200000"/>
            <a:gd name="adj2" fmla="val 1800000"/>
          </a:avLst>
        </a:prstGeom>
        <a:solidFill>
          <a:srgbClr val="0095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u="sng" kern="1200" dirty="0"/>
            <a:t>B</a:t>
          </a:r>
          <a:r>
            <a:rPr lang="en-US" sz="1900" kern="1200" dirty="0"/>
            <a:t>odywear</a:t>
          </a:r>
        </a:p>
      </dsp:txBody>
      <dsp:txXfrm>
        <a:off x="2728394" y="1127587"/>
        <a:ext cx="1392082" cy="1160069"/>
      </dsp:txXfrm>
    </dsp:sp>
    <dsp:sp modelId="{ECB608E6-3AC7-47E2-B063-2B068263CFC4}">
      <dsp:nvSpPr>
        <dsp:cNvPr id="0" name=""/>
        <dsp:cNvSpPr/>
      </dsp:nvSpPr>
      <dsp:spPr>
        <a:xfrm>
          <a:off x="593867" y="440826"/>
          <a:ext cx="3897831" cy="3897831"/>
        </a:xfrm>
        <a:prstGeom prst="pie">
          <a:avLst>
            <a:gd name="adj1" fmla="val 1800000"/>
            <a:gd name="adj2" fmla="val 90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u="sng" kern="1200" dirty="0"/>
            <a:t>C</a:t>
          </a:r>
          <a:r>
            <a:rPr lang="en-US" sz="1900" kern="1200" dirty="0"/>
            <a:t>onnecting Device</a:t>
          </a:r>
        </a:p>
      </dsp:txBody>
      <dsp:txXfrm>
        <a:off x="1521922" y="2969776"/>
        <a:ext cx="2088124" cy="1020860"/>
      </dsp:txXfrm>
    </dsp:sp>
    <dsp:sp modelId="{0616D7D3-138C-410E-B0F4-C876C9264179}">
      <dsp:nvSpPr>
        <dsp:cNvPr id="0" name=""/>
        <dsp:cNvSpPr/>
      </dsp:nvSpPr>
      <dsp:spPr>
        <a:xfrm>
          <a:off x="513590" y="301617"/>
          <a:ext cx="3897831" cy="3897831"/>
        </a:xfrm>
        <a:prstGeom prst="pie">
          <a:avLst>
            <a:gd name="adj1" fmla="val 9000000"/>
            <a:gd name="adj2" fmla="val 162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u="sng" kern="1200" dirty="0"/>
            <a:t>A</a:t>
          </a:r>
          <a:r>
            <a:rPr lang="en-US" sz="1900" kern="1200" dirty="0"/>
            <a:t>nchorage Point</a:t>
          </a:r>
        </a:p>
        <a:p>
          <a:pPr marL="0" lvl="0" indent="0" algn="ctr" defTabSz="1022350">
            <a:lnSpc>
              <a:spcPct val="90000"/>
            </a:lnSpc>
            <a:spcBef>
              <a:spcPct val="0"/>
            </a:spcBef>
            <a:spcAft>
              <a:spcPct val="35000"/>
            </a:spcAft>
            <a:buNone/>
          </a:pPr>
          <a:r>
            <a:rPr lang="en-US" sz="1900" kern="1200" dirty="0"/>
            <a:t>&amp; connector</a:t>
          </a:r>
        </a:p>
      </dsp:txBody>
      <dsp:txXfrm>
        <a:off x="965089" y="1127587"/>
        <a:ext cx="1392082" cy="1160069"/>
      </dsp:txXfrm>
    </dsp:sp>
    <dsp:sp modelId="{B4DCEBB5-FFEC-4061-89EF-5CEEA8083295}">
      <dsp:nvSpPr>
        <dsp:cNvPr id="0" name=""/>
        <dsp:cNvSpPr/>
      </dsp:nvSpPr>
      <dsp:spPr>
        <a:xfrm>
          <a:off x="433171" y="60323"/>
          <a:ext cx="4380420" cy="4380420"/>
        </a:xfrm>
        <a:prstGeom prst="circularArrow">
          <a:avLst>
            <a:gd name="adj1" fmla="val 5085"/>
            <a:gd name="adj2" fmla="val 327528"/>
            <a:gd name="adj3" fmla="val 1472472"/>
            <a:gd name="adj4" fmla="val 1619943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232FFCF-E59B-4DA2-9CEC-107AC1447CD8}">
      <dsp:nvSpPr>
        <dsp:cNvPr id="0" name=""/>
        <dsp:cNvSpPr/>
      </dsp:nvSpPr>
      <dsp:spPr>
        <a:xfrm>
          <a:off x="352573" y="199285"/>
          <a:ext cx="4380420" cy="4380420"/>
        </a:xfrm>
        <a:prstGeom prst="circularArrow">
          <a:avLst>
            <a:gd name="adj1" fmla="val 5085"/>
            <a:gd name="adj2" fmla="val 327528"/>
            <a:gd name="adj3" fmla="val 8671970"/>
            <a:gd name="adj4" fmla="val 180050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18F6703-9E8A-425A-A49C-71D6FA2DB846}">
      <dsp:nvSpPr>
        <dsp:cNvPr id="0" name=""/>
        <dsp:cNvSpPr/>
      </dsp:nvSpPr>
      <dsp:spPr>
        <a:xfrm>
          <a:off x="271974" y="60323"/>
          <a:ext cx="4380420" cy="4380420"/>
        </a:xfrm>
        <a:prstGeom prst="circularArrow">
          <a:avLst>
            <a:gd name="adj1" fmla="val 5085"/>
            <a:gd name="adj2" fmla="val 327528"/>
            <a:gd name="adj3" fmla="val 15873039"/>
            <a:gd name="adj4" fmla="val 9000000"/>
            <a:gd name="adj5" fmla="val 5932"/>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05D63F81-08D3-4685-875C-4C4FB6F54606}" type="datetimeFigureOut">
              <a:rPr lang="en-US" smtClean="0"/>
              <a:t>10/18/23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CEB1712-D39C-421D-BCF6-698EACB6E770}" type="slidenum">
              <a:rPr lang="en-US" smtClean="0"/>
              <a:t>‹#›</a:t>
            </a:fld>
            <a:endParaRPr lang="en-US"/>
          </a:p>
        </p:txBody>
      </p:sp>
    </p:spTree>
    <p:extLst>
      <p:ext uri="{BB962C8B-B14F-4D97-AF65-F5344CB8AC3E}">
        <p14:creationId xmlns:p14="http://schemas.microsoft.com/office/powerpoint/2010/main" val="422726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9C83085-6FCD-401B-8360-26C6E7B47C05}" type="datetimeFigureOut">
              <a:rPr lang="en-US" smtClean="0"/>
              <a:t>10/18/23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8645B6D-448B-4C3E-9F38-9F27B833FA11}" type="slidenum">
              <a:rPr lang="en-US" smtClean="0"/>
              <a:t>‹#›</a:t>
            </a:fld>
            <a:endParaRPr lang="en-US"/>
          </a:p>
        </p:txBody>
      </p:sp>
    </p:spTree>
    <p:extLst>
      <p:ext uri="{BB962C8B-B14F-4D97-AF65-F5344CB8AC3E}">
        <p14:creationId xmlns:p14="http://schemas.microsoft.com/office/powerpoint/2010/main" val="217912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477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2&amp;src_anchor_name=1926.502(i)" TargetMode="External"/><Relationship Id="rId7" Type="http://schemas.openxmlformats.org/officeDocument/2006/relationships/hyperlink" Target="https://www.osha.gov/pls/oshaweb/owalink.query_links?src_doc_type=STANDARDS&amp;src_unique_file=1926_0502&amp;src_anchor_name=1926.502(i)(4)"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osha.gov/pls/oshaweb/owalink.query_links?src_doc_type=STANDARDS&amp;src_unique_file=1926_0502&amp;src_anchor_name=1926.502(i)(3)" TargetMode="External"/><Relationship Id="rId5" Type="http://schemas.openxmlformats.org/officeDocument/2006/relationships/hyperlink" Target="https://www.osha.gov/pls/oshaweb/owalink.query_links?src_doc_type=STANDARDS&amp;src_unique_file=1926_0502&amp;src_anchor_name=1926.502(i)(2)" TargetMode="External"/><Relationship Id="rId4" Type="http://schemas.openxmlformats.org/officeDocument/2006/relationships/hyperlink" Target="https://www.osha.gov/pls/oshaweb/owalink.query_links?src_doc_type=STANDARDS&amp;src_unique_file=1926_0502&amp;src_anchor_name=1926.502(i)(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sha.gov/pls/oshaweb/owasrch.search_form?p_doc_type=OSHACT&amp;p_toc_level=0&amp;p_keyvalue=" TargetMode="External"/><Relationship Id="rId7" Type="http://schemas.openxmlformats.org/officeDocument/2006/relationships/hyperlink" Target="http://www.dol.gov/_sec/welcome.htm"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osha.gov/as/opa/michaels_bio.html" TargetMode="External"/><Relationship Id="rId5" Type="http://schemas.openxmlformats.org/officeDocument/2006/relationships/hyperlink" Target="http://www.dol.gov/" TargetMode="External"/><Relationship Id="rId4" Type="http://schemas.openxmlformats.org/officeDocument/2006/relationships/hyperlink" Target="https://osha.gov/Publications/3439at-a-glance.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1</a:t>
            </a:fld>
            <a:endParaRPr lang="en-US"/>
          </a:p>
        </p:txBody>
      </p:sp>
    </p:spTree>
    <p:extLst>
      <p:ext uri="{BB962C8B-B14F-4D97-AF65-F5344CB8AC3E}">
        <p14:creationId xmlns:p14="http://schemas.microsoft.com/office/powerpoint/2010/main" val="2088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34483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Ask the students whether or not fall protection is required in one of these lists, per the first bullet point. The answer is “yes,” to which you should ask “why.”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answer to the second question is that these lifts are notorious for being able to bounce a worker out of the basket, much like a catapult, if they are driving them too fast and hit an obstruction with the boom lowered or if they are at heights and, even more slowly, hit an object on the ground, causing the extended boom to flex and jettison the worker.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There are a number of videos on YouTube that can be found showing exactly this occurring.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This instructor once took a class at JLG’s Train-the-Trainer school with its lead instructor who commented that he once saw a worker fatality case where the unconnected victim was thrown higher than a utility pole.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correct place to attach in an aerial lift is to the manufacturer-specified point(s) in the basket, as illustrated in the photo at the top of the slide. Generally these will be on a guardrail upright post somewhere inside the basket or on the floor and will have a label indicating their purpose toward this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As an answer to the other questions below the correct place to attach, outside the basket is generally prohibited by OSHA unless the worker is transferring out of the basket practicing 100% connection; in this case connection outside the basket will only be temporary while transition takes place.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 February 2, 2004 LOI to a Mr. Michael P. Kurtgis, states OSHA’s concerns with a worker who is attached outside the basket to an adjacent structure: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“Section 1926.453(b)(2)(v) states that fall protection is required for persons working from an aerial lift, and that the fall protection system must be attached to the boom or basket of an aerial lift. The purpose of this requirement is to protect employees from being bounced out of the aerial lift or placing themselves in a position from which 	they could be exposed to a fall by leaning over the basket. </a:t>
            </a:r>
            <a:br>
              <a:rPr lang="en-US" dirty="0">
                <a:solidFill>
                  <a:srgbClr val="000000"/>
                </a:solidFill>
                <a:latin typeface="Arial"/>
                <a:ea typeface="Times New Roman"/>
                <a:cs typeface="Times New Roman"/>
              </a:rPr>
            </a:b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Further, §1926.453(b)(2)(iii) prohibits tying off fall protection to an adjacent pole, equipment or structure. This prohibition addresses, among others, the hazard of such an adjacent pole / structure failing and pulling the attached worker from a bucket. This may occur where, for example, a pole has rotted and fails while work is done to equipment attached to it, or where a traffic accident occurs in which a vehicle strikes the pole. </a:t>
            </a:r>
            <a:br>
              <a:rPr lang="en-US" dirty="0">
                <a:solidFill>
                  <a:srgbClr val="000000"/>
                </a:solidFill>
                <a:latin typeface="Arial"/>
                <a:ea typeface="Times New Roman"/>
                <a:cs typeface="Times New Roman"/>
              </a:rPr>
            </a:b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These provisions reflect a concern that the type of "adjacent" structures typically associated with work done from aerial lifts are unreliable with respect to their condition (and so their ability to withstand loads imposed on them while work is being done) and vulnerability to traffic accidents.</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However, limited situations may exist where an adjacent structure poses no reasonably foreseeable risk of failure. For example, such an instance might arise where the adjacent structure is a completed building or a completed (</a:t>
            </a:r>
            <a:r>
              <a:rPr lang="en-US" i="1" dirty="0">
                <a:solidFill>
                  <a:srgbClr val="000000"/>
                </a:solidFill>
                <a:latin typeface="Arial"/>
                <a:ea typeface="Times New Roman"/>
                <a:cs typeface="Times New Roman"/>
              </a:rPr>
              <a:t>i.e</a:t>
            </a:r>
            <a:r>
              <a:rPr lang="en-US" dirty="0">
                <a:solidFill>
                  <a:srgbClr val="000000"/>
                </a:solidFill>
                <a:latin typeface="Arial"/>
                <a:ea typeface="Times New Roman"/>
                <a:cs typeface="Times New Roman"/>
              </a:rPr>
              <a:t>., fully bolted-up) skeletal steel structure. In those instances, OSHA would consider the violation of §1926.453(b)(2)(iii) to be </a:t>
            </a:r>
            <a:r>
              <a:rPr lang="en-US" i="1" dirty="0">
                <a:solidFill>
                  <a:srgbClr val="000000"/>
                </a:solidFill>
                <a:latin typeface="Arial"/>
                <a:ea typeface="Times New Roman"/>
                <a:cs typeface="Times New Roman"/>
              </a:rPr>
              <a:t>de minimis</a:t>
            </a:r>
            <a:r>
              <a:rPr lang="en-US" u="sng" baseline="30000" dirty="0">
                <a:solidFill>
                  <a:srgbClr val="000000"/>
                </a:solidFill>
                <a:latin typeface="Arial"/>
                <a:ea typeface="Times New Roman"/>
                <a:cs typeface="Times New Roman"/>
                <a:hlinkClick r:id="rId3"/>
              </a:rPr>
              <a:t>2</a:t>
            </a:r>
            <a:r>
              <a:rPr lang="en-US" dirty="0">
                <a:solidFill>
                  <a:srgbClr val="000000"/>
                </a:solidFill>
                <a:latin typeface="Arial"/>
                <a:ea typeface="Times New Roman"/>
                <a:cs typeface="Times New Roman"/>
              </a:rPr>
              <a:t> and no citation would be issued.”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Attaching to aerial lift guardrails is like attaching to any other guardrails: impermissible. They were not designed for this purpose and shall not be used for it, especially when it is considered that attachment points will have been provided.</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Students may have questions on the strength of anchorage points in aerial lifts.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 general, the statement can be made that if the vehicle meets ANSI / SIA A92.2 or A92.5 requirements it will be able to withstand a minimum force of 3,600 pounds (which will work for fall arrest). </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Scissor lift anchorages, to be discussed shortly, have no such requirement and often may just be rated for restraint loads. In the case that the information is not provided, the company shall contact the manufacturer to determine what type of anchorage has been provided.</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connector, each of the options have benefits and limitations. A document called “Statement of Best Practices of Personal Fall Protection Systems for Aerial Work Platform Equipment” gives some guidance as to each of these options: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Restraint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Per the above article, “In the case of a boom lift, the forces from the “catapult effect” would not cause the occupant to be thrown from the platform but rather remain within the confines of the work platform.”</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 limitation with restraint lanyards is that they don’t allow mobility. When it is considered that it is fall arrest as soon as the worker’s CoG could go over the guardrails in any possible orientation, it isn’t hard to see that a really short lanyard will often be needed. The problem, however, becomes that if the worker is connected to such a short “leash,” they become tempted to disconnect at times to do work or simply have a much harder time doing their job.</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One situation where this becomes less of an issue is with bucket trucks where no movement is possible anyhow.</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Energy-Absorbing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article calls this “Fall Restraint / Arrest Using a Lanyard with an Adjuster.” This is a much more common practice where the idea is that when the worker is low to the ground moving the lift from one location to another (and don’t have hardly any clearance to fall), they keep their lanyard short. When they get to heights that give them adequate clearance, they can then adjust out for fall arrest.</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A variant of this is “Fall Restraint / Arrest Using a Double-Leg Lanyard.” The only difference here is that one leg is long and one is short so that the worker doesn’t have to adjust. This method is, perhaps, a step above the former because it now makes it so that the worker doesn’t have to keep adjusting his lanyard in and out, something which many of them will neglect to do. When they are traveling at ground level, they use the short leg and when they get to heights, they can use the long leg.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PFL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option really is a preference of many users. The benefit is that the PFL permits movement when necessary but locks off when it feels a quick jerk, as happens when the device tries to catapult the victim out. Often, with small PFL of 6’ length the worker’s feet will barely leave the floor of the basket before the device activates, stopping them from ever going over the guardrails. </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Note that MSA has an article (on its FP Page on the main website where the products are shown) that permits use of the Workman Mini PFL for such a use in an aerial lift. The main stipulation that it sets out is that if this is to be done, the worker shall wear the unit with the energy absorber to their back (instead of the housing) to reduce forces to the line if it bites into the rail if the worker falls over it.</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prohibitions,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first prohibition is an issue both because it is very hard to see the ground (and obstructions that could be run over from great heights, causing the boom to flex) and because of the amount of flex / catapult action created when the boom is extended out far. Thus, it is much safer to move an aerial lift when the basket is close to the ground.</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regards to standing on the guardrails, the practice, like elsewhere, isn’t permitted. They simply can’t provide the protection they were meant to provide if the worker is standing on them.</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 a note to this, often safety people on construction sites will note where workers have a board in the basket with them that seems to have nothing to do with the work task. Often, when no one is around, workers will put this board across the midrails to serve as a work platform. This, obviously, is not an okay practice.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38</a:t>
            </a:fld>
            <a:endParaRPr lang="en-US" dirty="0"/>
          </a:p>
        </p:txBody>
      </p:sp>
    </p:spTree>
    <p:extLst>
      <p:ext uri="{BB962C8B-B14F-4D97-AF65-F5344CB8AC3E}">
        <p14:creationId xmlns:p14="http://schemas.microsoft.com/office/powerpoint/2010/main" val="2186943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49800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p:sp>
      <p:sp>
        <p:nvSpPr>
          <p:cNvPr id="13926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lvl="1" eaLnBrk="1"/>
            <a:r>
              <a:rPr lang="en-US" altLang="en-US"/>
              <a:t>Height of the scaffold should not be more than four times its minimum base dimension unless guys, ties, or braces are used. </a:t>
            </a:r>
          </a:p>
        </p:txBody>
      </p:sp>
    </p:spTree>
    <p:extLst>
      <p:ext uri="{BB962C8B-B14F-4D97-AF65-F5344CB8AC3E}">
        <p14:creationId xmlns:p14="http://schemas.microsoft.com/office/powerpoint/2010/main" val="148581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Rot="1" noChangeAspect="1" noChangeArrowheads="1" noTextEdit="1"/>
          </p:cNvSpPr>
          <p:nvPr>
            <p:ph type="sldImg"/>
          </p:nvPr>
        </p:nvSpPr>
        <p:spPr/>
      </p:sp>
      <p:sp>
        <p:nvSpPr>
          <p:cNvPr id="1536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dirty="0"/>
              <a:t>Toe board is the board used at the bottom side edge of the scaffold. If the material is stacked above it, there is a possibility that the materials will fall below and can hurt the workers worker below the scaffold.</a:t>
            </a:r>
          </a:p>
        </p:txBody>
      </p:sp>
    </p:spTree>
    <p:extLst>
      <p:ext uri="{BB962C8B-B14F-4D97-AF65-F5344CB8AC3E}">
        <p14:creationId xmlns:p14="http://schemas.microsoft.com/office/powerpoint/2010/main" val="56986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t>The idea of “authorization” has nothing to do with whether or not someone works for a company. When one walks up to a door and sees a sign that says, “no unauthorized personnel,” this means that only those who are properly trained, not anyone who is an employee, may enter. The same is true for fall protection.</a:t>
            </a:r>
          </a:p>
          <a:p>
            <a:r>
              <a:rPr lang="en-US" dirty="0"/>
              <a:t> </a:t>
            </a:r>
          </a:p>
          <a:p>
            <a:r>
              <a:rPr lang="en-US" dirty="0"/>
              <a:t>At a basic level an authorized person is someone who knows what they need to know in order to be able to perform a particular job. </a:t>
            </a:r>
          </a:p>
          <a:p>
            <a:r>
              <a:rPr lang="en-US" dirty="0"/>
              <a:t> </a:t>
            </a:r>
          </a:p>
          <a:p>
            <a:pPr lvl="0"/>
            <a:r>
              <a:rPr lang="en-US" dirty="0"/>
              <a:t>If that simply means knowing how to inspect FP equipment and utilize it in an aerial lift, then they must be trained on that (and not on the entire broad spectrum of everything fall protection-related).</a:t>
            </a:r>
          </a:p>
          <a:p>
            <a:r>
              <a:rPr lang="en-US" dirty="0"/>
              <a:t> </a:t>
            </a:r>
          </a:p>
          <a:p>
            <a:r>
              <a:rPr lang="en-US" dirty="0"/>
              <a:t>Most workers are simply “authorized persons” who have been trained on how to use </a:t>
            </a:r>
            <a:r>
              <a:rPr lang="en-US" b="1" i="1" dirty="0"/>
              <a:t>specific</a:t>
            </a:r>
            <a:r>
              <a:rPr lang="en-US" dirty="0"/>
              <a:t> fall protection equipment in </a:t>
            </a:r>
            <a:r>
              <a:rPr lang="en-US" b="1" i="1" dirty="0"/>
              <a:t>specific</a:t>
            </a:r>
            <a:r>
              <a:rPr lang="en-US" i="1" dirty="0"/>
              <a:t> </a:t>
            </a:r>
            <a:r>
              <a:rPr lang="en-US" dirty="0"/>
              <a:t>situations.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43</a:t>
            </a:fld>
            <a:endParaRPr lang="en-US" dirty="0"/>
          </a:p>
        </p:txBody>
      </p:sp>
    </p:spTree>
    <p:extLst>
      <p:ext uri="{BB962C8B-B14F-4D97-AF65-F5344CB8AC3E}">
        <p14:creationId xmlns:p14="http://schemas.microsoft.com/office/powerpoint/2010/main" val="301413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highlight>
                  <a:srgbClr val="FFFF00"/>
                </a:highlight>
                <a:latin typeface="Arial"/>
                <a:ea typeface="Times New Roman"/>
                <a:cs typeface="Times New Roman"/>
              </a:rPr>
              <a:t>Go through the definition piece-by 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Identifying “existing” hazards is easy enough (in most cases). Once knowing the 4’ or 6’ number (with the exceptions already discussed), it is fairly easy to pick out </a:t>
            </a:r>
            <a:r>
              <a:rPr lang="en-US" i="1" dirty="0">
                <a:solidFill>
                  <a:srgbClr val="000000"/>
                </a:solidFill>
                <a:latin typeface="Arial"/>
                <a:ea typeface="Times New Roman"/>
                <a:cs typeface="Times New Roman"/>
              </a:rPr>
              <a:t>many </a:t>
            </a:r>
            <a:r>
              <a:rPr lang="en-US" dirty="0">
                <a:solidFill>
                  <a:srgbClr val="000000"/>
                </a:solidFill>
                <a:latin typeface="Arial"/>
                <a:ea typeface="Times New Roman"/>
                <a:cs typeface="Times New Roman"/>
              </a:rPr>
              <a:t>FP hazards that may be present on a site.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“Predictable” hazards are addressed through doing “pre-task planning.” The majority of incidents that result in injury or a fatality happen either because of improper (or lack of) planning (as was the case with “Big Blue”) or because a plan that was established wasn’t followed (as was the case with the young worker who fell through the roof of the sports arena).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The third key part to the definition is that this person has “authorization” to take prompt corrective measures.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Essentially, this is where the job of a competent person could stop (at least per OSHA regulations). They simply need to be able to identify the issue and, then, make sure that the job process is stopped until the issue can be resolved.</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However, in many cases it will be them that helps to fix the issue, but the main responsibility is to </a:t>
            </a:r>
            <a:r>
              <a:rPr lang="en-US" i="1" dirty="0">
                <a:solidFill>
                  <a:srgbClr val="000000"/>
                </a:solidFill>
                <a:latin typeface="Arial"/>
                <a:ea typeface="Times New Roman"/>
                <a:cs typeface="Times New Roman"/>
              </a:rPr>
              <a:t>stop</a:t>
            </a:r>
            <a:r>
              <a:rPr lang="en-US" dirty="0">
                <a:solidFill>
                  <a:srgbClr val="000000"/>
                </a:solidFill>
                <a:latin typeface="Arial"/>
                <a:ea typeface="Times New Roman"/>
                <a:cs typeface="Times New Roman"/>
              </a:rPr>
              <a:t> hazardous situations from existing until they are addressed. To do this, they need to be knowledgeable about: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scope of the hazard;</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regulations in-place pertaining to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controls set-out for them to deal with issues that arise;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equipment that is available to control hazards, including:</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Inspection Points;</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Proper Use (such as donning);</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Use Limitations</a:t>
            </a:r>
            <a:endParaRPr lang="en-US" sz="1800" dirty="0">
              <a:solidFill>
                <a:srgbClr val="000000"/>
              </a:solidFill>
              <a:latin typeface="Helv"/>
              <a:ea typeface="Times New Roman"/>
              <a:cs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44</a:t>
            </a:fld>
            <a:endParaRPr lang="en-US" dirty="0"/>
          </a:p>
        </p:txBody>
      </p:sp>
    </p:spTree>
    <p:extLst>
      <p:ext uri="{BB962C8B-B14F-4D97-AF65-F5344CB8AC3E}">
        <p14:creationId xmlns:p14="http://schemas.microsoft.com/office/powerpoint/2010/main" val="83079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Qualified Person complements the work of the Competent Person. In regards to fall protection, they get involved principally in two main situations: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highlight>
                  <a:srgbClr val="FFFF00"/>
                </a:highlight>
                <a:latin typeface="Arial"/>
                <a:ea typeface="Times New Roman"/>
                <a:cs typeface="Times New Roman"/>
              </a:rPr>
              <a:t>In cases where the fall arrest anchorage point is questionable in the eyes of the person who is selecting it</a:t>
            </a:r>
            <a:r>
              <a:rPr lang="en-US" dirty="0">
                <a:solidFill>
                  <a:srgbClr val="000000"/>
                </a:solidFill>
                <a:latin typeface="Arial"/>
                <a:ea typeface="Times New Roman"/>
                <a:cs typeface="Times New Roman"/>
              </a:rPr>
              <a:t> (i.e. they are not sure that it can meet Option A: 5,000 pounds), this person </a:t>
            </a:r>
            <a:r>
              <a:rPr lang="en-US" i="1" dirty="0">
                <a:solidFill>
                  <a:srgbClr val="000000"/>
                </a:solidFill>
                <a:latin typeface="Arial"/>
                <a:ea typeface="Times New Roman"/>
                <a:cs typeface="Times New Roman"/>
              </a:rPr>
              <a:t>must</a:t>
            </a:r>
            <a:r>
              <a:rPr lang="en-US" dirty="0">
                <a:solidFill>
                  <a:srgbClr val="000000"/>
                </a:solidFill>
                <a:latin typeface="Arial"/>
                <a:ea typeface="Times New Roman"/>
                <a:cs typeface="Times New Roman"/>
              </a:rPr>
              <a:t> get involved in order to help establish whether or not they can meet </a:t>
            </a:r>
            <a:r>
              <a:rPr lang="en-US" i="1" dirty="0">
                <a:solidFill>
                  <a:srgbClr val="000000"/>
                </a:solidFill>
                <a:latin typeface="Arial"/>
                <a:ea typeface="Times New Roman"/>
                <a:cs typeface="Times New Roman"/>
              </a:rPr>
              <a:t>Option B</a:t>
            </a:r>
            <a:r>
              <a:rPr lang="en-US" dirty="0">
                <a:solidFill>
                  <a:srgbClr val="000000"/>
                </a:solidFill>
                <a:latin typeface="Arial"/>
                <a:ea typeface="Times New Roman"/>
                <a:cs typeface="Times New Roman"/>
              </a:rPr>
              <a:t>: Safety Factor of 2 Determined by a Q.P.</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highlight>
                  <a:srgbClr val="FFFF00"/>
                </a:highlight>
                <a:latin typeface="Arial"/>
                <a:ea typeface="Times New Roman"/>
                <a:cs typeface="Times New Roman"/>
              </a:rPr>
              <a:t>The regulations also say that this person must be involved in the design and installation of horizontal lifelines.</a:t>
            </a:r>
            <a:r>
              <a:rPr lang="en-US" dirty="0">
                <a:solidFill>
                  <a:srgbClr val="000000"/>
                </a:solidFill>
                <a:latin typeface="Arial"/>
                <a:ea typeface="Times New Roman"/>
                <a:cs typeface="Times New Roman"/>
              </a:rPr>
              <a:t> (Although these haven’t been discussed up to this point, the instructor can quickly touch on what they are just so that the students have an idea. HLLs will be addressed again once getting to the section on “anchorage connectors.)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It should be pointed out that although the OSHA definition technically doesn’t mandate that this be a structural engineer, it will be hard for other types of workers to meet the requirements stipulated. </a:t>
            </a:r>
            <a:endParaRPr lang="en-US" sz="1800" dirty="0">
              <a:solidFill>
                <a:srgbClr val="000000"/>
              </a:solidFill>
              <a:latin typeface="Helv"/>
              <a:ea typeface="Times New Roman"/>
              <a:cs typeface="Times New Roman"/>
            </a:endParaRPr>
          </a:p>
          <a:p>
            <a:endParaRPr lang="en-US" i="0"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45</a:t>
            </a:fld>
            <a:endParaRPr lang="en-US" dirty="0"/>
          </a:p>
        </p:txBody>
      </p:sp>
    </p:spTree>
    <p:extLst>
      <p:ext uri="{BB962C8B-B14F-4D97-AF65-F5344CB8AC3E}">
        <p14:creationId xmlns:p14="http://schemas.microsoft.com/office/powerpoint/2010/main" val="203167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7073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7019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14</a:t>
            </a:fld>
            <a:endParaRPr lang="en-US" dirty="0"/>
          </a:p>
        </p:txBody>
      </p:sp>
    </p:spTree>
    <p:extLst>
      <p:ext uri="{BB962C8B-B14F-4D97-AF65-F5344CB8AC3E}">
        <p14:creationId xmlns:p14="http://schemas.microsoft.com/office/powerpoint/2010/main" val="376443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p:sp>
      <p:sp>
        <p:nvSpPr>
          <p:cNvPr id="778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instructor will explain the scenario</a:t>
            </a:r>
          </a:p>
        </p:txBody>
      </p:sp>
    </p:spTree>
    <p:extLst>
      <p:ext uri="{BB962C8B-B14F-4D97-AF65-F5344CB8AC3E}">
        <p14:creationId xmlns:p14="http://schemas.microsoft.com/office/powerpoint/2010/main" val="152320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Safety nets for </a:t>
            </a:r>
            <a:r>
              <a:rPr lang="en-US" i="1" dirty="0">
                <a:latin typeface="Arial"/>
                <a:ea typeface="Times New Roman"/>
                <a:cs typeface="Arial"/>
              </a:rPr>
              <a:t>falling people</a:t>
            </a:r>
            <a:r>
              <a:rPr lang="en-US" dirty="0">
                <a:latin typeface="Arial"/>
                <a:ea typeface="Times New Roman"/>
                <a:cs typeface="Arial"/>
              </a:rPr>
              <a:t> are, essentially, what can be envisioned: they are put in-place to catch the falling worker much like one in a circus act would.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Although not commonly used in the majority of fall arrest situations, there are places where they are pretty frequently used such the situations shown in the pictures on the slide.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They are somewhat commonly used by iron workers during the construction of “pre-fab” buildings as is the case with the leading edge work being done by the worker in the top photograph. Here, individual components of the building itself may not be strong enough to support fall arrest forces, but a net can be used to spread out forces over the entire structure.</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A similar situation can be seen with the safety net set below roof trusses on a residential construction job, again for the same reason that a net was used for the pre-fab building.</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Sometimes nets will be seen on the edge of tall buildings to catch workers who may fall over the side, similar to what is shown in the “SafetyRespect” system.</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One other common location where these are used would be during bridge construction where a lot of worker movement is needed and a PFAS would be too restrictive.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When going with a safety net system, OSHA spells out a number of requirements for construction. In fact, often the cumbersome nature of all of the requirements and the amount of design / testing that needs to go into their use, is what often dissuades companies from using them. That said, if they are going to be used, OSHA lays out some clear rules that must be met. The rules for Construction where they are commonly used are laid-out @ 1926.502(c).</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Proposed Subpart D, at reference 1910.29(c), directs G.I. employers to the Construction regulations above for compliance requirements.</a:t>
            </a:r>
            <a:endParaRPr lang="en-US" sz="1600" dirty="0">
              <a:latin typeface="Arial"/>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50</a:t>
            </a:fld>
            <a:endParaRPr lang="en-US" dirty="0"/>
          </a:p>
        </p:txBody>
      </p:sp>
    </p:spTree>
    <p:extLst>
      <p:ext uri="{BB962C8B-B14F-4D97-AF65-F5344CB8AC3E}">
        <p14:creationId xmlns:p14="http://schemas.microsoft.com/office/powerpoint/2010/main" val="2576998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It should be noted that Subparts D &amp; M consider both regular holes in the floor and “skylights” to be forms of “floor holes,” requiring protection against falling through both.</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Symbol"/>
              <a:buChar char=""/>
            </a:pPr>
            <a:r>
              <a:rPr lang="en-US" dirty="0">
                <a:latin typeface="Arial"/>
                <a:ea typeface="Times New Roman"/>
                <a:cs typeface="Arial"/>
              </a:rPr>
              <a:t>Floor holes, whether they be cut-out sections of roof / floor or a skylight, actually account for a significant number of fall deaths on an annual basis, both on Construction sites and in General Industry. By far the most common way that workers fall through them is by stepping onto them by accident (backing onto them or stepping on holes covered by an object such as roofing felt that has not been marked to indicate the hazard) or by tripping and simply falling through them.</a:t>
            </a:r>
            <a:endParaRPr lang="en-US" sz="1600" dirty="0">
              <a:latin typeface="Arial"/>
              <a:ea typeface="Times New Roman"/>
              <a:cs typeface="Times New Roman"/>
            </a:endParaRPr>
          </a:p>
          <a:p>
            <a:pPr marL="467402"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OSHA lays out requirements for the “covers” that need to go over floor holes in 502 of Subpart M:</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551" indent="-350551" algn="just">
              <a:buFont typeface="Courier New"/>
              <a:buChar char="o"/>
            </a:pPr>
            <a:r>
              <a:rPr lang="en-US" dirty="0">
                <a:latin typeface="Arial"/>
                <a:ea typeface="Times New Roman"/>
                <a:cs typeface="Arial"/>
              </a:rPr>
              <a:t>Note that requirements for current and proposed Subparts D are essentially the same.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solidFill>
                  <a:srgbClr val="0000FF"/>
                </a:solidFill>
                <a:latin typeface="Arial"/>
                <a:ea typeface="Times New Roman"/>
                <a:cs typeface="Arial"/>
                <a:hlinkClick r:id="rId3"/>
              </a:rPr>
              <a:t>1926.502(i)</a:t>
            </a:r>
            <a:r>
              <a:rPr lang="en-US" dirty="0">
                <a:latin typeface="Arial"/>
                <a:ea typeface="Times New Roman"/>
                <a:cs typeface="Arial"/>
              </a:rPr>
              <a:t>"Covers." </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“Covers for holes in floors, roofs, and other walking/working surfaces shall meet the following requirements: </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4"/>
              </a:rPr>
              <a:t>i)(1)</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Covers located in roadways and vehicular aisles shall be capable of supporting, without failure, at least twice the maximum axle load of the largest vehicle expected to cross over the cover.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5"/>
              </a:rPr>
              <a:t>i)(2)</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other covers shall be capable of supporting, without failure, at least twice the weight of employees, equipment, and materials that may be imposed on the cover at any one time.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6"/>
              </a:rPr>
              <a:t>i)(3)</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covers shall be secured when installed so as to prevent accidental displacement by the wind, equipment, or employees. </a:t>
            </a:r>
            <a:endParaRPr lang="en-US" sz="1600" dirty="0">
              <a:latin typeface="Arial"/>
              <a:ea typeface="Times New Roman"/>
              <a:cs typeface="Times New Roman"/>
            </a:endParaRPr>
          </a:p>
          <a:p>
            <a:pPr marL="280442" algn="just"/>
            <a:r>
              <a:rPr lang="en-US" dirty="0">
                <a:latin typeface="Arial"/>
                <a:ea typeface="Times New Roman"/>
                <a:cs typeface="Arial"/>
              </a:rPr>
              <a:t>1926.502(</a:t>
            </a:r>
            <a:r>
              <a:rPr lang="en-US" dirty="0">
                <a:solidFill>
                  <a:srgbClr val="0000FF"/>
                </a:solidFill>
                <a:latin typeface="Arial"/>
                <a:ea typeface="Times New Roman"/>
                <a:cs typeface="Arial"/>
                <a:hlinkClick r:id="rId7"/>
              </a:rPr>
              <a:t>i)(4)</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marL="280442" algn="just"/>
            <a:r>
              <a:rPr lang="en-US" dirty="0">
                <a:latin typeface="Arial"/>
                <a:ea typeface="Times New Roman"/>
                <a:cs typeface="Arial"/>
              </a:rPr>
              <a:t>All covers shall be color coded or they shall be marked with the word "HOLE" or "COVER" to provide warning of the hazard.</a:t>
            </a:r>
            <a:br>
              <a:rPr lang="en-US" dirty="0">
                <a:latin typeface="Arial"/>
                <a:ea typeface="Times New Roman"/>
                <a:cs typeface="Arial"/>
              </a:rPr>
            </a:br>
            <a:br>
              <a:rPr lang="en-US" dirty="0">
                <a:latin typeface="Arial"/>
                <a:ea typeface="Times New Roman"/>
                <a:cs typeface="Arial"/>
              </a:rPr>
            </a:br>
            <a:r>
              <a:rPr lang="en-US" dirty="0">
                <a:latin typeface="Arial"/>
                <a:ea typeface="Times New Roman"/>
                <a:cs typeface="Arial"/>
              </a:rPr>
              <a:t>Note: This provision does not apply to cast iron manhole covers or steel grates used on streets or roadways.”</a:t>
            </a:r>
            <a:endParaRPr lang="en-US" sz="1600" dirty="0">
              <a:latin typeface="Arial"/>
              <a:ea typeface="Times New Roman"/>
              <a:cs typeface="Times New Roman"/>
            </a:endParaRPr>
          </a:p>
          <a:p>
            <a:pPr marL="280442"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pictures at the bottom show examples of compliance with the regulations laid-out above, except in the case of the third photo where the floor hole couldn’t even support the weight of the load imposed on it, let alone twice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Skylight screens are a very common form of fall protection being utilized more and more. Here, although the worker may break the skylight when stepping on it, they will not fall through. An alternative to this is to put guardrails all the way around the skylight, as seen earlier.</a:t>
            </a:r>
            <a:endParaRPr lang="en-US" sz="16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51</a:t>
            </a:fld>
            <a:endParaRPr lang="en-US" dirty="0"/>
          </a:p>
        </p:txBody>
      </p:sp>
    </p:spTree>
    <p:extLst>
      <p:ext uri="{BB962C8B-B14F-4D97-AF65-F5344CB8AC3E}">
        <p14:creationId xmlns:p14="http://schemas.microsoft.com/office/powerpoint/2010/main" val="368480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8916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One should begin by explaining that the anchorage, or “anchor,” point is the location to which the worker is going to attach their harnesses to absorb the impact forces of the fall. For that reason, it needs to be a fairly structurally sound member. One way to get workers to begin to understand why anchors need to be as strong as what the law requires (and as will be discussed shortly), is to give a hypothetical scenario.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Give workers the hypothetical scenario that there is a beam that can support 1,000 pounds but which will break if subjected to 1,001 pounds. Tell them that a worker who weighs 310 pounds (their own weight plus tools) will fall into it utilizing a cable connection (no energy absorber) a distance of just six inches. Signal this distance for effect.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Ask whether, at face value, common sense tells them that 310 pounds free falling 6” would be enough to cause the beam to fail.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tabLst>
                <a:tab pos="467402" algn="l"/>
              </a:tabLst>
            </a:pPr>
            <a:r>
              <a:rPr lang="en-US" dirty="0">
                <a:solidFill>
                  <a:srgbClr val="000000"/>
                </a:solidFill>
                <a:latin typeface="Arial"/>
                <a:ea typeface="Times New Roman"/>
                <a:cs typeface="Times New Roman"/>
              </a:rPr>
              <a:t>This test has, in fact, been done and can demonstrate that a drop of 6 inches of a 220 pound rigid weight (once the ANSI suggested equivalent to simulate a 310 human being, (now being 282 pounds instead) will produce a force of nearly 1,300 pounds, which would obviously cause the beam to break.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Students find it interesting that each time they take a step down a set of steps their legs, which are operating to stop “controlled falls,” are absorbing more than a ½ ton of force upon contact with the next step.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often anchorage points that will be selected will fall into one of the categories of what is listed in the various bullet points. Occasionally students will wish to be given guidelines as to what measurements on different types of points will make them adequate for fall arrest, but it should be indicated to them that the calculations are not this simple. Much goes into determining the force that different points can support when a qualified person is running the numbers: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the size of the anchor?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its condition?</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What is the distance between its nearest supporting members?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How much load (if it is a roof member, for example) is it already supporting?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And although there are some companies that actually do give guidelines to workers when selecting anchorage points (the pipe must be of such and such diameter with a span between supports of no more than…, for example), this is not the norm nor is it the intent of the class. Instead, the general OSHA requirements will be described and the topic left at that.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When it comes to the OSHA requirements, both Subpart M and Proposed Subpart I give two options. The first of these is that the anchorage point needs to be capable of supporting a straight static load of 5,000 pounds. The law does not require that it actually be tested to this force but, instead, says that a worker should select something that would theoretically be able to support this load.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 common visualization that can be used to determine whether or not a something should be able to support this load is if the worker thinks that the item to which they would like to attach would be able to suspend a regular size truck, such as a Ford F-150 or a Chevy Silverado. If they think that the truck would pull it down, it will not work. On the other hand, if they think that it could support the truck, they would have to be severely mistaken (be off by more than 3,000 pounds) in order to be in danger. This will eliminate connection into many of the small objects into which people connect if they are honestly and truly doing this mental visualization.</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second option that OSHA gives is that the anchor needs to be able to support at least double the forces that will be put into it in a fall, giving a “safety factor of 2.”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Discussing this can be set up by mentioning a French study referred to by ANSI where forces in the range of 2,500 to 2,700 pounds were found to be high enough to cause significant injury to the body due to jarring of internal organs and leading to internal (potentially fatal) bleeding.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Thus, both the US and Canada have determined that systems shall be designed to stay well away from this force, arriving at what is known as a “Maximum Arrest Force” permitted of 1,800 pounds. The key point here to note is that in most fall arrest system setups, especially simple ones where the worker is attached to a rigid structure via harness and lanyard or SRL),  </a:t>
            </a:r>
            <a:r>
              <a:rPr lang="en-US" b="1" i="1" dirty="0">
                <a:solidFill>
                  <a:srgbClr val="000000"/>
                </a:solidFill>
                <a:latin typeface="Arial"/>
                <a:ea typeface="Times New Roman"/>
                <a:cs typeface="Times New Roman"/>
              </a:rPr>
              <a:t>the force that is imposed on the worker is the same that will be imposed on the point itself</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From this, many engineers (being qualified persons) will take the 1,800 force indicated as the maximum force imposed on the worker’s body on a fall and double it for what the anchorage must be able to hold. This determination, however, is very simplistic and can vary from situation to situation, serving simply as an example that is often used for anchorage points that may not be able to meet the 5,000 pound requirement but which can be certified to a safety factor of 2.</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few further notes on the two options can be spelled out at this point: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First, “Option A” is the most common one that is utilized, most likely because it doesn’t specify who has to make the determination. Essentially, any authorized person out on the job site can make the determination of whether or not they think the point into which they would like to connect could theoretically hold the required force. For this reason, this type of anchorage point is known as a “non-certified” anchor.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By contrast, Option B spells out that the determination needs to be done by a Qualified Person. These types of anchorage points are much less common, but they are preferred by some safety people because at least someone has analyzed the point and determined it to be safe for fall arrest forces (something which cannot always be said about points selected to meet Option A). Often, these anchorages will be tagged or color-coded to indicate that they have been analyzed and determined to be used for fall arrest purposes only. These anchorages are known as “certified” ones.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Regardless of which is selected, the requisite force needs to be multiplied by the number of workers attached to it. Therefore, if two workers are attached to the same beam and utilizing the 5,000-pound option, the beam needs to be able to now hold a static load of 10,000 pounds to meet the requirement. (This would go for Option B, too.)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A final note to discuss here is that the law talks about “Maximum Arrest Force,” something some people sometimes call “Maximum Allowable Force.” It could be pointed out that in the past many pieces of equipment used to say “Maximum Arrest Force” with a number of 900 lbs. and not 1,800 pounds. This meant that when using the equipment properly it would only subject the worker to ½ the limit that the law permits. However, when ANSI went from the 220 lb. test weight to the 282 lb. one, labeling of this type went out the window. Some points can be taken from this: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was a time when some equipment was designed using Option B with a safety factor of 2 multiplying 900 lbs. times 2, for a total strength of 1,800 lbs. Granted, not a lot of engineers were comfortable with this, but it was technically legal.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Now, equipment will often say “Average Arrest Force (AAF),” listing a number of 900 lbs. in many cases. This means that we know that on average the force will be at 900 lbs., but there will likely be a peak above this (due to the heavier weight and greater resultant force in a 6’ drop). Thus, engineers cannot go by the 900 number any longer because they have to double the </a:t>
            </a:r>
            <a:r>
              <a:rPr lang="en-US" b="1" i="1" dirty="0">
                <a:solidFill>
                  <a:srgbClr val="000000"/>
                </a:solidFill>
                <a:latin typeface="Arial"/>
                <a:ea typeface="Times New Roman"/>
                <a:cs typeface="Times New Roman"/>
              </a:rPr>
              <a:t>maximum arrest force</a:t>
            </a:r>
            <a:r>
              <a:rPr lang="en-US" dirty="0">
                <a:solidFill>
                  <a:srgbClr val="000000"/>
                </a:solidFill>
                <a:latin typeface="Arial"/>
                <a:ea typeface="Times New Roman"/>
                <a:cs typeface="Times New Roman"/>
              </a:rPr>
              <a:t>, not the average arrest one. Thus, 1,800 pounds is the one number that we know will not be surpassed when equipment is correctly used.</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53</a:t>
            </a:fld>
            <a:endParaRPr lang="en-US" dirty="0"/>
          </a:p>
        </p:txBody>
      </p:sp>
    </p:spTree>
    <p:extLst>
      <p:ext uri="{BB962C8B-B14F-4D97-AF65-F5344CB8AC3E}">
        <p14:creationId xmlns:p14="http://schemas.microsoft.com/office/powerpoint/2010/main" val="1910979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These </a:t>
            </a:r>
            <a:r>
              <a:rPr lang="en-US" i="1" dirty="0">
                <a:solidFill>
                  <a:srgbClr val="000000"/>
                </a:solidFill>
                <a:latin typeface="Arial"/>
                <a:ea typeface="Times New Roman"/>
                <a:cs typeface="Times New Roman"/>
              </a:rPr>
              <a:t>anchorage connectors </a:t>
            </a:r>
            <a:r>
              <a:rPr lang="en-US" dirty="0">
                <a:solidFill>
                  <a:srgbClr val="000000"/>
                </a:solidFill>
                <a:latin typeface="Arial"/>
                <a:ea typeface="Times New Roman"/>
                <a:cs typeface="Times New Roman"/>
              </a:rPr>
              <a:t>are used in a temporary fashion, only to be removed to other work locations once finished in a particular spot.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This is a mandatory slide just to show some of the types of anchorage connectors available through MSA and Latchways. The preference is to have as many of these as possible in kits to hold up physically and show to the class, but these slides can be utilized as a basic supplement if none are available, just to put a picture to what is being talked about.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addition, a booklet of user guides for MSA’s different products will be put together. This is something that should be studied at a high level to come to understand some of the main requirements for different pieces of equipment. It is relatively rare, for example, to be asked for strength requirements of the concrete into which a MEGA Swivel will be connected, but the more the instructor knows about these pieces of equipment the better.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Information on the actual pieces shown here is as follows: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Double D-Ring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Standard lengths of 3 ft., 4 ft. and 6 ft.</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Comes with an integral wear pad</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Strap w/ Sewn Hoop on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the strap is choked through a web loop as opposed to passing a small D-ring through a big one to make the connection.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are different versions of this strap, but the common length suggested in the catalog is 5’.</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Thermatek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Kevlar webbing and stitching</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Includes a replaceable wear pad to protect webbing from abrasion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Is heat and burn resistant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Chain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Useful near sharp edges or in high-heat environments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Not Included (but in Catalog)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Suretyman Anchorage Sling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1” nylon tube webbing sewn into a continuous loop</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Available in 2 ft., 4 ft. and 6 ft. lengths</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Can be hitched to an anchorage point using various configurations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Anchorage Cable Sling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Standard lengths of 2’, 4’ and 6’ or custom</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923119" indent="-233700"/>
            <a:r>
              <a:rPr lang="en-US" dirty="0">
                <a:solidFill>
                  <a:srgbClr val="000000"/>
                </a:solidFill>
                <a:latin typeface="Arial"/>
                <a:ea typeface="Times New Roman"/>
                <a:cs typeface="Times New Roman"/>
              </a:rPr>
              <a:t>This one, per engineering, is only recommended when utilized overhead or with a HLL so as to keep a load on it at all times. This is because the carabiner or snaphook (a large one is suggested) connect in a “basket” fashion to the Flemish eyes. What can happen is that in other configurations (where there is slack) the eye can actually work to open a carabiner gate or put force on a snaphook gate in a fall.</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Anchorage Connector Extension</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Standard 5’ length</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Here, the cable is wrapped around the anchorage point, connecting the snaphook of the device into the round ring. Then, the worker connects their connecting device snaphook to the round ring as well. (This may be the only product where MSA allows two snaphooks connecting into the same ring at the same time…but it is the prescribed use.)</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FP Stryder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Low friction wear pads with Teflon® enable effortless gliding along beam flange</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An integral load indicator alerts the user if the unit has been exposed to a fall</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Is designed to mount either overhead or at the worker’s feet. (It, however, cannot be used in a vertical fashion.)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There are rough and fine adjustment tabs on the Stryder.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“rough” adjustment notches should be adjusted first and, then, the fine adjustment ones on the opposite side to ensure proper fit and connection onto the beam flange.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400 lb. working capacity</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Reusable Roof Anchor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Fits up to a 12 x 12 roof pitch</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Removable Concrete Anchors &amp; 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RCA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Quickly and easily removed and reinstalled in another location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Durable stainless steel and aluminum construction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400-lb capacity</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2 models: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5,000 lb. version (5K)</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10,000 lb. version (10K)</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latter is larger than the other</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The 10,000 lb. version can be used to anchor MSA Dyna-Line or Sure-Line HLLs as well as Gravity HLLs</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Max capacity: 10,000 lbs. (44 kN)</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Designed for repeated use; durable and 100% retrievable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54</a:t>
            </a:fld>
            <a:endParaRPr lang="en-US" dirty="0"/>
          </a:p>
        </p:txBody>
      </p:sp>
    </p:spTree>
    <p:extLst>
      <p:ext uri="{BB962C8B-B14F-4D97-AF65-F5344CB8AC3E}">
        <p14:creationId xmlns:p14="http://schemas.microsoft.com/office/powerpoint/2010/main" val="2678103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7492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is another area where demonstrating with physical examples is more useful than a slide, but having the slide helps to show some real-world examples.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depend on “pawls” on the inside that are held in-place by small springs. When the drum is spun fast enough, the retention force of the small springs is overcome and the pawls are allowed to flip out, locking into the housing of the unit and activating its deceleration / braking mechanism.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Many people are under the false impression that when it locks off, that is where the unit will stop paying out line. This, however, is not the case. Instead, depending on the unit, some energy absorbers will be visible on the outside in the form of a pack and others will be internal, utilizing brake pads like on a car on which the drum will turn or a more simple system of where the internal parts of the unit will compact down, absorbing force and paying out additional line. Latchways, as will discussed shortly, has still even more technologies to accomplish the same feat.)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concept of “PFL” versus “SRL” needs to be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When “self-retracting lifelines” (SRLs) first came out they were big and bulky and, thus, were meant to be hung from an anchor point with the line hung down to the worker to connect into the back of their harness.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However, with time smaller and smaller units were designed and the concept of actually wearing them on one’s back like a lanyard was developed, thus creating the concept of a “personal fall limiter,” (“PFL”).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With these devices, the idea is that they can simply be worn at all times like a lanyard but they give the benefits of only having the needed line extracted when in use, thus limiting how far the worker goes in a fall (as opposed to a fixed length lanyard). </a:t>
            </a:r>
            <a:endParaRPr lang="en-US" sz="1800" dirty="0">
              <a:solidFill>
                <a:srgbClr val="000000"/>
              </a:solidFill>
              <a:latin typeface="Helv"/>
              <a:ea typeface="Times New Roman"/>
              <a:cs typeface="Times New Roman"/>
            </a:endParaRPr>
          </a:p>
          <a:p>
            <a:pPr marL="9757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It should be noted that PFLs can also be turned around and utilized as regular SRLs should the user so desire, as it will not affect how they function at 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go by various names including, “retractables,” “blocks,” and “Yo Yo’s,”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idea with the picture of the rope is to indicate that when SRLs are hung overhead, there are two major rules that must not be violated: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First, when the line is not being used, </a:t>
            </a:r>
            <a:r>
              <a:rPr lang="en-US" b="1" i="1" dirty="0">
                <a:solidFill>
                  <a:srgbClr val="000000"/>
                </a:solidFill>
                <a:latin typeface="Arial"/>
                <a:ea typeface="Times New Roman"/>
                <a:cs typeface="Times New Roman"/>
              </a:rPr>
              <a:t>it must not be tied </a:t>
            </a:r>
            <a:r>
              <a:rPr lang="en-US" dirty="0">
                <a:solidFill>
                  <a:srgbClr val="000000"/>
                </a:solidFill>
                <a:latin typeface="Arial"/>
                <a:ea typeface="Times New Roman"/>
                <a:cs typeface="Times New Roman"/>
              </a:rPr>
              <a:t>at the base of a ladder, for example, so that it is easily retrieved by the next worker who needs to climb the ladder later on.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is not only because (a) the line will be left and possibly exposed to harsh elements but also (b) because tension will be kept on the internal retraction spring of the unit, thus weakening it over time due to the constant pressure on it; if this practice continues over time, eventually the unit will not retract line.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For this reason, when the system is not in-use a “tag line” must be used (attached at the snaphook and taken off when in-use) to pull the snaphook down out of the housing of the SRL to ground level where it can then be attached to the worker’s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second thing to discuss is that when allowing line back into the unit it should be done slowly as opposed to just allowing the line to shoot back up into the unit under spring power. If the user just lets go of the line instead of feeding it back in slowly with the tag line, it will cause the drum to accelerate enough that in some cases it will continue to spin once the snaphook has reached the housing, “backlashing” the spring and effectively making the unit useless.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Backlashing is where the connection between the drum of the SRL and the spring, which is a tab from the spring going into a “drum axle,” basically bend and break apart, thus disengaging the spring and making its retraction function not work anymore.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56</a:t>
            </a:fld>
            <a:endParaRPr lang="en-US" dirty="0"/>
          </a:p>
        </p:txBody>
      </p:sp>
    </p:spTree>
    <p:extLst>
      <p:ext uri="{BB962C8B-B14F-4D97-AF65-F5344CB8AC3E}">
        <p14:creationId xmlns:p14="http://schemas.microsoft.com/office/powerpoint/2010/main" val="187066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best way to handle inspection on pieces other than a harness (which likely was already covered prior to the donning exercise) is first to indicate that inspection criteria here will be very similar, except for where there are new elements not found on a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Start by picking up a lanyard and discussing snaphook inspection: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They must meet all of the criteria met by other hardware pieces (i.e., no red rust that cannot be easily cleaned off lightly with a light wire brush, no pitting, no cracks, etc.) in addition to the fact that they must meet functionality criteria:</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First, the snaphook or carabiner gate must not open unless the locking mechanism de-activated. (It must ride up against the nose of the snaphook with very little play, certainly with no daylight being able to be seen between it and the nose.)</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Once opened, it shall automatically close on its own. If it doesn’t, MSA does indicate that a light penetrating oil (such as WD-40) may be used to make it operate smoothly again.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No broken parts are acceptable. This would include broken rivets or a broken gate spring.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Once having covered this, pass down the rest of the length of the lanyard and indicate how the inspection criteria will apply identically to how it did with a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With tubular style (Diamond) lanyards, indicate that the folds must all be pulled apart when inspecting to look down in for cuts, tears, and abrasion.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These folds often will catch weld slag / sparks and allow them to sit and smolder; thus, care must be taken to inspect the areas in-between the folds carefully.</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57</a:t>
            </a:fld>
            <a:endParaRPr lang="en-US" dirty="0"/>
          </a:p>
        </p:txBody>
      </p:sp>
    </p:spTree>
    <p:extLst>
      <p:ext uri="{BB962C8B-B14F-4D97-AF65-F5344CB8AC3E}">
        <p14:creationId xmlns:p14="http://schemas.microsoft.com/office/powerpoint/2010/main" val="132516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60214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15</a:t>
            </a:fld>
            <a:endParaRPr lang="en-US" dirty="0"/>
          </a:p>
        </p:txBody>
      </p:sp>
    </p:spTree>
    <p:extLst>
      <p:ext uri="{BB962C8B-B14F-4D97-AF65-F5344CB8AC3E}">
        <p14:creationId xmlns:p14="http://schemas.microsoft.com/office/powerpoint/2010/main" val="42017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59</a:t>
            </a:fld>
            <a:endParaRPr lang="en-US" dirty="0"/>
          </a:p>
        </p:txBody>
      </p:sp>
    </p:spTree>
    <p:extLst>
      <p:ext uri="{BB962C8B-B14F-4D97-AF65-F5344CB8AC3E}">
        <p14:creationId xmlns:p14="http://schemas.microsoft.com/office/powerpoint/2010/main" val="30847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and the slides that follow it, like anchorage connectors, are best left just to catch items missed during a hands-on visual demonstration of a lanyard for the class at the front of the room. As with a harness, a lanyard should be selected and discussed piece-by-piece.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Start by discussing the snaphooks of the lanyard, explaining that they come in a variety of materials (carbon steel w/ zinc chromate plating, stainless steel, aluminum) as well as sizes (</a:t>
            </a:r>
            <a:r>
              <a:rPr lang="en-US" baseline="30000" dirty="0">
                <a:solidFill>
                  <a:srgbClr val="000000"/>
                </a:solidFill>
                <a:latin typeface="Arial"/>
                <a:ea typeface="Times New Roman"/>
                <a:cs typeface="Times New Roman"/>
              </a:rPr>
              <a:t>3</a:t>
            </a:r>
            <a:r>
              <a:rPr lang="en-US" dirty="0">
                <a:solidFill>
                  <a:srgbClr val="000000"/>
                </a:solidFill>
                <a:latin typeface="Arial"/>
                <a:ea typeface="Times New Roman"/>
                <a:cs typeface="Times New Roman"/>
              </a:rPr>
              <a:t>/</a:t>
            </a:r>
            <a:r>
              <a:rPr lang="en-US" baseline="-25000" dirty="0">
                <a:solidFill>
                  <a:srgbClr val="000000"/>
                </a:solidFill>
                <a:latin typeface="Arial"/>
                <a:ea typeface="Times New Roman"/>
                <a:cs typeface="Times New Roman"/>
              </a:rPr>
              <a:t>4</a:t>
            </a:r>
            <a:r>
              <a:rPr lang="en-US" dirty="0">
                <a:solidFill>
                  <a:srgbClr val="000000"/>
                </a:solidFill>
                <a:latin typeface="Arial"/>
                <a:ea typeface="Times New Roman"/>
                <a:cs typeface="Times New Roman"/>
              </a:rPr>
              <a:t>" &amp; 2 ¼” openings). The larger snaphooks are known by many different names, including “rebar hooks,” “pelican hooks,” and “ladder hooks,”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the large rebar hooks are made to connect onto larger objects, with rebar being a prime example of what they were originally designed for but also being used in many other applications where the smaller sized snaphook would not fit such as over the tube on tube and coupler scaffolding for scaffold builders / those working on a scaffold where part of the railing has been approved as a connection point.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b="1" i="1" dirty="0">
                <a:solidFill>
                  <a:srgbClr val="000000"/>
                </a:solidFill>
                <a:latin typeface="Arial"/>
                <a:ea typeface="Times New Roman"/>
                <a:cs typeface="Times New Roman"/>
              </a:rPr>
              <a:t>Although not officially noted in MSA literature, the rebar hook should not be attached to the dorsal D-ring of a worker’s harness.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Snaphook compatibility discussions are a good place to discuss the OSHA requirement for double-action locking mechanisms on all snaphooks and carabiners.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 how prior to 1998 non-locking snaphooks were available and simply had a spring loaded gate.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Using a “compatibility simulator” the instructor can hook up to an incompatible connection point (a simulated eyebolt) and explain that the students should, for a moment, assume that the anchorage is good for 5,000 pounds, the snaphook itself is rated for 5,000 (as the body itself was), and the line on the snaphook is good for more than that.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Then, having twisted the snaphook so as to have it oriented so that force can be put on the gate, pull down and demonstrate how “roll out” could occur where the snaphook could easily come off. (There have been anecdotal stories of workers in aerial lifts who were attached and working at the opposite side of the lift, pulling on their lanyard, only to have it come off in this way prior to the OSHA law changing. Thus, they’d become disconnected from their anchorage point and not even know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Discuss how OSHA now requires an auto-locking feature (this prohibits screw-lock carabiners) on both snaphooks and carabiners, which means that at least two deliberate actions will need to be taken to open the connector.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Put an OSHA-compliant snaphook on the incompatible eyebolt, twist it, and show that it will not come off. But, ask if there is still a problem.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Try to see if you can get the students to see that pressure is still being put on the gate and see if anyone questions how strong an OSHA-compliant gate is.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Generally, they are strong enough to withstand 220 pounds from the front and 350 pounds exerted on them from the side. </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Seeing that fall arrest systems won’t even begin to dissipate fall forces until reaching around 900 pounds and that high forces are generated in even a 6” drop, this strength will not be sufficient to hold if such forces are imposed. Thus, the issue that arises is what is known as “</a:t>
            </a:r>
            <a:r>
              <a:rPr lang="en-US" b="1" i="1" dirty="0">
                <a:solidFill>
                  <a:srgbClr val="000000"/>
                </a:solidFill>
                <a:latin typeface="Arial"/>
                <a:ea typeface="Times New Roman"/>
                <a:cs typeface="Times New Roman"/>
              </a:rPr>
              <a:t>burst-out</a:t>
            </a:r>
            <a:r>
              <a:rPr lang="en-US" dirty="0">
                <a:solidFill>
                  <a:srgbClr val="000000"/>
                </a:solidFill>
                <a:latin typeface="Arial"/>
                <a:ea typeface="Times New Roman"/>
                <a:cs typeface="Times New Roman"/>
              </a:rPr>
              <a:t>” where the snaphook gate simply fails due to the high forces.</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Indicate that the issue was not one of locking versus non-locking but, rather, one of compatibility. There are three ways to determine compatibility:</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First, a general rule is that if the snaphook or carabiner is bigger than the connector to which it will be connected and will not pass through inside of it, it is not compatible.</a:t>
            </a:r>
            <a:endParaRPr lang="en-US" sz="1800" dirty="0">
              <a:solidFill>
                <a:srgbClr val="000000"/>
              </a:solidFill>
              <a:latin typeface="Helv"/>
              <a:ea typeface="Times New Roman"/>
              <a:cs typeface="Times New Roman"/>
            </a:endParaRPr>
          </a:p>
          <a:p>
            <a:pPr marL="186960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A second rule is that when the snaphook or carabiner is connected to the closed connector (with a D-ring probably being the most common example), one should not be able to cause the body to touch the opposite side of the connector by pushing on it.</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SzPts val="1000"/>
              <a:buFont typeface="Wingdings"/>
              <a:buChar char=""/>
            </a:pPr>
            <a:r>
              <a:rPr lang="en-US" dirty="0">
                <a:solidFill>
                  <a:srgbClr val="000000"/>
                </a:solidFill>
                <a:latin typeface="Arial"/>
                <a:ea typeface="Times New Roman"/>
                <a:cs typeface="Times New Roman"/>
              </a:rPr>
              <a:t>Perhaps the most important way to determine compatibility or not is to attach the snaphook / carabiner to the connector and see if there is any orientation where it could sit / lay / be pushed where the gate could be loaded in the case of a fall. If so, it is incompatible. If, however, no amount of twisting or maneuvering could put force on the gate, it is compatible.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Indicate that MSA also has a whitepaper on compatibility that states the following:</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624223"/>
            <a:r>
              <a:rPr lang="en-US" dirty="0">
                <a:latin typeface="Arial"/>
                <a:ea typeface="Times New Roman"/>
                <a:cs typeface="Arial"/>
              </a:rPr>
              <a:t>“This technical brief is intended to address the question of compatibility of MSA fall protection products with fall protection products of alternate brands. MSA user instructions may state that any mixing of different brands must be approved in writing by MSA. The stance described in this technical brief supersedes the requirement for written approval by MSA.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1624223"/>
            <a:r>
              <a:rPr lang="en-US" dirty="0">
                <a:latin typeface="Arial"/>
                <a:ea typeface="Times New Roman"/>
                <a:cs typeface="Arial"/>
              </a:rPr>
              <a:t>It is acceptable to mix fall protection equipment of different brands provided the following </a:t>
            </a:r>
            <a:endParaRPr lang="en-US" sz="1600" dirty="0">
              <a:latin typeface="Arial"/>
              <a:ea typeface="Times New Roman"/>
              <a:cs typeface="Times New Roman"/>
            </a:endParaRPr>
          </a:p>
          <a:p>
            <a:pPr marL="1624223"/>
            <a:r>
              <a:rPr lang="en-US" dirty="0">
                <a:latin typeface="Arial"/>
                <a:ea typeface="Times New Roman"/>
                <a:cs typeface="Arial"/>
              </a:rPr>
              <a:t>requirements are met: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All fall protection equipment used by an individual must meet the same industry standard or government regulation; either ANSI, CSA, EN or other applicable standard or regulation. </a:t>
            </a:r>
            <a:endParaRPr lang="en-US" sz="1600" dirty="0">
              <a:latin typeface="Arial"/>
              <a:ea typeface="Times New Roman"/>
              <a:cs typeface="Times New Roman"/>
            </a:endParaRPr>
          </a:p>
          <a:p>
            <a:pPr marL="2091625"/>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The fall protection equipment selected must be third party certified or independently verified to comply with the standard / regulation. </a:t>
            </a:r>
            <a:endParaRPr lang="en-US" sz="1600" dirty="0">
              <a:latin typeface="Arial"/>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Blip>
                <a:blip r:embed="rId3"/>
              </a:buBlip>
            </a:pPr>
            <a:r>
              <a:rPr lang="en-US" dirty="0">
                <a:latin typeface="Arial"/>
                <a:ea typeface="Times New Roman"/>
                <a:cs typeface="Arial"/>
              </a:rPr>
              <a:t>The competent person designated by the user’s organization or a qualified person must evaluate the components and determine that they are compatible for use based on capacity, size, strength, and shape of connecting elements. </a:t>
            </a:r>
            <a:endParaRPr lang="en-US" sz="1600" dirty="0">
              <a:latin typeface="Arial"/>
              <a:ea typeface="Times New Roman"/>
              <a:cs typeface="Times New Roman"/>
            </a:endParaRPr>
          </a:p>
          <a:p>
            <a:pPr marL="1624223"/>
            <a:r>
              <a:rPr lang="en-US" dirty="0">
                <a:latin typeface="Arial"/>
                <a:ea typeface="Times New Roman"/>
                <a:cs typeface="Arial"/>
              </a:rPr>
              <a:t> </a:t>
            </a:r>
            <a:endParaRPr lang="en-US" sz="1600" dirty="0">
              <a:latin typeface="Arial"/>
              <a:ea typeface="Times New Roman"/>
              <a:cs typeface="Times New Roman"/>
            </a:endParaRPr>
          </a:p>
          <a:p>
            <a:pPr marL="1624223"/>
            <a:r>
              <a:rPr lang="en-US" dirty="0">
                <a:latin typeface="Arial"/>
                <a:ea typeface="Times New Roman"/>
                <a:cs typeface="Arial"/>
              </a:rPr>
              <a:t>Contact MSA with any additional questions regarding compatibility of equipment.”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 topic that ties in nicely at this point is snaphooks and carabiners that meet the ANSI Z359.1-2007 standard that requires that the gates be able to withstand a 3,600 pound force in any direction. </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Describe how this is more than sufficient to hold in the case of a fall where the gate is loaded (seeing that maximum arrest forces shall not be more than 1,800 pounds when an appropriate fall arrest system is used correctly) </a:t>
            </a:r>
            <a:r>
              <a:rPr lang="en-US" b="1" i="1" dirty="0">
                <a:solidFill>
                  <a:srgbClr val="000000"/>
                </a:solidFill>
                <a:latin typeface="Arial"/>
                <a:ea typeface="Times New Roman"/>
                <a:cs typeface="Times New Roman"/>
              </a:rPr>
              <a:t>but that it is still not a license to hook to incompatible anchorage connectors</a:t>
            </a:r>
            <a:r>
              <a:rPr lang="en-US" dirty="0">
                <a:solidFill>
                  <a:srgbClr val="000000"/>
                </a:solidFill>
                <a:latin typeface="Arial"/>
                <a:ea typeface="Times New Roman"/>
                <a:cs typeface="Times New Roman"/>
              </a:rPr>
              <a:t>. Instead, describe it as a second line of defense for the case where a user makes a mistake or a bad decision. </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Snaphooks and carabiners that meet this standard are easy to identify as they have the 3,600 pound strength marked on the gate. </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62</a:t>
            </a:fld>
            <a:endParaRPr lang="en-US" dirty="0"/>
          </a:p>
        </p:txBody>
      </p:sp>
    </p:spTree>
    <p:extLst>
      <p:ext uri="{BB962C8B-B14F-4D97-AF65-F5344CB8AC3E}">
        <p14:creationId xmlns:p14="http://schemas.microsoft.com/office/powerpoint/2010/main" val="210569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there will always be two steps to calculating fall clearance </a:t>
            </a:r>
            <a:r>
              <a:rPr lang="en-US" b="1" i="1" dirty="0">
                <a:solidFill>
                  <a:srgbClr val="000000"/>
                </a:solidFill>
                <a:latin typeface="Arial"/>
                <a:ea typeface="Times New Roman"/>
                <a:cs typeface="Times New Roman"/>
              </a:rPr>
              <a:t>for an energy-absorbing lanyard</a:t>
            </a:r>
            <a:r>
              <a:rPr lang="en-US" i="1"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first step is to measure from the ground (or closest obstruction below) to the bottom of the anchorage point and get a number.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For this chart, say that they have done so and come up with 20’. This tells them how much clearance is </a:t>
            </a:r>
            <a:r>
              <a:rPr lang="en-US" b="1" i="1" dirty="0">
                <a:solidFill>
                  <a:srgbClr val="000000"/>
                </a:solidFill>
                <a:latin typeface="Arial"/>
                <a:ea typeface="Times New Roman"/>
                <a:cs typeface="Times New Roman"/>
              </a:rPr>
              <a:t>available</a:t>
            </a:r>
            <a:r>
              <a:rPr lang="en-US" dirty="0">
                <a:solidFill>
                  <a:srgbClr val="000000"/>
                </a:solidFill>
                <a:latin typeface="Arial"/>
                <a:ea typeface="Times New Roman"/>
                <a:cs typeface="Times New Roman"/>
              </a:rPr>
              <a:t> for the fall.</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second step is to add the variables that are shown on the right side.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in this diagram a D-ring anchorage connector is being used and, thus, its length hanging below the bottom of the anchorage point being negligible has been left off.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That said, ask if they think they’d need to add 2’ for a cross-arm strap that hangs down two feet below the beam. (The answer is yes.)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To this, add the length of the lanyard (which is usually 6 feet but, which, can vary), its elongation (another variable), the height of the worker (another variable, although 6’ is the common number suggested to use by MSA), and an additional safety margin of 3’.</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Ask why they think the safety margin is necessary. Responses should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Stretch in the harness (which they will have seen during the lift exercise);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Possible errors in calculations</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Once everything is totaled, in this case the worker’s system requires 18 ½ feet so that he won’t hit.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b="1" i="1" dirty="0">
                <a:solidFill>
                  <a:srgbClr val="000000"/>
                </a:solidFill>
                <a:latin typeface="Arial"/>
                <a:ea typeface="Times New Roman"/>
                <a:cs typeface="Times New Roman"/>
              </a:rPr>
              <a:t>Tell the students that as long as the measurement that was done on the left (from the ground / nearest obstruction below to the anchor) comes up with a bigger number than the addition of the variables to the right, they are fine for clearance.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Next, to see if they really have the concept, ask the students how clearance would change if the worker were to use the same attachment point but climb atop his anchorage and his current work platform were to disappear.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Some students will say that more clearance will be needed while others will stay that it should stay the same. Help them understand the concept that </a:t>
            </a:r>
            <a:r>
              <a:rPr lang="en-US" b="1" i="1" dirty="0">
                <a:solidFill>
                  <a:srgbClr val="000000"/>
                </a:solidFill>
                <a:latin typeface="Arial"/>
                <a:ea typeface="Times New Roman"/>
                <a:cs typeface="Times New Roman"/>
              </a:rPr>
              <a:t>more clearance is not needed</a:t>
            </a:r>
            <a:r>
              <a:rPr lang="en-US" dirty="0">
                <a:solidFill>
                  <a:srgbClr val="000000"/>
                </a:solidFill>
                <a:latin typeface="Arial"/>
                <a:ea typeface="Times New Roman"/>
                <a:cs typeface="Times New Roman"/>
              </a:rPr>
              <a:t> by asking the following questions:</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Has the distance from the ground to the anchor changed? (No)</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Is the length of the lanyard different? (No)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Will the deceleration distance be longer from one traditional, OSHA-style 3 ½’ rip-out lanyard to another? (No. It cannot be. They will go all the way through the energy-absorber and hit into the back-up strap, but will only go a negligible amount further.)</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Ask them if the height of the worker has changed. (No)</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Ask if the safety margin has changed. (No)</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Then, you can say, “When it comes to calculating fall clearance, the height of the worker is not important. What is important is the height of the…” (and they almost unanimously are able to say “</a:t>
            </a:r>
            <a:r>
              <a:rPr lang="en-US" b="1" i="1" dirty="0">
                <a:solidFill>
                  <a:srgbClr val="000000"/>
                </a:solidFill>
                <a:latin typeface="Arial"/>
                <a:ea typeface="Times New Roman"/>
                <a:cs typeface="Times New Roman"/>
              </a:rPr>
              <a:t>anchorage point</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Note that some workers will recognize that the worker standing atop the beam will see higher free fall and fall forces because of this setup. Acknowledge that this is an issue of significant concern, but that it is not a fall clearance issue.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4F6228"/>
                </a:solidFill>
                <a:latin typeface="Comic Sans MS"/>
                <a:ea typeface="Times New Roman"/>
                <a:cs typeface="Arial"/>
              </a:rPr>
              <a:t>Activity Suggestion: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very good way to demonstrate this is to lay indicate an “anchor point” on the floor, lay out a completely deployed lanyard, and measure out an additional 8 ½ feet with a tape measure just to show just how much distance this really is.</a:t>
            </a:r>
            <a:endParaRPr lang="en-US" sz="1800" dirty="0">
              <a:solidFill>
                <a:srgbClr val="000000"/>
              </a:solidFill>
              <a:latin typeface="Helv"/>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63</a:t>
            </a:fld>
            <a:endParaRPr lang="en-US" dirty="0"/>
          </a:p>
        </p:txBody>
      </p:sp>
    </p:spTree>
    <p:extLst>
      <p:ext uri="{BB962C8B-B14F-4D97-AF65-F5344CB8AC3E}">
        <p14:creationId xmlns:p14="http://schemas.microsoft.com/office/powerpoint/2010/main" val="1765559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fall clearance with an SRL or with a PFL is figured out differently from the process that was followed with lanyards.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we often don’t know the length of the payout of the line, especially in the case that a large SRL is being used; it may have a total length of 17 or 20’, for example, and we may not know what the exact length is.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Here as new way to calculate fall clearance was created where instead of measuring from the ground to the bottom of the anchor we simply measure from the ground to the work surface, </a:t>
            </a:r>
            <a:r>
              <a:rPr lang="en-US" b="1" i="1" dirty="0">
                <a:solidFill>
                  <a:srgbClr val="000000"/>
                </a:solidFill>
                <a:latin typeface="Arial"/>
                <a:ea typeface="Times New Roman"/>
                <a:cs typeface="Times New Roman"/>
              </a:rPr>
              <a:t>thus eliminating the need to know the length of the connecting device as well as the height of the worker</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Now, in a best case scenario where the worker is anchored above them and is standing, we simply need to know the labeled MAD and the safety factor, here for a grand total of 7’8”.</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some workers will have a difficult time understanding why the worker’s height doesn’t need to be considered.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can be explained by discussing how if they were to step off the beam instead of falling they would simply go the distance allowed by the SRL / PFL. Thus, at a maximum, they would only go 4 ½ feet before coming to a stop after having left the work surface.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Explain that since the measurement was from the ground to the work surface, nothing above the work surface needs to be measured.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If necessary, demonstrate with a ruler or pen up against the project screen to fill in for the roll of the falling person.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 all situations will be best case scenario, however. Remind workers that if their anchor point is not elevated but is, for example, at the height of their back D-ring, they will have to add the length of the SRL / PFL as an additional “free fall” variable on top of the MAD.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Note that on all MSA SRLs and PFLs, MSA puts a limit on allowed free fall to 2 feet.</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only exception to this rule when it comes to any retractable is with the MSA Mini PFL, which allows anchorage up to a maximum of 5’ below the worker’s back D-ring.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Another issue is if the worker is to kneel down or lie on their stomach.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these cases such as this, it is the MSA stance that the worker needs to add an additional 3’ for the worker who is kneeling and their height if they are on their stomach. This is because now their body is starting from a different position and will straighten out vertically when they fall, thus requiring the additional clearance.</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Again, this may be a difficult concept for students to visualize. If so, take a pen / ruler and put it up on the screen and indicate the starting position of the fall, how the body will straighten out, and how this will now require taking into account the unfurling of the body.</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64</a:t>
            </a:fld>
            <a:endParaRPr lang="en-US" dirty="0"/>
          </a:p>
        </p:txBody>
      </p:sp>
    </p:spTree>
    <p:extLst>
      <p:ext uri="{BB962C8B-B14F-4D97-AF65-F5344CB8AC3E}">
        <p14:creationId xmlns:p14="http://schemas.microsoft.com/office/powerpoint/2010/main" val="152287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Grp="1" noRot="1" noChangeAspect="1" noChangeArrowheads="1" noTextEdit="1"/>
          </p:cNvSpPr>
          <p:nvPr>
            <p:ph type="sldImg"/>
          </p:nvPr>
        </p:nvSpPr>
        <p:spPr/>
      </p:sp>
      <p:sp>
        <p:nvSpPr>
          <p:cNvPr id="25293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Explain what a rescue anchor is.</a:t>
            </a:r>
          </a:p>
        </p:txBody>
      </p:sp>
    </p:spTree>
    <p:extLst>
      <p:ext uri="{BB962C8B-B14F-4D97-AF65-F5344CB8AC3E}">
        <p14:creationId xmlns:p14="http://schemas.microsoft.com/office/powerpoint/2010/main" val="82317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-This</a:t>
            </a:r>
            <a:r>
              <a:rPr lang="en-US" baseline="0" dirty="0"/>
              <a:t> is simply an introductory slide to show that there are three components to the system itself, each of which will be covered in their own turn, plus the element of rescue that always must be considered but is </a:t>
            </a:r>
            <a:r>
              <a:rPr lang="en-US" i="1" baseline="0" dirty="0"/>
              <a:t>often</a:t>
            </a:r>
            <a:r>
              <a:rPr lang="en-US" i="0" baseline="0" dirty="0"/>
              <a:t> neglected during the planning phases of using the PFPS (Personal Fall Protection System). This is a good time to stress for the first time that if one is going to take the time to put all of the other components together and use them correctly they still must consider this 4</a:t>
            </a:r>
            <a:r>
              <a:rPr lang="en-US" i="0" baseline="30000" dirty="0"/>
              <a:t>th</a:t>
            </a:r>
            <a:r>
              <a:rPr lang="en-US" i="0" baseline="0" dirty="0"/>
              <a:t>, extremely important aspect. A question that can be asked in this regard is, “When is the right time to plan for rescue?” The answer should always come back that it is “prior to the work beginning in the first place.” If it cannot be determined how the rescue will be carried out, work should not even start in the first place.</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71</a:t>
            </a:fld>
            <a:endParaRPr lang="en-US" dirty="0"/>
          </a:p>
        </p:txBody>
      </p:sp>
    </p:spTree>
    <p:extLst>
      <p:ext uri="{BB962C8B-B14F-4D97-AF65-F5344CB8AC3E}">
        <p14:creationId xmlns:p14="http://schemas.microsoft.com/office/powerpoint/2010/main" val="163878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527382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621557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p:sp>
      <p:sp>
        <p:nvSpPr>
          <p:cNvPr id="18841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above ground level.</a:t>
            </a:r>
          </a:p>
        </p:txBody>
      </p:sp>
    </p:spTree>
    <p:extLst>
      <p:ext uri="{BB962C8B-B14F-4D97-AF65-F5344CB8AC3E}">
        <p14:creationId xmlns:p14="http://schemas.microsoft.com/office/powerpoint/2010/main" val="103157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
          <p:cNvSpPr>
            <a:spLocks noGrp="1" noRot="1" noChangeAspect="1" noChangeArrowheads="1" noTextEdit="1"/>
          </p:cNvSpPr>
          <p:nvPr>
            <p:ph type="sldImg"/>
          </p:nvPr>
        </p:nvSpPr>
        <p:spPr/>
      </p:sp>
      <p:sp>
        <p:nvSpPr>
          <p:cNvPr id="19661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are installing a new metal roof. </a:t>
            </a:r>
          </a:p>
        </p:txBody>
      </p:sp>
    </p:spTree>
    <p:extLst>
      <p:ext uri="{BB962C8B-B14F-4D97-AF65-F5344CB8AC3E}">
        <p14:creationId xmlns:p14="http://schemas.microsoft.com/office/powerpoint/2010/main" val="234914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03998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Grp="1" noRot="1" noChangeAspect="1" noChangeArrowheads="1" noTextEdit="1"/>
          </p:cNvSpPr>
          <p:nvPr>
            <p:ph type="sldImg"/>
          </p:nvPr>
        </p:nvSpPr>
        <p:spPr/>
      </p:sp>
      <p:sp>
        <p:nvSpPr>
          <p:cNvPr id="2048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on fabricated frame scaffolds stacking blocks.</a:t>
            </a:r>
          </a:p>
        </p:txBody>
      </p:sp>
    </p:spTree>
    <p:extLst>
      <p:ext uri="{BB962C8B-B14F-4D97-AF65-F5344CB8AC3E}">
        <p14:creationId xmlns:p14="http://schemas.microsoft.com/office/powerpoint/2010/main" val="1852196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Grp="1" noRot="1" noChangeAspect="1" noChangeArrowheads="1" noTextEdit="1"/>
          </p:cNvSpPr>
          <p:nvPr>
            <p:ph type="sldImg"/>
          </p:nvPr>
        </p:nvSpPr>
        <p:spPr/>
      </p:sp>
      <p:sp>
        <p:nvSpPr>
          <p:cNvPr id="2252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on an 8:12 pitch roof with the lifeline tied to his waist as fall protection. </a:t>
            </a:r>
          </a:p>
        </p:txBody>
      </p:sp>
    </p:spTree>
    <p:extLst>
      <p:ext uri="{BB962C8B-B14F-4D97-AF65-F5344CB8AC3E}">
        <p14:creationId xmlns:p14="http://schemas.microsoft.com/office/powerpoint/2010/main" val="3621832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Grp="1" noRot="1" noChangeAspect="1" noChangeArrowheads="1" noTextEdit="1"/>
          </p:cNvSpPr>
          <p:nvPr>
            <p:ph type="sldImg"/>
          </p:nvPr>
        </p:nvSpPr>
        <p:spPr/>
      </p:sp>
      <p:sp>
        <p:nvSpPr>
          <p:cNvPr id="22733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Employer must provide full body harnesses.</a:t>
            </a:r>
          </a:p>
        </p:txBody>
      </p:sp>
    </p:spTree>
    <p:extLst>
      <p:ext uri="{BB962C8B-B14F-4D97-AF65-F5344CB8AC3E}">
        <p14:creationId xmlns:p14="http://schemas.microsoft.com/office/powerpoint/2010/main" val="139038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5092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80789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74387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Helv"/>
                <a:ea typeface="Times New Roman"/>
                <a:cs typeface="Arial"/>
              </a:rPr>
              <a:t>Discuss who OSHA is and its purpose.</a:t>
            </a:r>
            <a:endParaRPr lang="en-US" sz="1800" dirty="0">
              <a:solidFill>
                <a:srgbClr val="000000"/>
              </a:solidFill>
              <a:latin typeface="Helv"/>
              <a:ea typeface="Times New Roman"/>
              <a:cs typeface="Times New Roman"/>
            </a:endParaRPr>
          </a:p>
          <a:p>
            <a:r>
              <a:rPr lang="en-US" dirty="0">
                <a:solidFill>
                  <a:srgbClr val="000000"/>
                </a:solidFill>
                <a:latin typeface="Helv"/>
                <a:ea typeface="Times New Roman"/>
                <a:cs typeface="Arial"/>
              </a:rPr>
              <a:t> </a:t>
            </a:r>
            <a:endParaRPr lang="en-US" sz="1800" dirty="0">
              <a:solidFill>
                <a:srgbClr val="000000"/>
              </a:solidFill>
              <a:latin typeface="Helv"/>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OSHA's Mission: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spcAft>
                <a:spcPts val="767"/>
              </a:spcAft>
            </a:pPr>
            <a:r>
              <a:rPr lang="en-US" dirty="0">
                <a:solidFill>
                  <a:srgbClr val="000000"/>
                </a:solidFill>
                <a:latin typeface="Arial"/>
                <a:ea typeface="Times New Roman"/>
                <a:cs typeface="Arial"/>
              </a:rPr>
              <a:t>“With the </a:t>
            </a:r>
            <a:r>
              <a:rPr lang="en-US" u="sng" dirty="0">
                <a:solidFill>
                  <a:srgbClr val="003399"/>
                </a:solidFill>
                <a:latin typeface="Arial"/>
                <a:ea typeface="Times New Roman"/>
                <a:cs typeface="Arial"/>
                <a:hlinkClick r:id="rId3" tooltip="Occupational Safety and Health Act of 1970"/>
              </a:rPr>
              <a:t>Occupational Safety and Health Act of 1970</a:t>
            </a:r>
            <a:r>
              <a:rPr lang="en-US" dirty="0">
                <a:solidFill>
                  <a:srgbClr val="000000"/>
                </a:solidFill>
                <a:latin typeface="Arial"/>
                <a:ea typeface="Times New Roman"/>
                <a:cs typeface="Arial"/>
              </a:rPr>
              <a:t>, Congress created the </a:t>
            </a:r>
            <a:r>
              <a:rPr lang="en-US" u="sng" dirty="0">
                <a:solidFill>
                  <a:srgbClr val="003399"/>
                </a:solidFill>
                <a:latin typeface="Arial"/>
                <a:ea typeface="Times New Roman"/>
                <a:cs typeface="Arial"/>
                <a:hlinkClick r:id="rId4" tooltip="OSHA at a Glance"/>
              </a:rPr>
              <a:t>Occupational Safety and Health Administration (OSHA)</a:t>
            </a:r>
            <a:r>
              <a:rPr lang="en-US" dirty="0">
                <a:solidFill>
                  <a:srgbClr val="000000"/>
                </a:solidFill>
                <a:latin typeface="Arial"/>
                <a:ea typeface="Times New Roman"/>
                <a:cs typeface="Arial"/>
              </a:rPr>
              <a:t>* to assure safe and healthful working conditions for working men and women by setting and enforcing standards and by providing training, outreach, education and assistance.”</a:t>
            </a:r>
          </a:p>
          <a:p>
            <a:pPr marL="514218">
              <a:lnSpc>
                <a:spcPts val="1457"/>
              </a:lnSpc>
              <a:spcAft>
                <a:spcPts val="767"/>
              </a:spcAft>
            </a:pPr>
            <a:endParaRPr lang="en-US" sz="1600" dirty="0">
              <a:latin typeface="Arial"/>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Organization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pPr>
            <a:r>
              <a:rPr lang="en-US" dirty="0">
                <a:solidFill>
                  <a:srgbClr val="000000"/>
                </a:solidFill>
                <a:latin typeface="Arial"/>
                <a:ea typeface="Times New Roman"/>
                <a:cs typeface="Arial"/>
              </a:rPr>
              <a:t>“OSHA is part of the </a:t>
            </a:r>
            <a:r>
              <a:rPr lang="en-US" u="sng" dirty="0">
                <a:solidFill>
                  <a:srgbClr val="003399"/>
                </a:solidFill>
                <a:latin typeface="Arial"/>
                <a:ea typeface="Times New Roman"/>
                <a:cs typeface="Arial"/>
                <a:hlinkClick r:id="rId5" tooltip="United States Department of Labor"/>
              </a:rPr>
              <a:t>United States Department of Labor</a:t>
            </a:r>
            <a:r>
              <a:rPr lang="en-US" dirty="0">
                <a:solidFill>
                  <a:srgbClr val="000000"/>
                </a:solidFill>
                <a:latin typeface="Arial"/>
                <a:ea typeface="Times New Roman"/>
                <a:cs typeface="Arial"/>
              </a:rPr>
              <a:t>. The administrator for OSHA is the </a:t>
            </a:r>
            <a:r>
              <a:rPr lang="en-US" u="sng" dirty="0">
                <a:solidFill>
                  <a:srgbClr val="003399"/>
                </a:solidFill>
                <a:latin typeface="Arial"/>
                <a:ea typeface="Times New Roman"/>
                <a:cs typeface="Arial"/>
                <a:hlinkClick r:id="rId6" tooltip="Assistant Secretary of Labor for Occupational Safety and Health"/>
              </a:rPr>
              <a:t>Assistant Secretary of Labor for Occupational Safety and Health</a:t>
            </a:r>
            <a:r>
              <a:rPr lang="en-US" dirty="0">
                <a:solidFill>
                  <a:srgbClr val="000000"/>
                </a:solidFill>
                <a:latin typeface="Arial"/>
                <a:ea typeface="Times New Roman"/>
                <a:cs typeface="Arial"/>
              </a:rPr>
              <a:t>. OSHA's administrator answers to the </a:t>
            </a:r>
            <a:r>
              <a:rPr lang="en-US" u="sng" dirty="0">
                <a:solidFill>
                  <a:srgbClr val="003399"/>
                </a:solidFill>
                <a:latin typeface="Arial"/>
                <a:ea typeface="Times New Roman"/>
                <a:cs typeface="Arial"/>
                <a:hlinkClick r:id="rId7" tooltip="Secretary of Labor"/>
              </a:rPr>
              <a:t>Secretary of Labor</a:t>
            </a:r>
            <a:r>
              <a:rPr lang="en-US" dirty="0">
                <a:solidFill>
                  <a:srgbClr val="000000"/>
                </a:solidFill>
                <a:latin typeface="Arial"/>
                <a:ea typeface="Times New Roman"/>
                <a:cs typeface="Arial"/>
              </a:rPr>
              <a:t>, who is a member of the cabinet of the President of the United States.”</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Explain that most workers will be covered under one of two sets of regulations, although there are exceptions (with work at marine terminals, shipyards, and in mines being one of the major ones).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OSHA “Parts” (1910 &amp; 1926) can be thought of as “books,” and “Subparts” can be thought of as “chapters” within those books. Each book has a dedicated “chapter” (or, in the case of GI, two) dedicated to issues related to FP.</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latin typeface="Arial"/>
                <a:ea typeface="Times New Roman"/>
              </a:rPr>
              <a:t>Explain that they will only fall under one set of regulations and need to follow what is laid out therein</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35</a:t>
            </a:fld>
            <a:endParaRPr lang="en-US" dirty="0"/>
          </a:p>
        </p:txBody>
      </p:sp>
    </p:spTree>
    <p:extLst>
      <p:ext uri="{BB962C8B-B14F-4D97-AF65-F5344CB8AC3E}">
        <p14:creationId xmlns:p14="http://schemas.microsoft.com/office/powerpoint/2010/main" val="89591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pPr>
              <a:spcBef>
                <a:spcPts val="439"/>
              </a:spcBef>
            </a:pPr>
            <a:r>
              <a:rPr lang="en-US" dirty="0">
                <a:solidFill>
                  <a:srgbClr val="000000"/>
                </a:solidFill>
                <a:latin typeface="Arial"/>
                <a:cs typeface="Arial"/>
              </a:rPr>
              <a:t>One of the first important points to be made on warning lines is they are what the name implies: lines that are suspended around the work area that will warn the unsuspecting worker as they back up that they are approaching an exposed edge; if a worker falls into them, they will fall over, but they are of sufficient distance from the edge to prevent a fall, so they are effective in a different way from guardrails.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The rules on distance are as follows:</a:t>
            </a:r>
            <a:endParaRPr lang="en-US" sz="1600" dirty="0">
              <a:latin typeface="Arial"/>
              <a:ea typeface="Times New Roman"/>
              <a:cs typeface="Times New Roman"/>
            </a:endParaRPr>
          </a:p>
          <a:p>
            <a:pPr eaLnBrk="0" fontAlgn="base" hangingPunct="0"/>
            <a:r>
              <a:rPr lang="en-US" dirty="0">
                <a:solidFill>
                  <a:srgbClr val="000000"/>
                </a:solidFill>
                <a:cs typeface="Arial"/>
              </a:rPr>
              <a:t> </a:t>
            </a:r>
            <a:endParaRPr lang="en-US" dirty="0">
              <a:effectLst/>
            </a:endParaRPr>
          </a:p>
          <a:p>
            <a:pPr marL="350551" indent="-350551">
              <a:buFont typeface="Symbol"/>
              <a:buChar char=""/>
            </a:pPr>
            <a:r>
              <a:rPr lang="en-US" dirty="0">
                <a:solidFill>
                  <a:srgbClr val="000000"/>
                </a:solidFill>
                <a:latin typeface="Arial"/>
                <a:cs typeface="Arial"/>
              </a:rPr>
              <a:t>In roofing activities, they need to be at least:</a:t>
            </a:r>
            <a:endParaRPr lang="en-US" sz="1600" dirty="0">
              <a:latin typeface="Arial"/>
              <a:ea typeface="Times New Roman"/>
              <a:cs typeface="Times New Roman"/>
            </a:endParaRPr>
          </a:p>
          <a:p>
            <a:pPr marL="233700"/>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6’ from the edge when mechanical equipment is not being used;</a:t>
            </a:r>
            <a:endParaRPr lang="en-US" dirty="0">
              <a:effectLst/>
            </a:endParaRPr>
          </a:p>
          <a:p>
            <a:pPr marL="923119"/>
            <a:r>
              <a:rPr lang="en-US" dirty="0">
                <a:cs typeface="Arial"/>
              </a:rPr>
              <a:t> </a:t>
            </a:r>
            <a:endParaRPr lang="en-US" dirty="0">
              <a:effectLst/>
            </a:endParaRPr>
          </a:p>
          <a:p>
            <a:pPr marL="350551" indent="-350551">
              <a:buFont typeface="Courier New"/>
              <a:buChar char="o"/>
            </a:pPr>
            <a:r>
              <a:rPr lang="en-US" dirty="0">
                <a:solidFill>
                  <a:srgbClr val="000000"/>
                </a:solidFill>
                <a:cs typeface="Arial"/>
              </a:rPr>
              <a:t>10’ from the edge in the direction of travel when mechanical equipment is being used.</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cs typeface="Arial"/>
              </a:rPr>
              <a:t>“Mechanical equipment” is “all human propelled wheeled equipment used for roofing work, except wheelbarrows and mopcarts.” </a:t>
            </a:r>
            <a:endParaRPr lang="en-US" dirty="0">
              <a:effectLst/>
            </a:endParaRPr>
          </a:p>
          <a:p>
            <a:pPr marL="1390522"/>
            <a:r>
              <a:rPr lang="en-US" dirty="0">
                <a:cs typeface="Arial"/>
              </a:rPr>
              <a:t> </a:t>
            </a:r>
            <a:endParaRPr lang="en-US" dirty="0">
              <a:effectLst/>
            </a:endParaRPr>
          </a:p>
          <a:p>
            <a:pPr marL="350551" indent="-350551">
              <a:buFont typeface="Wingdings"/>
              <a:buChar char=""/>
            </a:pPr>
            <a:r>
              <a:rPr lang="en-US" dirty="0">
                <a:solidFill>
                  <a:srgbClr val="000000"/>
                </a:solidFill>
                <a:cs typeface="Arial"/>
              </a:rPr>
              <a:t>Unsupervised workers will often put lines up and move them closer to the edge than these specified distances, making an easy violation to spot, when they are doing roofing work that is going to take them towards the parapets. </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SzPts val="800"/>
              <a:buFont typeface="Wingdings"/>
              <a:buChar char=""/>
            </a:pPr>
            <a:r>
              <a:rPr lang="en-US" dirty="0">
                <a:solidFill>
                  <a:srgbClr val="000000"/>
                </a:solidFill>
                <a:cs typeface="Arial"/>
              </a:rPr>
              <a:t>This </a:t>
            </a:r>
            <a:r>
              <a:rPr lang="en-US" b="1" i="1" dirty="0">
                <a:solidFill>
                  <a:srgbClr val="000000"/>
                </a:solidFill>
                <a:cs typeface="Arial"/>
              </a:rPr>
              <a:t>will</a:t>
            </a:r>
            <a:r>
              <a:rPr lang="en-US" dirty="0">
                <a:solidFill>
                  <a:srgbClr val="000000"/>
                </a:solidFill>
                <a:cs typeface="Arial"/>
              </a:rPr>
              <a:t> be the case if they are laying felt paper or shingling, for example, on an entire roof. </a:t>
            </a:r>
            <a:endParaRPr lang="en-US" dirty="0">
              <a:effectLst/>
            </a:endParaRPr>
          </a:p>
          <a:p>
            <a:pPr marL="1910507"/>
            <a:r>
              <a:rPr lang="en-US" dirty="0">
                <a:cs typeface="Arial"/>
              </a:rPr>
              <a:t> </a:t>
            </a:r>
            <a:endParaRPr lang="en-US" dirty="0">
              <a:effectLst/>
            </a:endParaRPr>
          </a:p>
          <a:p>
            <a:pPr marL="350551" indent="-350551">
              <a:buSzPts val="800"/>
              <a:buFont typeface="Wingdings"/>
              <a:buChar char=""/>
            </a:pPr>
            <a:r>
              <a:rPr lang="en-US" dirty="0">
                <a:solidFill>
                  <a:srgbClr val="000000"/>
                </a:solidFill>
                <a:cs typeface="Arial"/>
              </a:rPr>
              <a:t>Thus, a plan needs to be in-place (i.e. use of a PFPS or Safety Monitor) needs to be prepared ahead-of-time and spelled out for when this is to happen.</a:t>
            </a:r>
            <a:endParaRPr lang="en-US" dirty="0">
              <a:effectLst/>
            </a:endParaRPr>
          </a:p>
          <a:p>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The beauty of these systems is that they permit work inside the lines with no need for guardrails or a PFPS, thus making mobility and setup time much faster.</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OSHA permits two options for access into and egress out of a set of warning Lines: (a) barricade and (b) offset lines. </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An offset access is generally the better way to go since it takes human error (i.e. not putting a chain gate back up once passing through it) out of the equation.</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Ask why OSHA would want lines to be marked every 6’. (Visibility for Workers)</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Note that the specified line heights are different than those that are laid-out for guardrail systems.</a:t>
            </a:r>
            <a:endParaRPr lang="en-US" dirty="0">
              <a:effectLst/>
            </a:endParaRPr>
          </a:p>
          <a:p>
            <a:pPr marL="467402"/>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cs typeface="Arial"/>
              </a:rPr>
              <a:t>As is discussed in the manual, and will sometimes be asked in class, employers may want to know if painted lines around the perimeter of the roof at the prescribed distances will work. OSHA, through LOI, however, has said that they will not. In cold climates where it will snow, these lines will do not good when covered. And at night in all climates, the line will become obscured by darkness.</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The “tip force” noted on this page is the force that one of the posts needs to be able to withstand without falling over.</a:t>
            </a:r>
            <a:endParaRPr lang="en-US" dirty="0">
              <a:effectLst/>
            </a:endParaRPr>
          </a:p>
          <a:p>
            <a:pPr eaLnBrk="0" fontAlgn="base" hangingPunct="0"/>
            <a:r>
              <a:rPr lang="en-US" dirty="0">
                <a:solidFill>
                  <a:srgbClr val="000000"/>
                </a:solidFill>
                <a:cs typeface="Arial"/>
              </a:rPr>
              <a:t> </a:t>
            </a:r>
            <a:endParaRPr lang="en-US" dirty="0">
              <a:effectLst/>
            </a:endParaRPr>
          </a:p>
          <a:p>
            <a:pPr marL="350551" indent="-350551">
              <a:buFont typeface="Courier New"/>
              <a:buChar char="o"/>
            </a:pPr>
            <a:r>
              <a:rPr lang="en-US" dirty="0">
                <a:solidFill>
                  <a:srgbClr val="000000"/>
                </a:solidFill>
                <a:cs typeface="Arial"/>
              </a:rPr>
              <a:t>This resistance is mainly so that posts aren’t constantly falling over when the wind blows on them.</a:t>
            </a:r>
            <a:endParaRPr lang="en-US" dirty="0">
              <a:effectLst/>
            </a:endParaRPr>
          </a:p>
          <a:p>
            <a:pPr marL="934805"/>
            <a:r>
              <a:rPr lang="en-US" dirty="0">
                <a:cs typeface="Arial"/>
              </a:rPr>
              <a:t> </a:t>
            </a:r>
            <a:endParaRPr lang="en-US" dirty="0">
              <a:effectLst/>
            </a:endParaRPr>
          </a:p>
          <a:p>
            <a:pPr marL="350551" indent="-350551">
              <a:buFont typeface="Courier New"/>
              <a:buChar char="o"/>
            </a:pPr>
            <a:r>
              <a:rPr lang="en-US" dirty="0">
                <a:solidFill>
                  <a:srgbClr val="000000"/>
                </a:solidFill>
                <a:cs typeface="Arial"/>
              </a:rPr>
              <a:t>Sites could use store-bought systems or sink posts in five-gallon buckets filled with concrete.</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551" indent="-350551">
              <a:buFont typeface="Symbol"/>
              <a:buChar char=""/>
            </a:pPr>
            <a:r>
              <a:rPr lang="en-US" dirty="0">
                <a:solidFill>
                  <a:srgbClr val="000000"/>
                </a:solidFill>
                <a:cs typeface="Arial"/>
              </a:rPr>
              <a:t>In regards to line strength, OSHA clearly sets out a minimum requirement. It is not difficult at all to find a site where they are attempting to demonstrate use of warning lines where you will see yellow caution tape (which doesn’t have a 500 lbs. breaking strength) right at the edge of the rooftop, thus violating two rules.</a:t>
            </a:r>
            <a:endParaRPr lang="en-US" dirty="0">
              <a:effectLst/>
            </a:endParaRPr>
          </a:p>
          <a:p>
            <a:pPr eaLnBrk="0" fontAlgn="base" hangingPunct="0"/>
            <a:r>
              <a:rPr lang="en-US" dirty="0">
                <a:cs typeface="Arial"/>
              </a:rPr>
              <a:t> </a:t>
            </a:r>
            <a:endParaRPr lang="en-US" dirty="0">
              <a:effectLst/>
            </a:endParaRPr>
          </a:p>
          <a:p>
            <a:pPr marL="350551" indent="-350551">
              <a:buFont typeface="Symbol"/>
              <a:buChar char=""/>
            </a:pPr>
            <a:r>
              <a:rPr lang="en-US" dirty="0">
                <a:solidFill>
                  <a:srgbClr val="000000"/>
                </a:solidFill>
                <a:cs typeface="Arial"/>
              </a:rPr>
              <a:t>With the prevention of slack buildup clause, the idea is part of the system sags to ground level and someone can easily step over it with or without noticing, the system has lost its ability to protect.</a:t>
            </a:r>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36</a:t>
            </a:fld>
            <a:endParaRPr lang="en-US" dirty="0"/>
          </a:p>
        </p:txBody>
      </p:sp>
    </p:spTree>
    <p:extLst>
      <p:ext uri="{BB962C8B-B14F-4D97-AF65-F5344CB8AC3E}">
        <p14:creationId xmlns:p14="http://schemas.microsoft.com/office/powerpoint/2010/main" val="7236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8A1FB69-9348-4E80-B991-E89FC2EF6165}" type="datetime1">
              <a:rPr lang="en-US" smtClean="0"/>
              <a:t>10/18/23</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22EE31D-995F-49BA-8FFA-0CC48DCCE8BB}" type="slidenum">
              <a:rPr lang="en-US" smtClean="0"/>
              <a:pPr/>
              <a:t>‹#›</a:t>
            </a:fld>
            <a:endParaRPr lang="en-US"/>
          </a:p>
        </p:txBody>
      </p:sp>
    </p:spTree>
    <p:extLst>
      <p:ext uri="{BB962C8B-B14F-4D97-AF65-F5344CB8AC3E}">
        <p14:creationId xmlns:p14="http://schemas.microsoft.com/office/powerpoint/2010/main" val="255537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07C81-C31A-4666-B23D-746B1E0875B7}"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10423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3F6ED-BC61-4528-8C47-60109FD6062C}"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65073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E797DED-81D9-4075-8050-DC646412BDC4}" type="datetime1">
              <a:rPr lang="es-MX" smtClean="0"/>
              <a:t>18/10/23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9AA5F5D9-5367-4858-AE9C-6C880EED1987}" type="slidenum">
              <a:rPr lang="es-MX" smtClean="0"/>
              <a:t>‹#›</a:t>
            </a:fld>
            <a:endParaRPr lang="es-MX"/>
          </a:p>
        </p:txBody>
      </p:sp>
    </p:spTree>
    <p:extLst>
      <p:ext uri="{BB962C8B-B14F-4D97-AF65-F5344CB8AC3E}">
        <p14:creationId xmlns:p14="http://schemas.microsoft.com/office/powerpoint/2010/main" val="19736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7886700" cy="497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208647"/>
            <a:ext cx="7886700" cy="776489"/>
          </a:xfrm>
        </p:spPr>
        <p:txBody>
          <a:bodyPr>
            <a:noAutofit/>
          </a:bodyPr>
          <a:lstStyle>
            <a:lvl1pPr>
              <a:defRPr sz="3600" b="1" cap="all" baseline="0">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
        <p:nvSpPr>
          <p:cNvPr id="11" name="Slide Number Placeholder 3"/>
          <p:cNvSpPr>
            <a:spLocks noGrp="1"/>
          </p:cNvSpPr>
          <p:nvPr>
            <p:ph type="sldNum" sz="quarter" idx="12"/>
          </p:nvPr>
        </p:nvSpPr>
        <p:spPr>
          <a:xfrm>
            <a:off x="6457950" y="6356351"/>
            <a:ext cx="2057400" cy="365125"/>
          </a:xfrm>
        </p:spPr>
        <p:txBody>
          <a:bodyPr/>
          <a:lstStyle>
            <a:lvl1pPr>
              <a:defRPr>
                <a:latin typeface="Arial" panose="020B0604020202020204" pitchFamily="34" charset="0"/>
                <a:cs typeface="Arial" panose="020B0604020202020204" pitchFamily="34" charset="0"/>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3900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4232D-4062-43F7-AFEF-DBBD20676E7A}" type="datetime1">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991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421433-F8CB-44C6-ABAA-48AB0E6DDF8E}" type="datetime1">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80833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8CA47-D02E-45DB-8035-77CA1DBF0D88}" type="datetime1">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73473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069" y="198871"/>
            <a:ext cx="7886700" cy="776489"/>
          </a:xfrm>
        </p:spPr>
        <p:txBody>
          <a:bodyPr/>
          <a:lstStyle>
            <a:lvl1pPr>
              <a:defRPr b="1">
                <a:effectLst>
                  <a:outerShdw blurRad="38100" dist="38100" dir="2700000" algn="tl">
                    <a:srgbClr val="000000">
                      <a:alpha val="43137"/>
                    </a:srgbClr>
                  </a:outerShdw>
                </a:effectLst>
                <a:latin typeface="+mn-lt"/>
              </a:defRPr>
            </a:lvl1pPr>
          </a:lstStyle>
          <a:p>
            <a:r>
              <a:rPr lang="en-US" dirty="0"/>
              <a:t>Click to edit Master title style</a:t>
            </a:r>
          </a:p>
        </p:txBody>
      </p:sp>
      <p:pic>
        <p:nvPicPr>
          <p:cNvPr id="1026"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2515" y="6320087"/>
            <a:ext cx="911774" cy="437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026400" y="6394402"/>
            <a:ext cx="4241396" cy="289022"/>
          </a:xfrm>
          <a:prstGeom prst="rect">
            <a:avLst/>
          </a:prstGeom>
        </p:spPr>
      </p:pic>
      <p:sp>
        <p:nvSpPr>
          <p:cNvPr id="8" name="Slide Number Placeholder 3"/>
          <p:cNvSpPr>
            <a:spLocks noGrp="1"/>
          </p:cNvSpPr>
          <p:nvPr>
            <p:ph type="sldNum" sz="quarter" idx="12"/>
          </p:nvPr>
        </p:nvSpPr>
        <p:spPr>
          <a:xfrm>
            <a:off x="6457950" y="6356351"/>
            <a:ext cx="2057400" cy="365125"/>
          </a:xfrm>
        </p:spPr>
        <p:txBody>
          <a:bodyPr/>
          <a:lstStyle>
            <a:lvl1pPr>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1325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6F7FD-A01C-477C-8ACF-018119EEC296}" type="datetime1">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0419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072F09-203D-430E-BB52-3A4E69B3A66C}" type="datetime1">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423605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7B9655-0A45-47E7-8075-C57433DBF20D}" type="datetime1">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9572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78674-FA09-4306-A399-F90D71FD5A01}" type="datetime1">
              <a:rPr lang="en-US" smtClean="0"/>
              <a:t>10/18/23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CD82-5E2A-4F8D-8869-A04B2317EEBE}" type="slidenum">
              <a:rPr lang="en-US" smtClean="0"/>
              <a:pPr/>
              <a:t>‹#›</a:t>
            </a:fld>
            <a:endParaRPr lang="en-US" dirty="0"/>
          </a:p>
        </p:txBody>
      </p:sp>
    </p:spTree>
    <p:extLst>
      <p:ext uri="{BB962C8B-B14F-4D97-AF65-F5344CB8AC3E}">
        <p14:creationId xmlns:p14="http://schemas.microsoft.com/office/powerpoint/2010/main" val="134431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osha.gov/SLTC/heatillness/3431_wksiteposter_en.pdf"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osha.gov/Publications/OSHA_3656-4R.pdf"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osha.gov/OshDoc/data_Hurricane_Facts/portable_ladder_qc.pdf"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6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6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jpg"/><Relationship Id="rId7" Type="http://schemas.openxmlformats.org/officeDocument/2006/relationships/image" Target="../media/image96.jpg"/><Relationship Id="rId2"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95.jpg"/><Relationship Id="rId5" Type="http://schemas.openxmlformats.org/officeDocument/2006/relationships/image" Target="../media/image94.jpeg"/><Relationship Id="rId4" Type="http://schemas.openxmlformats.org/officeDocument/2006/relationships/image" Target="../media/image93.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tiff"/><Relationship Id="rId4" Type="http://schemas.openxmlformats.org/officeDocument/2006/relationships/image" Target="../media/image12.tiff"/></Relationships>
</file>

<file path=ppt/slides/_rels/slide7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9.jpg"/><Relationship Id="rId7" Type="http://schemas.openxmlformats.org/officeDocument/2006/relationships/diagramColors" Target="../diagrams/colors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0.jpeg"/></Relationships>
</file>

<file path=ppt/slides/_rels/slide7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osha.gov/Publications/osha3021.pdf"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sha.gov/stopfalls/factsheet.pdf"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Training"/>
          <p:cNvSpPr>
            <a:spLocks noGrp="1"/>
          </p:cNvSpPr>
          <p:nvPr>
            <p:ph type="ctrTitle"/>
          </p:nvPr>
        </p:nvSpPr>
        <p:spPr>
          <a:xfrm>
            <a:off x="1529480" y="4348975"/>
            <a:ext cx="6358595" cy="2051825"/>
          </a:xfrm>
        </p:spPr>
        <p:txBody>
          <a:bodyPr>
            <a:normAutofit fontScale="90000"/>
          </a:bodyPr>
          <a:lstStyle/>
          <a:p>
            <a:r>
              <a:rPr lang="en-US" sz="4000" dirty="0">
                <a:latin typeface="Arial" panose="020B0604020202020204" pitchFamily="34" charset="0"/>
                <a:cs typeface="Arial" panose="020B0604020202020204" pitchFamily="34" charset="0"/>
              </a:rPr>
              <a:t>Fall Protection Training</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OSHA - Susan Harwood Training Grant</a:t>
            </a:r>
          </a:p>
        </p:txBody>
      </p:sp>
      <p:pic>
        <p:nvPicPr>
          <p:cNvPr id="3" name="Picture 2" title="The picture shows workers taking a break sitting on a beam in a construction 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1959" y="274347"/>
            <a:ext cx="6358595" cy="3815255"/>
          </a:xfrm>
          <a:prstGeom prst="rect">
            <a:avLst/>
          </a:prstGeom>
        </p:spPr>
      </p:pic>
    </p:spTree>
    <p:extLst>
      <p:ext uri="{BB962C8B-B14F-4D97-AF65-F5344CB8AC3E}">
        <p14:creationId xmlns:p14="http://schemas.microsoft.com/office/powerpoint/2010/main" val="330101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14575" y="576776"/>
            <a:ext cx="4848225" cy="742951"/>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a:solidFill>
                  <a:schemeClr val="tx1"/>
                </a:solidFill>
              </a:rPr>
              <a:t>Health effects of heat</a:t>
            </a:r>
          </a:p>
        </p:txBody>
      </p:sp>
      <p:pic>
        <p:nvPicPr>
          <p:cNvPr id="4" name="Picture 3">
            <a:hlinkClick r:id="rId2"/>
            <a:extLst>
              <a:ext uri="{FF2B5EF4-FFF2-40B4-BE49-F238E27FC236}">
                <a16:creationId xmlns:a16="http://schemas.microsoft.com/office/drawing/2014/main" id="{A91F9855-5DF4-AE42-AA58-D2450B2AF6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426" y="1745181"/>
            <a:ext cx="4640261" cy="4160060"/>
          </a:xfrm>
          <a:prstGeom prst="rect">
            <a:avLst/>
          </a:prstGeom>
        </p:spPr>
      </p:pic>
      <p:pic>
        <p:nvPicPr>
          <p:cNvPr id="5" name="Picture 4" descr="Qr code&#10;&#10;Description automatically generated">
            <a:extLst>
              <a:ext uri="{FF2B5EF4-FFF2-40B4-BE49-F238E27FC236}">
                <a16:creationId xmlns:a16="http://schemas.microsoft.com/office/drawing/2014/main" id="{EC3344A7-7581-724F-B50D-4042D61CE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787" y="1817817"/>
            <a:ext cx="4014787" cy="4014787"/>
          </a:xfrm>
          <a:prstGeom prst="rect">
            <a:avLst/>
          </a:prstGeom>
        </p:spPr>
      </p:pic>
    </p:spTree>
    <p:extLst>
      <p:ext uri="{BB962C8B-B14F-4D97-AF65-F5344CB8AC3E}">
        <p14:creationId xmlns:p14="http://schemas.microsoft.com/office/powerpoint/2010/main" val="397018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9E50836A-D0DA-4101-8F09-AA94449F90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8244" y="1528762"/>
            <a:ext cx="3454335" cy="4469378"/>
          </a:xfrm>
          <a:prstGeom prst="rect">
            <a:avLst/>
          </a:prstGeom>
        </p:spPr>
      </p:pic>
      <p:sp>
        <p:nvSpPr>
          <p:cNvPr id="2" name="1 Título"/>
          <p:cNvSpPr>
            <a:spLocks noGrp="1"/>
          </p:cNvSpPr>
          <p:nvPr>
            <p:ph type="title"/>
          </p:nvPr>
        </p:nvSpPr>
        <p:spPr>
          <a:xfrm>
            <a:off x="1982536" y="449287"/>
            <a:ext cx="5172075" cy="742950"/>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a:solidFill>
                  <a:schemeClr val="tx1"/>
                </a:solidFill>
              </a:rPr>
              <a:t>A Heat Safety Fact Sheet</a:t>
            </a:r>
          </a:p>
        </p:txBody>
      </p:sp>
      <p:pic>
        <p:nvPicPr>
          <p:cNvPr id="5" name="Picture 4" descr="Qr code&#10;&#10;Description automatically generated">
            <a:extLst>
              <a:ext uri="{FF2B5EF4-FFF2-40B4-BE49-F238E27FC236}">
                <a16:creationId xmlns:a16="http://schemas.microsoft.com/office/drawing/2014/main" id="{F0AA137C-A4B7-724F-BDC4-9426C41C8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244" y="1676573"/>
            <a:ext cx="4173756" cy="4173756"/>
          </a:xfrm>
          <a:prstGeom prst="rect">
            <a:avLst/>
          </a:prstGeom>
        </p:spPr>
      </p:pic>
    </p:spTree>
    <p:extLst>
      <p:ext uri="{BB962C8B-B14F-4D97-AF65-F5344CB8AC3E}">
        <p14:creationId xmlns:p14="http://schemas.microsoft.com/office/powerpoint/2010/main" val="64242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6434" y="485775"/>
            <a:ext cx="5911129" cy="742950"/>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a:solidFill>
                  <a:schemeClr val="tx1"/>
                </a:solidFill>
              </a:rPr>
              <a:t>OSHA Portable Ladder Safety </a:t>
            </a:r>
          </a:p>
        </p:txBody>
      </p:sp>
      <p:pic>
        <p:nvPicPr>
          <p:cNvPr id="4" name="Picture 3">
            <a:hlinkClick r:id="rId2"/>
            <a:extLst>
              <a:ext uri="{FF2B5EF4-FFF2-40B4-BE49-F238E27FC236}">
                <a16:creationId xmlns:a16="http://schemas.microsoft.com/office/drawing/2014/main" id="{C4D41307-F940-6147-B69A-166755E581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3497" y="1343025"/>
            <a:ext cx="2065554" cy="4686300"/>
          </a:xfrm>
          <a:prstGeom prst="rect">
            <a:avLst/>
          </a:prstGeom>
        </p:spPr>
      </p:pic>
      <p:pic>
        <p:nvPicPr>
          <p:cNvPr id="5" name="Picture 4" descr="Qr code&#10;&#10;Description automatically generated">
            <a:extLst>
              <a:ext uri="{FF2B5EF4-FFF2-40B4-BE49-F238E27FC236}">
                <a16:creationId xmlns:a16="http://schemas.microsoft.com/office/drawing/2014/main" id="{EC06A807-5511-C64F-B44C-DEAF4C546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743075"/>
            <a:ext cx="3886200" cy="3886200"/>
          </a:xfrm>
          <a:prstGeom prst="rect">
            <a:avLst/>
          </a:prstGeom>
        </p:spPr>
      </p:pic>
    </p:spTree>
    <p:extLst>
      <p:ext uri="{BB962C8B-B14F-4D97-AF65-F5344CB8AC3E}">
        <p14:creationId xmlns:p14="http://schemas.microsoft.com/office/powerpoint/2010/main" val="133097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9941-1768-6547-876C-67FAD7DD6A96}"/>
              </a:ext>
            </a:extLst>
          </p:cNvPr>
          <p:cNvSpPr>
            <a:spLocks noGrp="1"/>
          </p:cNvSpPr>
          <p:nvPr>
            <p:ph type="title"/>
          </p:nvPr>
        </p:nvSpPr>
        <p:spPr>
          <a:xfrm>
            <a:off x="628650" y="934413"/>
            <a:ext cx="7886700" cy="1325563"/>
          </a:xfrm>
        </p:spPr>
        <p:txBody>
          <a:bodyPr/>
          <a:lstStyle/>
          <a:p>
            <a:pPr algn="ctr"/>
            <a:r>
              <a:rPr lang="en-US" dirty="0"/>
              <a:t>QR Code to download Training material</a:t>
            </a:r>
          </a:p>
        </p:txBody>
      </p:sp>
      <p:sp>
        <p:nvSpPr>
          <p:cNvPr id="3" name="Slide Number Placeholder 2">
            <a:extLst>
              <a:ext uri="{FF2B5EF4-FFF2-40B4-BE49-F238E27FC236}">
                <a16:creationId xmlns:a16="http://schemas.microsoft.com/office/drawing/2014/main" id="{7719234F-2E45-9A41-88C9-CF64077E48DF}"/>
              </a:ext>
            </a:extLst>
          </p:cNvPr>
          <p:cNvSpPr>
            <a:spLocks noGrp="1"/>
          </p:cNvSpPr>
          <p:nvPr>
            <p:ph type="sldNum" sz="quarter" idx="12"/>
          </p:nvPr>
        </p:nvSpPr>
        <p:spPr/>
        <p:txBody>
          <a:bodyPr/>
          <a:lstStyle/>
          <a:p>
            <a:fld id="{9AA5F5D9-5367-4858-AE9C-6C880EED1987}" type="slidenum">
              <a:rPr lang="es-MX" smtClean="0"/>
              <a:t>13</a:t>
            </a:fld>
            <a:endParaRPr lang="es-MX"/>
          </a:p>
        </p:txBody>
      </p:sp>
      <p:pic>
        <p:nvPicPr>
          <p:cNvPr id="4" name="Picture 3" descr="Qr code&#10;&#10;Description automatically generated">
            <a:extLst>
              <a:ext uri="{FF2B5EF4-FFF2-40B4-BE49-F238E27FC236}">
                <a16:creationId xmlns:a16="http://schemas.microsoft.com/office/drawing/2014/main" id="{AF12F9D8-B861-E440-800C-2E22E65AF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7" y="295421"/>
            <a:ext cx="1390783" cy="1301774"/>
          </a:xfrm>
          <a:prstGeom prst="rect">
            <a:avLst/>
          </a:prstGeom>
        </p:spPr>
      </p:pic>
      <p:sp useBgFill="1">
        <p:nvSpPr>
          <p:cNvPr id="5" name="TextBox 4">
            <a:extLst>
              <a:ext uri="{FF2B5EF4-FFF2-40B4-BE49-F238E27FC236}">
                <a16:creationId xmlns:a16="http://schemas.microsoft.com/office/drawing/2014/main" id="{1EAE8BF3-C60A-8547-95F7-9FBBCCE65F40}"/>
              </a:ext>
            </a:extLst>
          </p:cNvPr>
          <p:cNvSpPr txBox="1"/>
          <p:nvPr/>
        </p:nvSpPr>
        <p:spPr>
          <a:xfrm>
            <a:off x="7965440" y="6248400"/>
            <a:ext cx="731520" cy="473076"/>
          </a:xfrm>
          <a:prstGeom prst="rect">
            <a:avLst/>
          </a:prstGeom>
        </p:spPr>
        <p:txBody>
          <a:bodyPr wrap="square" rtlCol="0">
            <a:spAutoFit/>
          </a:bodyPr>
          <a:lstStyle/>
          <a:p>
            <a:endParaRPr lang="en-US" dirty="0"/>
          </a:p>
        </p:txBody>
      </p:sp>
      <p:pic>
        <p:nvPicPr>
          <p:cNvPr id="7" name="Picture 6" descr="Qr code&#10;&#10;Description automatically generated">
            <a:extLst>
              <a:ext uri="{FF2B5EF4-FFF2-40B4-BE49-F238E27FC236}">
                <a16:creationId xmlns:a16="http://schemas.microsoft.com/office/drawing/2014/main" id="{724CFB5D-B100-974A-BAE8-E9E64C151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544" y="2108564"/>
            <a:ext cx="4612912" cy="4612912"/>
          </a:xfrm>
          <a:prstGeom prst="rect">
            <a:avLst/>
          </a:prstGeom>
        </p:spPr>
      </p:pic>
    </p:spTree>
    <p:extLst>
      <p:ext uri="{BB962C8B-B14F-4D97-AF65-F5344CB8AC3E}">
        <p14:creationId xmlns:p14="http://schemas.microsoft.com/office/powerpoint/2010/main" val="377122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Welcome</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Introduction to OSHA</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Worker’s rights</a:t>
            </a: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Introduction to Fall Protection</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Recognition of Fall Hazards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Basic Fall Prevention Principles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Basic Fall Protection Principles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Brief Review of Applicable Standards</a:t>
            </a:r>
          </a:p>
          <a:p>
            <a:pPr marL="799539" lvl="1" indent="-342659">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154CC-4E82-45BB-8A64-02679D04A018}" type="slidenum">
              <a:rPr lang="en-US" smtClean="0"/>
              <a:pPr/>
              <a:t>14</a:t>
            </a:fld>
            <a:endParaRPr lang="en-US" dirty="0"/>
          </a:p>
        </p:txBody>
      </p:sp>
      <p:sp>
        <p:nvSpPr>
          <p:cNvPr id="2" name="Titel 1"/>
          <p:cNvSpPr>
            <a:spLocks noGrp="1"/>
          </p:cNvSpPr>
          <p:nvPr>
            <p:ph type="title"/>
          </p:nvPr>
        </p:nvSpPr>
        <p:spPr/>
        <p:txBody>
          <a:bodyPr>
            <a:normAutofit/>
          </a:bodyPr>
          <a:lstStyle/>
          <a:p>
            <a:r>
              <a:rPr lang="de-DE" sz="3600" dirty="0">
                <a:latin typeface="Arial" panose="020B0604020202020204" pitchFamily="34" charset="0"/>
              </a:rPr>
              <a:t>Agenda</a:t>
            </a:r>
          </a:p>
        </p:txBody>
      </p:sp>
      <p:pic>
        <p:nvPicPr>
          <p:cNvPr id="5" name="Picture 4"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3834" y="919975"/>
            <a:ext cx="2009775" cy="1828800"/>
          </a:xfrm>
          <a:prstGeom prst="rect">
            <a:avLst/>
          </a:prstGeom>
        </p:spPr>
      </p:pic>
      <p:sp useBgFill="1">
        <p:nvSpPr>
          <p:cNvPr id="6" name="TextBox 5">
            <a:extLst>
              <a:ext uri="{FF2B5EF4-FFF2-40B4-BE49-F238E27FC236}">
                <a16:creationId xmlns:a16="http://schemas.microsoft.com/office/drawing/2014/main" id="{739F73B4-2C22-8C4B-A84E-942503B83374}"/>
              </a:ext>
            </a:extLst>
          </p:cNvPr>
          <p:cNvSpPr txBox="1"/>
          <p:nvPr/>
        </p:nvSpPr>
        <p:spPr>
          <a:xfrm>
            <a:off x="8063609" y="6356351"/>
            <a:ext cx="451741"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26168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42659" lvl="1" indent="-342659">
              <a:buFont typeface="Wingdings" panose="05000000000000000000" pitchFamily="2" charset="2"/>
              <a:buChar char="§"/>
            </a:pPr>
            <a:r>
              <a:rPr lang="en-US" sz="2800" dirty="0">
                <a:latin typeface="Arial" panose="020B0604020202020204" pitchFamily="34" charset="0"/>
                <a:cs typeface="Arial" panose="020B0604020202020204" pitchFamily="34" charset="0"/>
              </a:rPr>
              <a:t>Controlling the Hazard</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Hierarchy of Controls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Restrain</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Components</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Fall Clearance</a:t>
            </a:r>
          </a:p>
          <a:p>
            <a:pPr marL="799539" lvl="1" indent="-342659">
              <a:buFont typeface="Wingdings" panose="05000000000000000000" pitchFamily="2" charset="2"/>
              <a:buChar char="q"/>
            </a:pPr>
            <a:r>
              <a:rPr lang="en-US" sz="2800" dirty="0">
                <a:latin typeface="Arial" panose="020B0604020202020204" pitchFamily="34" charset="0"/>
                <a:cs typeface="Arial" panose="020B0604020202020204" pitchFamily="34" charset="0"/>
              </a:rPr>
              <a:t>Inspections</a:t>
            </a:r>
          </a:p>
          <a:p>
            <a:pPr lvl="1"/>
            <a:endParaRPr lang="en-US" sz="2800" dirty="0">
              <a:latin typeface="Arial" panose="020B0604020202020204" pitchFamily="34" charset="0"/>
              <a:cs typeface="Arial" panose="020B0604020202020204" pitchFamily="34" charset="0"/>
            </a:endParaRPr>
          </a:p>
          <a:p>
            <a:pPr marL="285548" indent="-285548">
              <a:buFont typeface="Wingdings" panose="05000000000000000000" pitchFamily="2" charset="2"/>
              <a:buChar char="§"/>
            </a:pPr>
            <a:r>
              <a:rPr lang="en-US" dirty="0">
                <a:latin typeface="Arial" panose="020B0604020202020204" pitchFamily="34" charset="0"/>
                <a:cs typeface="Arial" panose="020B0604020202020204" pitchFamily="34" charset="0"/>
              </a:rPr>
              <a:t>Rescue</a:t>
            </a:r>
          </a:p>
          <a:p>
            <a:pPr marL="285548" indent="-285548">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Certificates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15</a:t>
            </a:fld>
            <a:endParaRPr lang="en-US" dirty="0"/>
          </a:p>
        </p:txBody>
      </p:sp>
      <p:sp>
        <p:nvSpPr>
          <p:cNvPr id="2" name="Titel 1"/>
          <p:cNvSpPr>
            <a:spLocks noGrp="1"/>
          </p:cNvSpPr>
          <p:nvPr>
            <p:ph type="title"/>
          </p:nvPr>
        </p:nvSpPr>
        <p:spPr/>
        <p:txBody>
          <a:bodyPr>
            <a:normAutofit/>
          </a:bodyPr>
          <a:lstStyle/>
          <a:p>
            <a:r>
              <a:rPr lang="de-DE" sz="3600" dirty="0"/>
              <a:t>Agenda </a:t>
            </a:r>
          </a:p>
        </p:txBody>
      </p:sp>
      <p:pic>
        <p:nvPicPr>
          <p:cNvPr id="6" name="Picture 5"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4263" y="1243360"/>
            <a:ext cx="2009775" cy="1828800"/>
          </a:xfrm>
          <a:prstGeom prst="rect">
            <a:avLst/>
          </a:prstGeom>
        </p:spPr>
      </p:pic>
      <p:sp useBgFill="1">
        <p:nvSpPr>
          <p:cNvPr id="5" name="TextBox 4">
            <a:extLst>
              <a:ext uri="{FF2B5EF4-FFF2-40B4-BE49-F238E27FC236}">
                <a16:creationId xmlns:a16="http://schemas.microsoft.com/office/drawing/2014/main" id="{56810E07-6AE2-724A-BFEF-A4E16FC14850}"/>
              </a:ext>
            </a:extLst>
          </p:cNvPr>
          <p:cNvSpPr txBox="1"/>
          <p:nvPr/>
        </p:nvSpPr>
        <p:spPr>
          <a:xfrm>
            <a:off x="8016240" y="6176963"/>
            <a:ext cx="499110" cy="54451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14549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AB627-ACF6-4A46-921D-C1E6B77EA05D}"/>
              </a:ext>
            </a:extLst>
          </p:cNvPr>
          <p:cNvSpPr>
            <a:spLocks noGrp="1"/>
          </p:cNvSpPr>
          <p:nvPr>
            <p:ph idx="1"/>
          </p:nvPr>
        </p:nvSpPr>
        <p:spPr/>
        <p:txBody>
          <a:bodyPr/>
          <a:lstStyle/>
          <a:p>
            <a:pPr marL="514350" indent="-514350">
              <a:buAutoNum type="arabicPeriod"/>
            </a:pPr>
            <a:r>
              <a:rPr lang="en-US" dirty="0"/>
              <a:t>In general, fall protection must be provided to construction workers who are working on surfaces with unprotected sides and edges which are ____________ above the lower level.</a:t>
            </a:r>
          </a:p>
          <a:p>
            <a:pPr marL="514350" indent="-514350">
              <a:buAutoNum type="alphaLcPeriod"/>
            </a:pPr>
            <a:r>
              <a:rPr lang="en-US" dirty="0"/>
              <a:t>(a) 3 ft.</a:t>
            </a:r>
          </a:p>
          <a:p>
            <a:pPr marL="514350" indent="-514350">
              <a:buAutoNum type="alphaLcPeriod"/>
            </a:pPr>
            <a:r>
              <a:rPr lang="en-US" dirty="0"/>
              <a:t> (b) 4 ft.</a:t>
            </a:r>
          </a:p>
          <a:p>
            <a:pPr marL="514350" indent="-514350">
              <a:buAutoNum type="alphaLcPeriod"/>
            </a:pPr>
            <a:r>
              <a:rPr lang="en-US" dirty="0"/>
              <a:t> (c) 6 ft.</a:t>
            </a:r>
          </a:p>
          <a:p>
            <a:pPr marL="514350" indent="-514350">
              <a:buAutoNum type="alphaLcPeriod"/>
            </a:pPr>
            <a:r>
              <a:rPr lang="en-US" dirty="0"/>
              <a:t> (d) 8ft.</a:t>
            </a:r>
          </a:p>
        </p:txBody>
      </p:sp>
      <p:sp>
        <p:nvSpPr>
          <p:cNvPr id="3" name="Title 2">
            <a:extLst>
              <a:ext uri="{FF2B5EF4-FFF2-40B4-BE49-F238E27FC236}">
                <a16:creationId xmlns:a16="http://schemas.microsoft.com/office/drawing/2014/main" id="{6A1E34A7-40B7-4462-89B6-2476B06C5254}"/>
              </a:ext>
            </a:extLst>
          </p:cNvPr>
          <p:cNvSpPr>
            <a:spLocks noGrp="1"/>
          </p:cNvSpPr>
          <p:nvPr>
            <p:ph type="title"/>
          </p:nvPr>
        </p:nvSpPr>
        <p:spPr/>
        <p:txBody>
          <a:bodyPr/>
          <a:lstStyle/>
          <a:p>
            <a:r>
              <a:rPr lang="en-US" dirty="0"/>
              <a:t>FALL PROTECTION PRE-TEST</a:t>
            </a:r>
          </a:p>
        </p:txBody>
      </p:sp>
      <p:sp>
        <p:nvSpPr>
          <p:cNvPr id="4" name="Slide Number Placeholder 3">
            <a:extLst>
              <a:ext uri="{FF2B5EF4-FFF2-40B4-BE49-F238E27FC236}">
                <a16:creationId xmlns:a16="http://schemas.microsoft.com/office/drawing/2014/main" id="{F5DB300C-D688-425E-AC85-14A69F4065AD}"/>
              </a:ext>
            </a:extLst>
          </p:cNvPr>
          <p:cNvSpPr>
            <a:spLocks noGrp="1"/>
          </p:cNvSpPr>
          <p:nvPr>
            <p:ph type="sldNum" sz="quarter" idx="12"/>
          </p:nvPr>
        </p:nvSpPr>
        <p:spPr/>
        <p:txBody>
          <a:bodyPr/>
          <a:lstStyle/>
          <a:p>
            <a:fld id="{A7F154CC-4E82-45BB-8A64-02679D04A018}" type="slidenum">
              <a:rPr lang="en-US" smtClean="0"/>
              <a:pPr/>
              <a:t>16</a:t>
            </a:fld>
            <a:endParaRPr lang="en-US" dirty="0"/>
          </a:p>
        </p:txBody>
      </p:sp>
      <p:sp useBgFill="1">
        <p:nvSpPr>
          <p:cNvPr id="5" name="TextBox 4">
            <a:extLst>
              <a:ext uri="{FF2B5EF4-FFF2-40B4-BE49-F238E27FC236}">
                <a16:creationId xmlns:a16="http://schemas.microsoft.com/office/drawing/2014/main" id="{A869672F-E6FA-9549-A966-CB58F97DFC9F}"/>
              </a:ext>
            </a:extLst>
          </p:cNvPr>
          <p:cNvSpPr txBox="1"/>
          <p:nvPr/>
        </p:nvSpPr>
        <p:spPr>
          <a:xfrm>
            <a:off x="426720" y="6356351"/>
            <a:ext cx="82143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9591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B4CB1-2934-440D-9DDE-C31B4BD37309}"/>
              </a:ext>
            </a:extLst>
          </p:cNvPr>
          <p:cNvSpPr>
            <a:spLocks noGrp="1"/>
          </p:cNvSpPr>
          <p:nvPr>
            <p:ph idx="1"/>
          </p:nvPr>
        </p:nvSpPr>
        <p:spPr/>
        <p:txBody>
          <a:bodyPr/>
          <a:lstStyle/>
          <a:p>
            <a:pPr marL="0" indent="0">
              <a:buNone/>
            </a:pPr>
            <a:r>
              <a:rPr lang="en-US" dirty="0"/>
              <a:t>2. What are the ways an employer can protect workers from falls on site?</a:t>
            </a:r>
          </a:p>
          <a:p>
            <a:pPr marL="0" indent="0">
              <a:buNone/>
            </a:pPr>
            <a:endParaRPr lang="en-US" dirty="0"/>
          </a:p>
          <a:p>
            <a:pPr marL="0" indent="0">
              <a:buNone/>
            </a:pPr>
            <a:r>
              <a:rPr lang="en-US" dirty="0"/>
              <a:t> (a) Guardrails, safety net systems and safety belts </a:t>
            </a:r>
          </a:p>
          <a:p>
            <a:pPr marL="0" indent="0">
              <a:buNone/>
            </a:pPr>
            <a:r>
              <a:rPr lang="en-US" dirty="0"/>
              <a:t>(b) Guardrails and safety net systems </a:t>
            </a:r>
          </a:p>
          <a:p>
            <a:pPr marL="0" indent="0">
              <a:buNone/>
            </a:pPr>
            <a:r>
              <a:rPr lang="en-US" dirty="0"/>
              <a:t>(c) Guardrails, safety net systems and personal fall arrest systems </a:t>
            </a:r>
          </a:p>
          <a:p>
            <a:pPr marL="0" indent="0">
              <a:buNone/>
            </a:pPr>
            <a:r>
              <a:rPr lang="en-US" dirty="0"/>
              <a:t>(d) Top rail, middle rail, toe board</a:t>
            </a:r>
          </a:p>
        </p:txBody>
      </p:sp>
      <p:sp>
        <p:nvSpPr>
          <p:cNvPr id="3" name="Title 2">
            <a:extLst>
              <a:ext uri="{FF2B5EF4-FFF2-40B4-BE49-F238E27FC236}">
                <a16:creationId xmlns:a16="http://schemas.microsoft.com/office/drawing/2014/main" id="{C12B21C3-F3BB-4A9E-AE70-B19E2F401C8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CBCDB42-8585-4EBB-A405-81A1FBE21DA5}"/>
              </a:ext>
            </a:extLst>
          </p:cNvPr>
          <p:cNvSpPr>
            <a:spLocks noGrp="1"/>
          </p:cNvSpPr>
          <p:nvPr>
            <p:ph type="sldNum" sz="quarter" idx="12"/>
          </p:nvPr>
        </p:nvSpPr>
        <p:spPr/>
        <p:txBody>
          <a:bodyPr/>
          <a:lstStyle/>
          <a:p>
            <a:fld id="{A7F154CC-4E82-45BB-8A64-02679D04A018}" type="slidenum">
              <a:rPr lang="en-US" smtClean="0"/>
              <a:pPr/>
              <a:t>17</a:t>
            </a:fld>
            <a:endParaRPr lang="en-US" dirty="0"/>
          </a:p>
        </p:txBody>
      </p:sp>
      <p:sp useBgFill="1">
        <p:nvSpPr>
          <p:cNvPr id="5" name="TextBox 4">
            <a:extLst>
              <a:ext uri="{FF2B5EF4-FFF2-40B4-BE49-F238E27FC236}">
                <a16:creationId xmlns:a16="http://schemas.microsoft.com/office/drawing/2014/main" id="{EC94367A-A0E1-5142-AAE6-153FCED43B11}"/>
              </a:ext>
            </a:extLst>
          </p:cNvPr>
          <p:cNvSpPr txBox="1"/>
          <p:nvPr/>
        </p:nvSpPr>
        <p:spPr>
          <a:xfrm>
            <a:off x="426720" y="6176963"/>
            <a:ext cx="8321040" cy="54451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15833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602BD0-137A-4B1A-9024-3315CC69057E}"/>
              </a:ext>
            </a:extLst>
          </p:cNvPr>
          <p:cNvSpPr>
            <a:spLocks noGrp="1"/>
          </p:cNvSpPr>
          <p:nvPr>
            <p:ph idx="1"/>
          </p:nvPr>
        </p:nvSpPr>
        <p:spPr/>
        <p:txBody>
          <a:bodyPr/>
          <a:lstStyle/>
          <a:p>
            <a:pPr marL="0" indent="0">
              <a:buNone/>
            </a:pPr>
            <a:r>
              <a:rPr lang="en-US" dirty="0"/>
              <a:t> 3. A personal fall arrest system consists of:</a:t>
            </a:r>
          </a:p>
          <a:p>
            <a:pPr marL="0" indent="0">
              <a:buNone/>
            </a:pPr>
            <a:endParaRPr lang="en-US" dirty="0"/>
          </a:p>
          <a:p>
            <a:pPr marL="0" indent="0">
              <a:buNone/>
            </a:pPr>
            <a:r>
              <a:rPr lang="en-US" dirty="0"/>
              <a:t> (a) An anchorage and a body belt</a:t>
            </a:r>
          </a:p>
          <a:p>
            <a:pPr marL="0" indent="0">
              <a:buNone/>
            </a:pPr>
            <a:r>
              <a:rPr lang="en-US" dirty="0"/>
              <a:t> (b) An anchorage, lanyard and connectors and    a body belt </a:t>
            </a:r>
          </a:p>
          <a:p>
            <a:pPr marL="0" indent="0">
              <a:buNone/>
            </a:pPr>
            <a:r>
              <a:rPr lang="en-US" dirty="0"/>
              <a:t> (c) An anchorage, lanyard and connectors and a full body harness</a:t>
            </a:r>
          </a:p>
          <a:p>
            <a:pPr marL="0" indent="0">
              <a:buNone/>
            </a:pPr>
            <a:r>
              <a:rPr lang="en-US" dirty="0"/>
              <a:t> (d) A full body harness and a lanyard</a:t>
            </a:r>
          </a:p>
        </p:txBody>
      </p:sp>
      <p:sp>
        <p:nvSpPr>
          <p:cNvPr id="3" name="Title 2">
            <a:extLst>
              <a:ext uri="{FF2B5EF4-FFF2-40B4-BE49-F238E27FC236}">
                <a16:creationId xmlns:a16="http://schemas.microsoft.com/office/drawing/2014/main" id="{05DDACFB-90BF-4FF0-80C5-A939D445B2B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9288E97-404F-4ED6-B458-3A02F62DE97C}"/>
              </a:ext>
            </a:extLst>
          </p:cNvPr>
          <p:cNvSpPr>
            <a:spLocks noGrp="1"/>
          </p:cNvSpPr>
          <p:nvPr>
            <p:ph type="sldNum" sz="quarter" idx="12"/>
          </p:nvPr>
        </p:nvSpPr>
        <p:spPr/>
        <p:txBody>
          <a:bodyPr/>
          <a:lstStyle/>
          <a:p>
            <a:fld id="{A7F154CC-4E82-45BB-8A64-02679D04A018}" type="slidenum">
              <a:rPr lang="en-US" smtClean="0"/>
              <a:pPr/>
              <a:t>18</a:t>
            </a:fld>
            <a:endParaRPr lang="en-US" dirty="0"/>
          </a:p>
        </p:txBody>
      </p:sp>
      <p:sp useBgFill="1">
        <p:nvSpPr>
          <p:cNvPr id="5" name="TextBox 4">
            <a:extLst>
              <a:ext uri="{FF2B5EF4-FFF2-40B4-BE49-F238E27FC236}">
                <a16:creationId xmlns:a16="http://schemas.microsoft.com/office/drawing/2014/main" id="{2A1513E9-8F3B-0E4D-B082-073F83F2D71C}"/>
              </a:ext>
            </a:extLst>
          </p:cNvPr>
          <p:cNvSpPr txBox="1"/>
          <p:nvPr/>
        </p:nvSpPr>
        <p:spPr>
          <a:xfrm>
            <a:off x="487680" y="6065520"/>
            <a:ext cx="8397240" cy="655956"/>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96489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5E449-6309-4161-9BF5-A9CAFB2C3D90}"/>
              </a:ext>
            </a:extLst>
          </p:cNvPr>
          <p:cNvSpPr>
            <a:spLocks noGrp="1"/>
          </p:cNvSpPr>
          <p:nvPr>
            <p:ph idx="1"/>
          </p:nvPr>
        </p:nvSpPr>
        <p:spPr/>
        <p:txBody>
          <a:bodyPr/>
          <a:lstStyle/>
          <a:p>
            <a:pPr marL="0" indent="0">
              <a:buNone/>
            </a:pPr>
            <a:r>
              <a:rPr lang="en-US" dirty="0"/>
              <a:t>4. After a fall accident occurs, the first step is to take is:</a:t>
            </a:r>
          </a:p>
          <a:p>
            <a:pPr marL="0" indent="0">
              <a:buNone/>
            </a:pPr>
            <a:endParaRPr lang="en-US" dirty="0"/>
          </a:p>
          <a:p>
            <a:pPr marL="0" indent="0">
              <a:buNone/>
            </a:pPr>
            <a:r>
              <a:rPr lang="en-US" dirty="0"/>
              <a:t> (a) Report orally to OSHA</a:t>
            </a:r>
          </a:p>
          <a:p>
            <a:pPr marL="0" indent="0">
              <a:buNone/>
            </a:pPr>
            <a:r>
              <a:rPr lang="en-US" dirty="0"/>
              <a:t> (b) Fill the 300A form </a:t>
            </a:r>
          </a:p>
          <a:p>
            <a:pPr marL="0" indent="0">
              <a:buNone/>
            </a:pPr>
            <a:r>
              <a:rPr lang="en-US" dirty="0"/>
              <a:t> (c) Videotape the scene </a:t>
            </a:r>
          </a:p>
          <a:p>
            <a:pPr marL="0" indent="0">
              <a:buNone/>
            </a:pPr>
            <a:r>
              <a:rPr lang="en-US" dirty="0"/>
              <a:t> (d) Implement the emergency procedure that         best fits the situation</a:t>
            </a:r>
          </a:p>
        </p:txBody>
      </p:sp>
      <p:sp>
        <p:nvSpPr>
          <p:cNvPr id="3" name="Title 2">
            <a:extLst>
              <a:ext uri="{FF2B5EF4-FFF2-40B4-BE49-F238E27FC236}">
                <a16:creationId xmlns:a16="http://schemas.microsoft.com/office/drawing/2014/main" id="{FA6B767F-71FA-4954-820F-092B9354893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EBF7C0E-060D-4819-B7DA-6C3556220533}"/>
              </a:ext>
            </a:extLst>
          </p:cNvPr>
          <p:cNvSpPr>
            <a:spLocks noGrp="1"/>
          </p:cNvSpPr>
          <p:nvPr>
            <p:ph type="sldNum" sz="quarter" idx="12"/>
          </p:nvPr>
        </p:nvSpPr>
        <p:spPr/>
        <p:txBody>
          <a:bodyPr/>
          <a:lstStyle/>
          <a:p>
            <a:fld id="{A7F154CC-4E82-45BB-8A64-02679D04A018}" type="slidenum">
              <a:rPr lang="en-US" smtClean="0"/>
              <a:pPr/>
              <a:t>19</a:t>
            </a:fld>
            <a:endParaRPr lang="en-US" dirty="0"/>
          </a:p>
        </p:txBody>
      </p:sp>
      <p:sp useBgFill="1">
        <p:nvSpPr>
          <p:cNvPr id="5" name="TextBox 4">
            <a:extLst>
              <a:ext uri="{FF2B5EF4-FFF2-40B4-BE49-F238E27FC236}">
                <a16:creationId xmlns:a16="http://schemas.microsoft.com/office/drawing/2014/main" id="{AB3ACAC8-8CDF-124F-8421-00A1D125F3FF}"/>
              </a:ext>
            </a:extLst>
          </p:cNvPr>
          <p:cNvSpPr txBox="1"/>
          <p:nvPr/>
        </p:nvSpPr>
        <p:spPr>
          <a:xfrm>
            <a:off x="487680" y="6176963"/>
            <a:ext cx="8027670" cy="54451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5778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B3DE7B-9D81-D24E-A8C8-6D43C32FB130}"/>
              </a:ext>
            </a:extLst>
          </p:cNvPr>
          <p:cNvSpPr>
            <a:spLocks noGrp="1"/>
          </p:cNvSpPr>
          <p:nvPr>
            <p:ph type="title"/>
          </p:nvPr>
        </p:nvSpPr>
        <p:spPr>
          <a:xfrm>
            <a:off x="862965" y="1737872"/>
            <a:ext cx="7418070" cy="776489"/>
          </a:xfrm>
        </p:spPr>
        <p:txBody>
          <a:bodyPr/>
          <a:lstStyle/>
          <a:p>
            <a:pPr algn="ctr"/>
            <a:r>
              <a:rPr lang="en-US" sz="2800" dirty="0"/>
              <a:t>To register for today’s class, please scan the QR Code</a:t>
            </a:r>
          </a:p>
        </p:txBody>
      </p:sp>
      <p:sp>
        <p:nvSpPr>
          <p:cNvPr id="9" name="TextBox 8">
            <a:extLst>
              <a:ext uri="{FF2B5EF4-FFF2-40B4-BE49-F238E27FC236}">
                <a16:creationId xmlns:a16="http://schemas.microsoft.com/office/drawing/2014/main" id="{08E297A7-6322-274D-B23A-CBD428264C60}"/>
              </a:ext>
            </a:extLst>
          </p:cNvPr>
          <p:cNvSpPr txBox="1"/>
          <p:nvPr/>
        </p:nvSpPr>
        <p:spPr>
          <a:xfrm>
            <a:off x="323557" y="6189785"/>
            <a:ext cx="6555545" cy="668215"/>
          </a:xfrm>
          <a:prstGeom prst="rect">
            <a:avLst/>
          </a:prstGeom>
          <a:solidFill>
            <a:schemeClr val="bg1"/>
          </a:solidFill>
        </p:spPr>
        <p:txBody>
          <a:bodyPr wrap="square" rtlCol="0">
            <a:spAutoFit/>
          </a:bodyPr>
          <a:lstStyle/>
          <a:p>
            <a:endParaRPr lang="en-US" dirty="0"/>
          </a:p>
        </p:txBody>
      </p:sp>
      <p:pic>
        <p:nvPicPr>
          <p:cNvPr id="10" name="Picture 9" descr="Qr code&#10;&#10;Description automatically generated">
            <a:extLst>
              <a:ext uri="{FF2B5EF4-FFF2-40B4-BE49-F238E27FC236}">
                <a16:creationId xmlns:a16="http://schemas.microsoft.com/office/drawing/2014/main" id="{FC226C56-C9A5-0D4B-980C-2B6818E7F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7" y="295421"/>
            <a:ext cx="1390783" cy="1301774"/>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BD40FAD5-3382-483A-EC4E-E894F694B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14361"/>
            <a:ext cx="4114800" cy="4114800"/>
          </a:xfrm>
          <a:prstGeom prst="rect">
            <a:avLst/>
          </a:prstGeom>
        </p:spPr>
      </p:pic>
    </p:spTree>
    <p:extLst>
      <p:ext uri="{BB962C8B-B14F-4D97-AF65-F5344CB8AC3E}">
        <p14:creationId xmlns:p14="http://schemas.microsoft.com/office/powerpoint/2010/main" val="150233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3D21CE-669F-48DE-B0FD-9B0C4E6FF7F8}"/>
              </a:ext>
            </a:extLst>
          </p:cNvPr>
          <p:cNvSpPr>
            <a:spLocks noGrp="1"/>
          </p:cNvSpPr>
          <p:nvPr>
            <p:ph idx="1"/>
          </p:nvPr>
        </p:nvSpPr>
        <p:spPr/>
        <p:txBody>
          <a:bodyPr/>
          <a:lstStyle/>
          <a:p>
            <a:pPr marL="0" indent="0">
              <a:buNone/>
            </a:pPr>
            <a:r>
              <a:rPr lang="en-US" dirty="0"/>
              <a:t>5. If you are asked to perform a job that you feel is unsafe, you should do it anyways because you might get fired otherwise. </a:t>
            </a:r>
          </a:p>
          <a:p>
            <a:pPr marL="0" indent="0">
              <a:buNone/>
            </a:pPr>
            <a:endParaRPr lang="en-US" dirty="0"/>
          </a:p>
          <a:p>
            <a:pPr marL="514350" indent="-514350">
              <a:buAutoNum type="alphaLcParenBoth"/>
            </a:pPr>
            <a:r>
              <a:rPr lang="en-US" dirty="0"/>
              <a:t>True </a:t>
            </a:r>
          </a:p>
          <a:p>
            <a:pPr marL="0" indent="0">
              <a:buNone/>
            </a:pPr>
            <a:endParaRPr lang="en-US" dirty="0"/>
          </a:p>
          <a:p>
            <a:pPr marL="0" indent="0">
              <a:buNone/>
            </a:pPr>
            <a:r>
              <a:rPr lang="en-US" dirty="0"/>
              <a:t>(b) False</a:t>
            </a:r>
          </a:p>
        </p:txBody>
      </p:sp>
      <p:sp>
        <p:nvSpPr>
          <p:cNvPr id="3" name="Title 2">
            <a:extLst>
              <a:ext uri="{FF2B5EF4-FFF2-40B4-BE49-F238E27FC236}">
                <a16:creationId xmlns:a16="http://schemas.microsoft.com/office/drawing/2014/main" id="{BF7E5ECE-48C0-492F-AA5E-2C8ACF0E07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42A861C-DB0F-421C-BD03-0B0C0A8BB500}"/>
              </a:ext>
            </a:extLst>
          </p:cNvPr>
          <p:cNvSpPr>
            <a:spLocks noGrp="1"/>
          </p:cNvSpPr>
          <p:nvPr>
            <p:ph type="sldNum" sz="quarter" idx="12"/>
          </p:nvPr>
        </p:nvSpPr>
        <p:spPr/>
        <p:txBody>
          <a:bodyPr/>
          <a:lstStyle/>
          <a:p>
            <a:fld id="{A7F154CC-4E82-45BB-8A64-02679D04A018}" type="slidenum">
              <a:rPr lang="en-US" smtClean="0"/>
              <a:pPr/>
              <a:t>20</a:t>
            </a:fld>
            <a:endParaRPr lang="en-US" dirty="0"/>
          </a:p>
        </p:txBody>
      </p:sp>
      <p:sp useBgFill="1">
        <p:nvSpPr>
          <p:cNvPr id="5" name="TextBox 4">
            <a:extLst>
              <a:ext uri="{FF2B5EF4-FFF2-40B4-BE49-F238E27FC236}">
                <a16:creationId xmlns:a16="http://schemas.microsoft.com/office/drawing/2014/main" id="{4FF36F80-CC24-CE4C-A661-D31175DC23A8}"/>
              </a:ext>
            </a:extLst>
          </p:cNvPr>
          <p:cNvSpPr txBox="1"/>
          <p:nvPr/>
        </p:nvSpPr>
        <p:spPr>
          <a:xfrm>
            <a:off x="502920" y="5943600"/>
            <a:ext cx="8168640" cy="914400"/>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81187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E066D-2DD4-4A0B-A727-612578E253CF}"/>
              </a:ext>
            </a:extLst>
          </p:cNvPr>
          <p:cNvSpPr>
            <a:spLocks noGrp="1"/>
          </p:cNvSpPr>
          <p:nvPr>
            <p:ph idx="1"/>
          </p:nvPr>
        </p:nvSpPr>
        <p:spPr/>
        <p:txBody>
          <a:bodyPr/>
          <a:lstStyle/>
          <a:p>
            <a:pPr marL="0" indent="0">
              <a:buNone/>
            </a:pPr>
            <a:r>
              <a:rPr lang="en-US" dirty="0"/>
              <a:t>6. Employee may file a complaint with OSHA under Section 11(c) if your employer retaliates against you by taking unfavorable personnel action because you engaged in protected activity relating to workplace safety and health. OSHA requires that complaints must be filed within ____ after the alleged retaliation.</a:t>
            </a:r>
          </a:p>
          <a:p>
            <a:pPr marL="0" indent="0">
              <a:buNone/>
            </a:pPr>
            <a:r>
              <a:rPr lang="en-US" dirty="0"/>
              <a:t> (a) 3 days</a:t>
            </a:r>
          </a:p>
          <a:p>
            <a:pPr marL="0" indent="0">
              <a:buNone/>
            </a:pPr>
            <a:r>
              <a:rPr lang="en-US" dirty="0"/>
              <a:t> (b) 7 days</a:t>
            </a:r>
          </a:p>
          <a:p>
            <a:pPr marL="0" indent="0">
              <a:buNone/>
            </a:pPr>
            <a:r>
              <a:rPr lang="en-US" dirty="0"/>
              <a:t> (c) 30 days </a:t>
            </a:r>
          </a:p>
          <a:p>
            <a:pPr marL="0" indent="0">
              <a:buNone/>
            </a:pPr>
            <a:r>
              <a:rPr lang="en-US" dirty="0"/>
              <a:t> (d) 90 days</a:t>
            </a:r>
          </a:p>
        </p:txBody>
      </p:sp>
      <p:sp>
        <p:nvSpPr>
          <p:cNvPr id="3" name="Title 2">
            <a:extLst>
              <a:ext uri="{FF2B5EF4-FFF2-40B4-BE49-F238E27FC236}">
                <a16:creationId xmlns:a16="http://schemas.microsoft.com/office/drawing/2014/main" id="{5B26096F-B296-4E94-946E-9252689616B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D61CBB7-2F50-41FD-BE70-CE3695FA5B4F}"/>
              </a:ext>
            </a:extLst>
          </p:cNvPr>
          <p:cNvSpPr>
            <a:spLocks noGrp="1"/>
          </p:cNvSpPr>
          <p:nvPr>
            <p:ph type="sldNum" sz="quarter" idx="12"/>
          </p:nvPr>
        </p:nvSpPr>
        <p:spPr/>
        <p:txBody>
          <a:bodyPr/>
          <a:lstStyle/>
          <a:p>
            <a:fld id="{A7F154CC-4E82-45BB-8A64-02679D04A018}" type="slidenum">
              <a:rPr lang="en-US" smtClean="0"/>
              <a:pPr/>
              <a:t>21</a:t>
            </a:fld>
            <a:endParaRPr lang="en-US" dirty="0"/>
          </a:p>
        </p:txBody>
      </p:sp>
      <p:sp useBgFill="1">
        <p:nvSpPr>
          <p:cNvPr id="5" name="TextBox 4">
            <a:extLst>
              <a:ext uri="{FF2B5EF4-FFF2-40B4-BE49-F238E27FC236}">
                <a16:creationId xmlns:a16="http://schemas.microsoft.com/office/drawing/2014/main" id="{13D367BC-4A2D-0B4A-B0EB-0D605F555CAF}"/>
              </a:ext>
            </a:extLst>
          </p:cNvPr>
          <p:cNvSpPr txBox="1"/>
          <p:nvPr/>
        </p:nvSpPr>
        <p:spPr>
          <a:xfrm>
            <a:off x="350520" y="6019800"/>
            <a:ext cx="8305800" cy="701676"/>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58696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2C8A7-121B-4DA5-91CD-26BADF11D8EB}"/>
              </a:ext>
            </a:extLst>
          </p:cNvPr>
          <p:cNvSpPr>
            <a:spLocks noGrp="1"/>
          </p:cNvSpPr>
          <p:nvPr>
            <p:ph idx="1"/>
          </p:nvPr>
        </p:nvSpPr>
        <p:spPr/>
        <p:txBody>
          <a:bodyPr/>
          <a:lstStyle/>
          <a:p>
            <a:pPr marL="0" indent="0">
              <a:buNone/>
            </a:pPr>
            <a:r>
              <a:rPr lang="en-US" dirty="0"/>
              <a:t>7. One who, by possession of a recognized degree, certificate or professional standing or by extensive knowledge, training and experience, has successfully demonstrated his ability to resolve problems relating to the subject matter, the work or the project is called a ________</a:t>
            </a:r>
          </a:p>
          <a:p>
            <a:pPr marL="0" indent="0">
              <a:buNone/>
            </a:pPr>
            <a:r>
              <a:rPr lang="en-US" dirty="0"/>
              <a:t> (a) Authorized Person </a:t>
            </a:r>
          </a:p>
          <a:p>
            <a:pPr marL="0" indent="0">
              <a:buNone/>
            </a:pPr>
            <a:r>
              <a:rPr lang="en-US" dirty="0"/>
              <a:t>(b) Competent Person</a:t>
            </a:r>
          </a:p>
          <a:p>
            <a:pPr marL="0" indent="0">
              <a:buNone/>
            </a:pPr>
            <a:r>
              <a:rPr lang="en-US" dirty="0"/>
              <a:t> (c) Qualified Person </a:t>
            </a:r>
          </a:p>
          <a:p>
            <a:pPr marL="0" indent="0">
              <a:buNone/>
            </a:pPr>
            <a:r>
              <a:rPr lang="en-US" dirty="0"/>
              <a:t>(d) Smart Person</a:t>
            </a:r>
          </a:p>
        </p:txBody>
      </p:sp>
      <p:sp>
        <p:nvSpPr>
          <p:cNvPr id="3" name="Title 2">
            <a:extLst>
              <a:ext uri="{FF2B5EF4-FFF2-40B4-BE49-F238E27FC236}">
                <a16:creationId xmlns:a16="http://schemas.microsoft.com/office/drawing/2014/main" id="{52A9599C-C986-428E-90CD-C433215B78C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2AD6B1F-241B-40AC-AA97-C90BC1227318}"/>
              </a:ext>
            </a:extLst>
          </p:cNvPr>
          <p:cNvSpPr>
            <a:spLocks noGrp="1"/>
          </p:cNvSpPr>
          <p:nvPr>
            <p:ph type="sldNum" sz="quarter" idx="12"/>
          </p:nvPr>
        </p:nvSpPr>
        <p:spPr/>
        <p:txBody>
          <a:bodyPr/>
          <a:lstStyle/>
          <a:p>
            <a:fld id="{A7F154CC-4E82-45BB-8A64-02679D04A018}" type="slidenum">
              <a:rPr lang="en-US" smtClean="0"/>
              <a:pPr/>
              <a:t>22</a:t>
            </a:fld>
            <a:endParaRPr lang="en-US" dirty="0"/>
          </a:p>
        </p:txBody>
      </p:sp>
      <p:sp useBgFill="1">
        <p:nvSpPr>
          <p:cNvPr id="5" name="TextBox 4">
            <a:extLst>
              <a:ext uri="{FF2B5EF4-FFF2-40B4-BE49-F238E27FC236}">
                <a16:creationId xmlns:a16="http://schemas.microsoft.com/office/drawing/2014/main" id="{39EB1335-5CBE-784B-9B6E-D79882457BA8}"/>
              </a:ext>
            </a:extLst>
          </p:cNvPr>
          <p:cNvSpPr txBox="1"/>
          <p:nvPr/>
        </p:nvSpPr>
        <p:spPr>
          <a:xfrm>
            <a:off x="441960" y="6176963"/>
            <a:ext cx="8073390" cy="54451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93906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692331"/>
            <a:ext cx="7886700" cy="2076995"/>
          </a:xfrm>
        </p:spPr>
        <p:txBody>
          <a:bodyPr/>
          <a:lstStyle/>
          <a:p>
            <a:r>
              <a:rPr lang="en-US" dirty="0"/>
              <a:t>Introduction to osha</a:t>
            </a:r>
          </a:p>
        </p:txBody>
      </p:sp>
      <p:sp>
        <p:nvSpPr>
          <p:cNvPr id="6" name="Text Placeholder 5"/>
          <p:cNvSpPr>
            <a:spLocks noGrp="1"/>
          </p:cNvSpPr>
          <p:nvPr>
            <p:ph type="body" idx="1"/>
          </p:nvPr>
        </p:nvSpPr>
        <p:spPr/>
        <p:txBody>
          <a:bodyPr/>
          <a:lstStyle/>
          <a:p>
            <a:r>
              <a:rPr lang="en-US" dirty="0"/>
              <a:t>Overview of anti-retaliation provisions, employee rights, employer responsibilities, whistleblower laws, and OSHA’s complaint investigation procedures</a:t>
            </a:r>
          </a:p>
        </p:txBody>
      </p:sp>
      <p:sp>
        <p:nvSpPr>
          <p:cNvPr id="2" name="Slide Number Placeholder 1"/>
          <p:cNvSpPr>
            <a:spLocks noGrp="1"/>
          </p:cNvSpPr>
          <p:nvPr>
            <p:ph type="sldNum" sz="quarter" idx="12"/>
          </p:nvPr>
        </p:nvSpPr>
        <p:spPr/>
        <p:txBody>
          <a:bodyPr/>
          <a:lstStyle/>
          <a:p>
            <a:fld id="{822EE31D-995F-49BA-8FFA-0CC48DCCE8BB}" type="slidenum">
              <a:rPr lang="en-US" smtClean="0"/>
              <a:t>23</a:t>
            </a:fld>
            <a:endParaRPr lang="en-US"/>
          </a:p>
        </p:txBody>
      </p:sp>
      <p:sp useBgFill="1">
        <p:nvSpPr>
          <p:cNvPr id="3" name="TextBox 2">
            <a:extLst>
              <a:ext uri="{FF2B5EF4-FFF2-40B4-BE49-F238E27FC236}">
                <a16:creationId xmlns:a16="http://schemas.microsoft.com/office/drawing/2014/main" id="{803A0898-FD11-204E-9A7E-12B92993B009}"/>
              </a:ext>
            </a:extLst>
          </p:cNvPr>
          <p:cNvSpPr txBox="1"/>
          <p:nvPr/>
        </p:nvSpPr>
        <p:spPr>
          <a:xfrm>
            <a:off x="8199120" y="6356351"/>
            <a:ext cx="311468"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84482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57200" y="1066800"/>
            <a:ext cx="8229600" cy="4527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fontScale="92500" lnSpcReduction="10000"/>
          </a:bodyPr>
          <a:lstStyle/>
          <a:p>
            <a:pPr marL="325438" indent="-325438" algn="l" eaLnBrk="1">
              <a:spcBef>
                <a:spcPts val="700"/>
              </a:spcBef>
              <a:buFont typeface="ArialMT" charset="0"/>
              <a:buChar char="•"/>
              <a:defRPr/>
            </a:pPr>
            <a:r>
              <a:rPr lang="en-US" altLang="en-US" sz="3000" dirty="0"/>
              <a:t>OSHA began because, until 1970, there were no national laws for safety and health hazards.</a:t>
            </a:r>
          </a:p>
          <a:p>
            <a:pPr marL="325438" indent="-325438" algn="l" eaLnBrk="1">
              <a:spcBef>
                <a:spcPts val="700"/>
              </a:spcBef>
              <a:buFont typeface="ArialMT" charset="0"/>
              <a:buChar char="•"/>
              <a:defRPr/>
            </a:pPr>
            <a:r>
              <a:rPr lang="en-US" altLang="en-US" sz="3000" dirty="0"/>
              <a:t>On average, 12 workers die every day from job injuries</a:t>
            </a:r>
          </a:p>
          <a:p>
            <a:pPr marL="325438" indent="-325438" algn="l" eaLnBrk="1">
              <a:spcBef>
                <a:spcPts val="700"/>
              </a:spcBef>
              <a:buFont typeface="ArialMT" charset="0"/>
              <a:buChar char="•"/>
              <a:defRPr/>
            </a:pPr>
            <a:r>
              <a:rPr lang="en-US" altLang="en-US" sz="3000" dirty="0"/>
              <a:t>Worker deaths in America are down–on average, from about 38 worker deaths a day in 1970 to 12 a day in 2013. </a:t>
            </a:r>
          </a:p>
          <a:p>
            <a:pPr>
              <a:defRPr/>
            </a:pPr>
            <a:r>
              <a:rPr lang="en-US" sz="3200" b="1" dirty="0"/>
              <a:t>WORKER FATALITIES</a:t>
            </a:r>
            <a:endParaRPr lang="en-US" sz="3200" dirty="0"/>
          </a:p>
          <a:p>
            <a:pPr>
              <a:defRPr/>
            </a:pPr>
            <a:r>
              <a:rPr lang="en-US" sz="3200" dirty="0"/>
              <a:t>4,836 workers were killed on the job in 2015</a:t>
            </a:r>
          </a:p>
          <a:p>
            <a:pPr>
              <a:defRPr/>
            </a:pPr>
            <a:r>
              <a:rPr lang="en-US" sz="3200" dirty="0"/>
              <a:t>Falls — 364 out of 937 total deaths in construction in CY 2015 (38.8%)</a:t>
            </a:r>
          </a:p>
        </p:txBody>
      </p:sp>
      <p:sp>
        <p:nvSpPr>
          <p:cNvPr id="13316" name="Rectangle 3"/>
          <p:cNvSpPr>
            <a:spLocks noGrp="1" noChangeArrowheads="1"/>
          </p:cNvSpPr>
          <p:nvPr>
            <p:ph type="title"/>
          </p:nvPr>
        </p:nvSpPr>
        <p:spPr>
          <a:xfrm>
            <a:off x="457200" y="274638"/>
            <a:ext cx="8229600" cy="944562"/>
          </a:xfrm>
        </p:spPr>
        <p:txBody>
          <a:bodyPr/>
          <a:lstStyle/>
          <a:p>
            <a:pPr defTabSz="914400" eaLnBrk="1"/>
            <a:r>
              <a:rPr lang="en-US" altLang="en-US" sz="3200" dirty="0"/>
              <a:t>Why is OSHA Important to You?</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24</a:t>
            </a:fld>
            <a:endParaRPr lang="en-US" dirty="0"/>
          </a:p>
        </p:txBody>
      </p:sp>
      <p:sp useBgFill="1">
        <p:nvSpPr>
          <p:cNvPr id="3" name="TextBox 2">
            <a:extLst>
              <a:ext uri="{FF2B5EF4-FFF2-40B4-BE49-F238E27FC236}">
                <a16:creationId xmlns:a16="http://schemas.microsoft.com/office/drawing/2014/main" id="{680BC221-78E8-6F4E-926D-1CE545419DE2}"/>
              </a:ext>
            </a:extLst>
          </p:cNvPr>
          <p:cNvSpPr txBox="1"/>
          <p:nvPr/>
        </p:nvSpPr>
        <p:spPr>
          <a:xfrm>
            <a:off x="8244840" y="5715000"/>
            <a:ext cx="441960" cy="1006476"/>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6304768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4533900" cy="4974388"/>
          </a:xfrm>
        </p:spPr>
        <p:txBody>
          <a:bodyPr>
            <a:normAutofit fontScale="92500" lnSpcReduction="20000"/>
          </a:bodyPr>
          <a:lstStyle/>
          <a:p>
            <a:r>
              <a:rPr lang="en-US" dirty="0"/>
              <a:t>OSHA stands for the Occupational Safety and Health Administration, an agency of the U.S. Department of Labor </a:t>
            </a:r>
          </a:p>
          <a:p>
            <a:r>
              <a:rPr lang="en-US" dirty="0"/>
              <a:t>OSHA’s responsibility is worker safety and health protection</a:t>
            </a:r>
          </a:p>
          <a:p>
            <a:r>
              <a:rPr lang="en-US" dirty="0"/>
              <a:t>On December 29, 1970, President Nixon signed the OSH Act</a:t>
            </a:r>
          </a:p>
          <a:p>
            <a:r>
              <a:rPr lang="en-US" dirty="0"/>
              <a:t>This Act created OSHA, the agency, which formally came into being on April 28, 1971</a:t>
            </a:r>
          </a:p>
        </p:txBody>
      </p:sp>
      <p:pic>
        <p:nvPicPr>
          <p:cNvPr id="21508" name="Picture 3" descr="This picture shows a paper with the text Act of 1970" title="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4775" y="981537"/>
            <a:ext cx="3044825" cy="2362200"/>
          </a:xfrm>
          <a:prstGeom prst="rect">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25</a:t>
            </a:fld>
            <a:endParaRPr lang="en-US" dirty="0"/>
          </a:p>
        </p:txBody>
      </p:sp>
      <p:sp>
        <p:nvSpPr>
          <p:cNvPr id="21510" name="Rectangle 5"/>
          <p:cNvSpPr>
            <a:spLocks noGrp="1" noChangeArrowheads="1"/>
          </p:cNvSpPr>
          <p:nvPr>
            <p:ph type="title"/>
          </p:nvPr>
        </p:nvSpPr>
        <p:spPr/>
        <p:txBody>
          <a:bodyPr/>
          <a:lstStyle/>
          <a:p>
            <a:pPr defTabSz="914400" eaLnBrk="1"/>
            <a:r>
              <a:rPr lang="en-US" altLang="en-US" dirty="0"/>
              <a:t>History of OSHA</a:t>
            </a:r>
          </a:p>
        </p:txBody>
      </p:sp>
      <p:pic>
        <p:nvPicPr>
          <p:cNvPr id="4" name="Picture 3" title="This is a picture of president Nix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7589" y="3528989"/>
            <a:ext cx="2584704" cy="3078480"/>
          </a:xfrm>
          <a:prstGeom prst="rect">
            <a:avLst/>
          </a:prstGeom>
        </p:spPr>
      </p:pic>
      <p:sp useBgFill="1">
        <p:nvSpPr>
          <p:cNvPr id="5" name="TextBox 4">
            <a:extLst>
              <a:ext uri="{FF2B5EF4-FFF2-40B4-BE49-F238E27FC236}">
                <a16:creationId xmlns:a16="http://schemas.microsoft.com/office/drawing/2014/main" id="{045224F0-ED21-C74B-A30E-9A118D10292F}"/>
              </a:ext>
            </a:extLst>
          </p:cNvPr>
          <p:cNvSpPr txBox="1"/>
          <p:nvPr/>
        </p:nvSpPr>
        <p:spPr>
          <a:xfrm>
            <a:off x="8229600" y="6356351"/>
            <a:ext cx="28575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7771203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85137"/>
            <a:ext cx="3733800" cy="4291825"/>
          </a:xfrm>
        </p:spPr>
        <p:txBody>
          <a:bodyPr>
            <a:normAutofit/>
          </a:bodyPr>
          <a:lstStyle/>
          <a:p>
            <a:r>
              <a:rPr lang="en-US" dirty="0"/>
              <a:t>To save lives</a:t>
            </a:r>
          </a:p>
          <a:p>
            <a:endParaRPr lang="en-US" dirty="0"/>
          </a:p>
          <a:p>
            <a:r>
              <a:rPr lang="en-US" dirty="0"/>
              <a:t>To prevent injuries</a:t>
            </a:r>
          </a:p>
          <a:p>
            <a:endParaRPr lang="en-US" dirty="0"/>
          </a:p>
          <a:p>
            <a:r>
              <a:rPr lang="en-US" dirty="0"/>
              <a:t>To protect America’s workers</a:t>
            </a:r>
          </a:p>
        </p:txBody>
      </p:sp>
      <p:pic>
        <p:nvPicPr>
          <p:cNvPr id="15" name="Picture 6" descr="OSHA's Free Workplace Pos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41562" y="283506"/>
            <a:ext cx="4274062" cy="5947641"/>
          </a:xfrm>
          <a:prstGeom prst="rect">
            <a:avLst/>
          </a:prstGeom>
          <a:noFill/>
          <a:extLst>
            <a:ext uri="{909E8E84-426E-40DD-AFC4-6F175D3DCCD1}">
              <a14:hiddenFill xmlns:a14="http://schemas.microsoft.com/office/drawing/2010/main">
                <a:solidFill>
                  <a:srgbClr val="FFFFFF"/>
                </a:solidFill>
              </a14:hiddenFill>
            </a:ext>
          </a:extLst>
        </p:spPr>
      </p:pic>
      <p:sp>
        <p:nvSpPr>
          <p:cNvPr id="47" name="object 2"/>
          <p:cNvSpPr txBox="1">
            <a:spLocks noGrp="1"/>
          </p:cNvSpPr>
          <p:nvPr>
            <p:ph type="title"/>
          </p:nvPr>
        </p:nvSpPr>
        <p:spPr>
          <a:xfrm>
            <a:off x="419100" y="0"/>
            <a:ext cx="4022462" cy="1448703"/>
          </a:xfrm>
          <a:prstGeom prst="rect">
            <a:avLst/>
          </a:prstGeom>
        </p:spPr>
        <p:txBody>
          <a:bodyPr vert="horz" wrap="square" lIns="0" tIns="0" rIns="0" bIns="0" rtlCol="0" anchor="ctr">
            <a:noAutofit/>
          </a:bodyPr>
          <a:lstStyle/>
          <a:p>
            <a:pPr marR="11206" algn="ctr">
              <a:lnSpc>
                <a:spcPct val="100000"/>
              </a:lnSpc>
              <a:tabLst>
                <a:tab pos="2468227" algn="l"/>
              </a:tabLst>
            </a:pPr>
            <a:r>
              <a:rPr lang="en-US" dirty="0">
                <a:latin typeface="Helvetica" panose="020B0604020202020204" pitchFamily="34" charset="0"/>
                <a:ea typeface="Helvetica" panose="020B0604020202020204" pitchFamily="34" charset="0"/>
                <a:cs typeface="Helvetica" panose="020B0604020202020204" pitchFamily="34" charset="0"/>
              </a:rPr>
              <a:t>OSHA’s Mission</a:t>
            </a:r>
            <a:endParaRPr dirty="0">
              <a:latin typeface="Helvetica" panose="020B0604020202020204" pitchFamily="34" charset="0"/>
              <a:ea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26</a:t>
            </a:fld>
            <a:endParaRPr lang="en-US" dirty="0"/>
          </a:p>
        </p:txBody>
      </p:sp>
      <p:sp useBgFill="1">
        <p:nvSpPr>
          <p:cNvPr id="3" name="TextBox 2">
            <a:extLst>
              <a:ext uri="{FF2B5EF4-FFF2-40B4-BE49-F238E27FC236}">
                <a16:creationId xmlns:a16="http://schemas.microsoft.com/office/drawing/2014/main" id="{D8C2C449-0F49-7641-9AB0-D6B56F61B256}"/>
              </a:ext>
            </a:extLst>
          </p:cNvPr>
          <p:cNvSpPr txBox="1"/>
          <p:nvPr/>
        </p:nvSpPr>
        <p:spPr>
          <a:xfrm>
            <a:off x="8153400" y="6356351"/>
            <a:ext cx="36195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1884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OSHA’s Inspection Priorities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27</a:t>
            </a:fld>
            <a:endParaRPr lang="en-US" dirty="0"/>
          </a:p>
        </p:txBody>
      </p:sp>
      <p:pic>
        <p:nvPicPr>
          <p:cNvPr id="4" name="Content Placeholder 3" title="inspection priorit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502066"/>
            <a:ext cx="7886700" cy="4376156"/>
          </a:xfrm>
        </p:spPr>
      </p:pic>
      <p:sp useBgFill="1">
        <p:nvSpPr>
          <p:cNvPr id="3" name="TextBox 2">
            <a:extLst>
              <a:ext uri="{FF2B5EF4-FFF2-40B4-BE49-F238E27FC236}">
                <a16:creationId xmlns:a16="http://schemas.microsoft.com/office/drawing/2014/main" id="{28AC8B40-B9F5-DC45-9A5C-548559ADDE66}"/>
              </a:ext>
            </a:extLst>
          </p:cNvPr>
          <p:cNvSpPr txBox="1"/>
          <p:nvPr/>
        </p:nvSpPr>
        <p:spPr>
          <a:xfrm>
            <a:off x="8122920" y="6187440"/>
            <a:ext cx="392430" cy="534036"/>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4802045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Employee may file a complain with OSHA under Section 11(c) if your employer retaliates against you by taking unfavorable personnel action because you engaged in protected activity relating to workplace safety and health.</a:t>
            </a:r>
          </a:p>
          <a:p>
            <a:r>
              <a:rPr lang="en-US" dirty="0"/>
              <a:t>OSHA requires that complaints must be filed within 30 days after the alleged retaliation.</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Helvetica" panose="020B0604020202020204" pitchFamily="34" charset="0"/>
              </a:rPr>
              <a:t>Rights as a Whistleblower</a:t>
            </a:r>
            <a:endParaRPr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28</a:t>
            </a:fld>
            <a:endParaRPr lang="en-US" dirty="0"/>
          </a:p>
        </p:txBody>
      </p:sp>
      <p:sp useBgFill="1">
        <p:nvSpPr>
          <p:cNvPr id="3" name="TextBox 2">
            <a:extLst>
              <a:ext uri="{FF2B5EF4-FFF2-40B4-BE49-F238E27FC236}">
                <a16:creationId xmlns:a16="http://schemas.microsoft.com/office/drawing/2014/main" id="{D50F9D5B-7296-9846-AA94-557F1E997016}"/>
              </a:ext>
            </a:extLst>
          </p:cNvPr>
          <p:cNvSpPr txBox="1"/>
          <p:nvPr/>
        </p:nvSpPr>
        <p:spPr>
          <a:xfrm>
            <a:off x="7909560" y="6356351"/>
            <a:ext cx="9144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75593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Your employer may be found to have retaliated against you if your protected activity was a contributing or motivating factor in its decision to take unfavorable personnel action against you. Such actions may include:</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Helvetica" panose="020B0604020202020204" pitchFamily="34" charset="0"/>
              </a:rPr>
              <a:t>Rights as a Whistleblower </a:t>
            </a:r>
            <a:endParaRPr dirty="0">
              <a:ea typeface="Helvetica" panose="020B0604020202020204" pitchFamily="34" charset="0"/>
            </a:endParaRPr>
          </a:p>
        </p:txBody>
      </p:sp>
      <p:sp>
        <p:nvSpPr>
          <p:cNvPr id="3" name="TextBox 2"/>
          <p:cNvSpPr txBox="1"/>
          <p:nvPr/>
        </p:nvSpPr>
        <p:spPr>
          <a:xfrm>
            <a:off x="764484" y="3331807"/>
            <a:ext cx="7615031" cy="2661362"/>
          </a:xfrm>
          <a:prstGeom prst="rect">
            <a:avLst/>
          </a:prstGeom>
          <a:noFill/>
        </p:spPr>
        <p:txBody>
          <a:bodyPr wrap="square" numCol="2" rtlCol="0">
            <a:spAutoFit/>
          </a:bodyPr>
          <a:lstStyle/>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Firing or laying off</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Blacklisting</a:t>
            </a:r>
          </a:p>
          <a:p>
            <a:pPr marL="817513" marR="169218" lvl="1" indent="-403433">
              <a:lnSpc>
                <a:spcPct val="100200"/>
              </a:lnSpc>
              <a:buFont typeface="Wingdings" charset="2"/>
              <a:buChar char="²"/>
            </a:pPr>
            <a:r>
              <a:rPr lang="en-US" sz="1677" dirty="0">
                <a:latin typeface="Helvetica" panose="020B0604020202020204" pitchFamily="34" charset="0"/>
                <a:cs typeface="Helvetica" panose="020B0604020202020204" pitchFamily="34" charset="0"/>
              </a:rPr>
              <a:t>Denying overtime or promotion</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Disciplining</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Denying benefits</a:t>
            </a: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endParaRPr lang="en-US" sz="1677" dirty="0">
              <a:latin typeface="Helvetica" panose="020B0604020202020204" pitchFamily="34" charset="0"/>
              <a:cs typeface="Helvetica" panose="020B0604020202020204" pitchFamily="34" charset="0"/>
            </a:endParaRP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Failing to hire or rehire</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Intimidation</a:t>
            </a:r>
          </a:p>
          <a:p>
            <a:pPr marL="817513" marR="169218" lvl="1" indent="-403433">
              <a:lnSpc>
                <a:spcPct val="100200"/>
              </a:lnSpc>
              <a:buFont typeface="Wingdings" charset="2"/>
              <a:buChar char="²"/>
            </a:pPr>
            <a:r>
              <a:rPr lang="en-US" sz="1677" dirty="0">
                <a:latin typeface="Helvetica" panose="020B0604020202020204" pitchFamily="34" charset="0"/>
                <a:cs typeface="Helvetica" panose="020B0604020202020204" pitchFamily="34" charset="0"/>
              </a:rPr>
              <a:t>Reassignment affecting promotion prospects</a:t>
            </a:r>
          </a:p>
          <a:p>
            <a:pPr marL="817513" marR="169218" lvl="1" indent="-403433" algn="just">
              <a:lnSpc>
                <a:spcPct val="100200"/>
              </a:lnSpc>
              <a:buFont typeface="Wingdings" charset="2"/>
              <a:buChar char="²"/>
            </a:pPr>
            <a:r>
              <a:rPr lang="en-US" sz="1677" dirty="0">
                <a:latin typeface="Helvetica" panose="020B0604020202020204" pitchFamily="34" charset="0"/>
                <a:cs typeface="Helvetica" panose="020B0604020202020204" pitchFamily="34" charset="0"/>
              </a:rPr>
              <a:t>Reducing pay or hour</a:t>
            </a:r>
          </a:p>
        </p:txBody>
      </p:sp>
      <p:sp>
        <p:nvSpPr>
          <p:cNvPr id="5" name="Slide Number Placeholder 4"/>
          <p:cNvSpPr>
            <a:spLocks noGrp="1"/>
          </p:cNvSpPr>
          <p:nvPr>
            <p:ph type="sldNum" sz="quarter" idx="12"/>
          </p:nvPr>
        </p:nvSpPr>
        <p:spPr/>
        <p:txBody>
          <a:bodyPr/>
          <a:lstStyle/>
          <a:p>
            <a:fld id="{A7F154CC-4E82-45BB-8A64-02679D04A018}" type="slidenum">
              <a:rPr lang="en-US" smtClean="0"/>
              <a:pPr/>
              <a:t>29</a:t>
            </a:fld>
            <a:endParaRPr lang="en-US" dirty="0"/>
          </a:p>
        </p:txBody>
      </p:sp>
      <p:sp useBgFill="1">
        <p:nvSpPr>
          <p:cNvPr id="2" name="TextBox 1">
            <a:extLst>
              <a:ext uri="{FF2B5EF4-FFF2-40B4-BE49-F238E27FC236}">
                <a16:creationId xmlns:a16="http://schemas.microsoft.com/office/drawing/2014/main" id="{77F4FBF0-AC30-9F4A-B152-377713F05EC3}"/>
              </a:ext>
            </a:extLst>
          </p:cNvPr>
          <p:cNvSpPr txBox="1"/>
          <p:nvPr/>
        </p:nvSpPr>
        <p:spPr>
          <a:xfrm>
            <a:off x="8122920" y="6356351"/>
            <a:ext cx="6096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99879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normAutofit fontScale="92500" lnSpcReduction="10000"/>
          </a:bodyPr>
          <a:lstStyle/>
          <a:p>
            <a:r>
              <a:rPr lang="en-US" dirty="0"/>
              <a:t>Please sign the attendance sheet - QR code</a:t>
            </a:r>
          </a:p>
          <a:p>
            <a:r>
              <a:rPr lang="en-US" dirty="0"/>
              <a:t>Take one handout (Folder with QR code)</a:t>
            </a:r>
          </a:p>
          <a:p>
            <a:r>
              <a:rPr lang="en-US" dirty="0"/>
              <a:t>There will be a group activity</a:t>
            </a:r>
          </a:p>
          <a:p>
            <a:pPr lvl="1"/>
            <a:r>
              <a:rPr lang="en-US" dirty="0"/>
              <a:t>Pre &amp; Post-Test &amp; Evaluation</a:t>
            </a:r>
          </a:p>
          <a:p>
            <a:endParaRPr lang="en-US" dirty="0"/>
          </a:p>
          <a:p>
            <a:endParaRPr lang="en-US" dirty="0"/>
          </a:p>
          <a:p>
            <a:pPr marL="0" indent="0">
              <a:buNone/>
            </a:pPr>
            <a:r>
              <a:rPr lang="en-US" dirty="0"/>
              <a:t> </a:t>
            </a:r>
            <a:r>
              <a:rPr lang="en-US" sz="3600" b="1" dirty="0"/>
              <a:t>LOCATION</a:t>
            </a:r>
          </a:p>
          <a:p>
            <a:r>
              <a:rPr lang="en-US" dirty="0"/>
              <a:t>Emergency Exits</a:t>
            </a:r>
          </a:p>
          <a:p>
            <a:r>
              <a:rPr lang="en-US" dirty="0"/>
              <a:t>Emergency Stairs</a:t>
            </a:r>
          </a:p>
          <a:p>
            <a:r>
              <a:rPr lang="en-US" dirty="0"/>
              <a:t>Location of restrooms</a:t>
            </a:r>
          </a:p>
          <a:p>
            <a:r>
              <a:rPr lang="en-US" dirty="0"/>
              <a:t>Location of water fountains (If applicable)</a:t>
            </a:r>
          </a:p>
          <a:p>
            <a:endParaRPr lang="en-US" dirty="0"/>
          </a:p>
        </p:txBody>
      </p:sp>
      <p:sp>
        <p:nvSpPr>
          <p:cNvPr id="5" name="Title 4"/>
          <p:cNvSpPr>
            <a:spLocks noGrp="1"/>
          </p:cNvSpPr>
          <p:nvPr>
            <p:ph type="title"/>
          </p:nvPr>
        </p:nvSpPr>
        <p:spPr>
          <a:xfrm>
            <a:off x="628650" y="208647"/>
            <a:ext cx="7886700" cy="814540"/>
          </a:xfrm>
        </p:spPr>
        <p:txBody>
          <a:bodyPr/>
          <a:lstStyle/>
          <a:p>
            <a:r>
              <a:rPr lang="en-US" dirty="0">
                <a:latin typeface="Arial" panose="020B0604020202020204" pitchFamily="34" charset="0"/>
              </a:rPr>
              <a:t>Welcome in-person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3</a:t>
            </a:fld>
            <a:endParaRPr lang="en-US" dirty="0"/>
          </a:p>
        </p:txBody>
      </p:sp>
      <p:sp useBgFill="1">
        <p:nvSpPr>
          <p:cNvPr id="2" name="TextBox 1">
            <a:extLst>
              <a:ext uri="{FF2B5EF4-FFF2-40B4-BE49-F238E27FC236}">
                <a16:creationId xmlns:a16="http://schemas.microsoft.com/office/drawing/2014/main" id="{BC72C3A4-3D70-8B4A-AD6A-02AFFDFB65A1}"/>
              </a:ext>
            </a:extLst>
          </p:cNvPr>
          <p:cNvSpPr txBox="1"/>
          <p:nvPr/>
        </p:nvSpPr>
        <p:spPr>
          <a:xfrm>
            <a:off x="8032652" y="6356351"/>
            <a:ext cx="482698"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4861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about OSHA?</a:t>
            </a:r>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22EE31D-995F-49BA-8FFA-0CC48DCCE8BB}" type="slidenum">
              <a:rPr lang="en-US" smtClean="0"/>
              <a:t>30</a:t>
            </a:fld>
            <a:endParaRPr lang="en-US"/>
          </a:p>
        </p:txBody>
      </p:sp>
      <p:sp useBgFill="1">
        <p:nvSpPr>
          <p:cNvPr id="4" name="TextBox 3">
            <a:extLst>
              <a:ext uri="{FF2B5EF4-FFF2-40B4-BE49-F238E27FC236}">
                <a16:creationId xmlns:a16="http://schemas.microsoft.com/office/drawing/2014/main" id="{B74F7E56-964F-8344-BD10-8579572FA4E6}"/>
              </a:ext>
            </a:extLst>
          </p:cNvPr>
          <p:cNvSpPr txBox="1"/>
          <p:nvPr/>
        </p:nvSpPr>
        <p:spPr>
          <a:xfrm>
            <a:off x="8138160" y="6356351"/>
            <a:ext cx="372428"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427397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 to Fall Protection</a:t>
            </a:r>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22EE31D-995F-49BA-8FFA-0CC48DCCE8BB}" type="slidenum">
              <a:rPr lang="en-US" smtClean="0"/>
              <a:t>31</a:t>
            </a:fld>
            <a:endParaRPr lang="en-US"/>
          </a:p>
        </p:txBody>
      </p:sp>
      <p:sp useBgFill="1">
        <p:nvSpPr>
          <p:cNvPr id="3" name="TextBox 2">
            <a:extLst>
              <a:ext uri="{FF2B5EF4-FFF2-40B4-BE49-F238E27FC236}">
                <a16:creationId xmlns:a16="http://schemas.microsoft.com/office/drawing/2014/main" id="{20950546-814B-6440-AF61-AB830138E6D0}"/>
              </a:ext>
            </a:extLst>
          </p:cNvPr>
          <p:cNvSpPr txBox="1"/>
          <p:nvPr/>
        </p:nvSpPr>
        <p:spPr>
          <a:xfrm>
            <a:off x="8168640" y="6356351"/>
            <a:ext cx="341948"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97698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Objectives</a:t>
            </a:r>
            <a:endParaRPr lang="en-US" altLang="en-US" dirty="0"/>
          </a:p>
        </p:txBody>
      </p:sp>
      <p:sp>
        <p:nvSpPr>
          <p:cNvPr id="614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24806" indent="-324806" defTabSz="914145">
              <a:spcBef>
                <a:spcPts val="492"/>
              </a:spcBef>
              <a:buClr>
                <a:srgbClr val="000000"/>
              </a:buClr>
              <a:buFont typeface="ArialMT" charset="0"/>
              <a:buChar char="•"/>
            </a:pPr>
            <a:r>
              <a:rPr lang="en-US" altLang="en-US" sz="3023"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Recognize, avoid and prevent fall hazards in construction</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Identify major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Describe types of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Protect him/herself from fall hazards</a:t>
            </a:r>
          </a:p>
          <a:p>
            <a:pPr marL="592687" lvl="1" indent="-271230" defTabSz="914145">
              <a:spcBef>
                <a:spcPts val="422"/>
              </a:spcBef>
              <a:buClr>
                <a:srgbClr val="000000"/>
              </a:buClr>
              <a:buFont typeface="ArialMT" charset="0"/>
              <a:buChar char="–"/>
            </a:pPr>
            <a:r>
              <a:rPr lang="en-U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Recognize employer requirements to protect workers from fall hazards</a:t>
            </a:r>
            <a:endParaRPr lang="en-US" alt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32</a:t>
            </a:fld>
            <a:endParaRPr lang="en-US" dirty="0"/>
          </a:p>
        </p:txBody>
      </p:sp>
      <p:sp useBgFill="1">
        <p:nvSpPr>
          <p:cNvPr id="2" name="TextBox 1">
            <a:extLst>
              <a:ext uri="{FF2B5EF4-FFF2-40B4-BE49-F238E27FC236}">
                <a16:creationId xmlns:a16="http://schemas.microsoft.com/office/drawing/2014/main" id="{67CADFD6-2526-964D-9911-4107AEFA9670}"/>
              </a:ext>
            </a:extLst>
          </p:cNvPr>
          <p:cNvSpPr txBox="1"/>
          <p:nvPr/>
        </p:nvSpPr>
        <p:spPr>
          <a:xfrm>
            <a:off x="7970520" y="6356351"/>
            <a:ext cx="715834"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9153098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ea typeface="Helvetica" panose="020B0604020202020204" pitchFamily="34" charset="0"/>
                <a:sym typeface="Helvetica" panose="020B0604020202020204" pitchFamily="34" charset="0"/>
              </a:rPr>
              <a:t>Falls in Construction </a:t>
            </a:r>
            <a:endParaRPr lang="en-US" altLang="en-US" dirty="0"/>
          </a:p>
        </p:txBody>
      </p:sp>
      <p:sp>
        <p:nvSpPr>
          <p:cNvPr id="18435" name="Content Placeholder 2"/>
          <p:cNvSpPr>
            <a:spLocks noGrp="1"/>
          </p:cNvSpPr>
          <p:nvPr>
            <p:ph idx="1"/>
          </p:nvPr>
        </p:nvSpPr>
        <p:spPr/>
        <p:txBody>
          <a:bodyPr/>
          <a:lstStyle/>
          <a:p>
            <a:r>
              <a:rPr lang="en-US" altLang="en-US" dirty="0">
                <a:latin typeface="Helvetica" panose="020B0604020202020204" pitchFamily="34" charset="0"/>
                <a:cs typeface="Helvetica" panose="020B0604020202020204" pitchFamily="34" charset="0"/>
              </a:rPr>
              <a:t>FALLS ARE THE LEADING CAUSE OF DEATH IN CONSTRUCTION. </a:t>
            </a:r>
          </a:p>
          <a:p>
            <a:r>
              <a:rPr lang="en-US" altLang="en-US" dirty="0">
                <a:latin typeface="Helvetica" panose="020B0604020202020204" pitchFamily="34" charset="0"/>
                <a:cs typeface="Helvetica" panose="020B0604020202020204" pitchFamily="34" charset="0"/>
              </a:rPr>
              <a:t>In 2015, there were 350 fatal falls to a lower level out of 937 construction fatalities (BLS data). These deaths are preventable.</a:t>
            </a:r>
          </a:p>
        </p:txBody>
      </p:sp>
      <p:sp>
        <p:nvSpPr>
          <p:cNvPr id="3" name="Slide Number Placeholder 2"/>
          <p:cNvSpPr>
            <a:spLocks noGrp="1"/>
          </p:cNvSpPr>
          <p:nvPr>
            <p:ph type="sldNum" sz="quarter" idx="12"/>
          </p:nvPr>
        </p:nvSpPr>
        <p:spPr/>
        <p:txBody>
          <a:bodyPr/>
          <a:lstStyle/>
          <a:p>
            <a:fld id="{A7F154CC-4E82-45BB-8A64-02679D04A018}" type="slidenum">
              <a:rPr lang="en-US" smtClean="0"/>
              <a:pPr/>
              <a:t>33</a:t>
            </a:fld>
            <a:endParaRPr lang="en-US" dirty="0"/>
          </a:p>
        </p:txBody>
      </p:sp>
      <p:sp useBgFill="1">
        <p:nvSpPr>
          <p:cNvPr id="2" name="TextBox 1">
            <a:extLst>
              <a:ext uri="{FF2B5EF4-FFF2-40B4-BE49-F238E27FC236}">
                <a16:creationId xmlns:a16="http://schemas.microsoft.com/office/drawing/2014/main" id="{AD1CB6AC-94BF-C842-B34E-8134E1CA0268}"/>
              </a:ext>
            </a:extLst>
          </p:cNvPr>
          <p:cNvSpPr txBox="1"/>
          <p:nvPr/>
        </p:nvSpPr>
        <p:spPr>
          <a:xfrm>
            <a:off x="7879080" y="6356351"/>
            <a:ext cx="7620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15194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1F45B1-1815-4547-98D9-BCECB2629F30}"/>
              </a:ext>
            </a:extLst>
          </p:cNvPr>
          <p:cNvSpPr>
            <a:spLocks noGrp="1"/>
          </p:cNvSpPr>
          <p:nvPr>
            <p:ph type="title"/>
          </p:nvPr>
        </p:nvSpPr>
        <p:spPr>
          <a:xfrm>
            <a:off x="429369" y="238539"/>
            <a:ext cx="8263890" cy="1434415"/>
          </a:xfrm>
        </p:spPr>
        <p:txBody>
          <a:bodyPr vert="horz" lIns="91440" tIns="45720" rIns="91440" bIns="45720" rtlCol="0" anchor="b">
            <a:normAutofit/>
          </a:bodyPr>
          <a:lstStyle/>
          <a:p>
            <a:r>
              <a:rPr lang="en-US" sz="4700" u="sng">
                <a:latin typeface="+mj-lt"/>
                <a:cs typeface="+mj-cs"/>
              </a:rPr>
              <a:t>Building Structures</a:t>
            </a:r>
            <a:endParaRPr lang="en-US" sz="4700">
              <a:latin typeface="+mj-lt"/>
              <a:cs typeface="+mj-cs"/>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99D3F4F-57E8-4D13-857F-B59B384998E3}"/>
              </a:ext>
            </a:extLst>
          </p:cNvPr>
          <p:cNvSpPr>
            <a:spLocks noGrp="1"/>
          </p:cNvSpPr>
          <p:nvPr>
            <p:ph idx="1"/>
          </p:nvPr>
        </p:nvSpPr>
        <p:spPr>
          <a:xfrm>
            <a:off x="429369" y="2071316"/>
            <a:ext cx="5035164" cy="4119172"/>
          </a:xfrm>
        </p:spPr>
        <p:txBody>
          <a:bodyPr vert="horz" lIns="91440" tIns="45720" rIns="91440" bIns="45720" rtlCol="0" anchor="t">
            <a:normAutofit/>
          </a:bodyPr>
          <a:lstStyle/>
          <a:p>
            <a:r>
              <a:rPr lang="en-US" altLang="en-US" dirty="0">
                <a:latin typeface="+mn-lt"/>
                <a:cs typeface="+mn-cs"/>
              </a:rPr>
              <a:t>Work conditions 6’ or   more above lower level require the use of fall protection:</a:t>
            </a:r>
          </a:p>
          <a:p>
            <a:pPr marL="452628">
              <a:spcBef>
                <a:spcPts val="0"/>
              </a:spcBef>
              <a:buClr>
                <a:schemeClr val="accent1">
                  <a:lumMod val="75000"/>
                </a:schemeClr>
              </a:buClr>
              <a:buSzPct val="82000"/>
            </a:pPr>
            <a:r>
              <a:rPr lang="en-US" dirty="0">
                <a:latin typeface="+mn-lt"/>
                <a:cs typeface="+mn-cs"/>
              </a:rPr>
              <a:t>Unprotected sides, edges</a:t>
            </a:r>
          </a:p>
          <a:p>
            <a:pPr>
              <a:spcBef>
                <a:spcPts val="0"/>
              </a:spcBef>
            </a:pPr>
            <a:endParaRPr lang="en-US" dirty="0">
              <a:latin typeface="+mn-lt"/>
              <a:cs typeface="+mn-cs"/>
            </a:endParaRPr>
          </a:p>
          <a:p>
            <a:pPr marL="452628">
              <a:spcBef>
                <a:spcPts val="0"/>
              </a:spcBef>
              <a:buClr>
                <a:schemeClr val="accent1">
                  <a:lumMod val="75000"/>
                </a:schemeClr>
              </a:buClr>
              <a:buSzPct val="82000"/>
            </a:pPr>
            <a:r>
              <a:rPr lang="en-US" dirty="0">
                <a:latin typeface="+mn-lt"/>
                <a:cs typeface="+mn-cs"/>
              </a:rPr>
              <a:t>Leading edges                    </a:t>
            </a:r>
          </a:p>
          <a:p>
            <a:pPr>
              <a:spcBef>
                <a:spcPts val="0"/>
              </a:spcBef>
            </a:pPr>
            <a:endParaRPr lang="en-US" dirty="0">
              <a:latin typeface="+mn-lt"/>
              <a:cs typeface="+mn-cs"/>
            </a:endParaRPr>
          </a:p>
          <a:p>
            <a:pPr marL="452628">
              <a:spcBef>
                <a:spcPts val="0"/>
              </a:spcBef>
              <a:buClr>
                <a:schemeClr val="accent1">
                  <a:lumMod val="75000"/>
                </a:schemeClr>
              </a:buClr>
              <a:buSzPct val="82000"/>
            </a:pPr>
            <a:r>
              <a:rPr lang="en-US" dirty="0">
                <a:latin typeface="+mn-lt"/>
                <a:cs typeface="+mn-cs"/>
              </a:rPr>
              <a:t>Excavations</a:t>
            </a:r>
          </a:p>
          <a:p>
            <a:pPr>
              <a:spcBef>
                <a:spcPts val="0"/>
              </a:spcBef>
            </a:pPr>
            <a:endParaRPr lang="en-US" dirty="0">
              <a:latin typeface="+mn-lt"/>
              <a:cs typeface="+mn-cs"/>
            </a:endParaRPr>
          </a:p>
          <a:p>
            <a:pPr marL="452628">
              <a:spcBef>
                <a:spcPts val="0"/>
              </a:spcBef>
              <a:buClr>
                <a:schemeClr val="accent1">
                  <a:lumMod val="75000"/>
                </a:schemeClr>
              </a:buClr>
              <a:buSzPct val="82000"/>
            </a:pPr>
            <a:r>
              <a:rPr lang="en-US" dirty="0">
                <a:latin typeface="+mn-lt"/>
                <a:cs typeface="+mn-cs"/>
              </a:rPr>
              <a:t>Walking/working surfaces</a:t>
            </a:r>
          </a:p>
          <a:p>
            <a:endParaRPr lang="en-US" sz="1900" dirty="0">
              <a:latin typeface="+mn-lt"/>
              <a:cs typeface="+mn-cs"/>
            </a:endParaRPr>
          </a:p>
        </p:txBody>
      </p:sp>
      <p:pic>
        <p:nvPicPr>
          <p:cNvPr id="5" name="Picture 4" title="unprotected sides">
            <a:extLst>
              <a:ext uri="{FF2B5EF4-FFF2-40B4-BE49-F238E27FC236}">
                <a16:creationId xmlns:a16="http://schemas.microsoft.com/office/drawing/2014/main" id="{54D0CB09-8239-48C9-B05B-A306A58C2FF7}"/>
              </a:ext>
            </a:extLst>
          </p:cNvPr>
          <p:cNvPicPr>
            <a:picLocks noChangeAspect="1"/>
          </p:cNvPicPr>
          <p:nvPr/>
        </p:nvPicPr>
        <p:blipFill rotWithShape="1">
          <a:blip r:embed="rId2">
            <a:extLst>
              <a:ext uri="{28A0092B-C50C-407E-A947-70E740481C1C}">
                <a14:useLocalDpi xmlns:a14="http://schemas.microsoft.com/office/drawing/2010/main"/>
              </a:ext>
            </a:extLst>
          </a:blip>
          <a:srcRect l="3402" r="3494" b="-3"/>
          <a:stretch/>
        </p:blipFill>
        <p:spPr>
          <a:xfrm>
            <a:off x="5756743" y="2093976"/>
            <a:ext cx="2955798" cy="4096512"/>
          </a:xfrm>
          <a:prstGeom prst="rect">
            <a:avLst/>
          </a:prstGeom>
        </p:spPr>
      </p:pic>
      <p:sp>
        <p:nvSpPr>
          <p:cNvPr id="4" name="Slide Number Placeholder 3">
            <a:extLst>
              <a:ext uri="{FF2B5EF4-FFF2-40B4-BE49-F238E27FC236}">
                <a16:creationId xmlns:a16="http://schemas.microsoft.com/office/drawing/2014/main" id="{FB410CBB-DB27-4790-A0B8-07F1423C612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A7F154CC-4E82-45BB-8A64-02679D04A018}" type="slidenum">
              <a:rPr lang="en-US" smtClean="0">
                <a:solidFill>
                  <a:prstClr val="black">
                    <a:tint val="75000"/>
                  </a:prstClr>
                </a:solidFill>
                <a:latin typeface="Calibri" panose="020F0502020204030204"/>
                <a:cs typeface="+mn-cs"/>
              </a:rPr>
              <a:pPr>
                <a:spcAft>
                  <a:spcPts val="600"/>
                </a:spcAft>
                <a:defRPr/>
              </a:pPr>
              <a:t>34</a:t>
            </a:fld>
            <a:endParaRPr lang="en-US">
              <a:solidFill>
                <a:prstClr val="black">
                  <a:tint val="75000"/>
                </a:prstClr>
              </a:solidFill>
              <a:latin typeface="Calibri" panose="020F0502020204030204"/>
              <a:cs typeface="+mn-cs"/>
            </a:endParaRPr>
          </a:p>
        </p:txBody>
      </p:sp>
      <p:sp useBgFill="1">
        <p:nvSpPr>
          <p:cNvPr id="6" name="TextBox 5">
            <a:extLst>
              <a:ext uri="{FF2B5EF4-FFF2-40B4-BE49-F238E27FC236}">
                <a16:creationId xmlns:a16="http://schemas.microsoft.com/office/drawing/2014/main" id="{5CCD4C7B-F42D-5E46-8346-4E04A5B1673E}"/>
              </a:ext>
            </a:extLst>
          </p:cNvPr>
          <p:cNvSpPr txBox="1"/>
          <p:nvPr/>
        </p:nvSpPr>
        <p:spPr>
          <a:xfrm>
            <a:off x="8031480" y="6356350"/>
            <a:ext cx="681061"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351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General Industry:</a:t>
            </a:r>
          </a:p>
          <a:p>
            <a:pPr marL="0" indent="0">
              <a:buNone/>
            </a:pPr>
            <a:r>
              <a:rPr lang="en-US" b="1" dirty="0">
                <a:latin typeface="Arial" panose="020B0604020202020204" pitchFamily="34" charset="0"/>
                <a:cs typeface="Arial" panose="020B0604020202020204" pitchFamily="34" charset="0"/>
              </a:rPr>
              <a:t>Fall protection required when working at 4 feet above lower level</a:t>
            </a:r>
            <a:endParaRPr lang="en-US" dirty="0">
              <a:latin typeface="Arial" panose="020B0604020202020204" pitchFamily="34" charset="0"/>
              <a:cs typeface="Arial" panose="020B0604020202020204" pitchFamily="34" charset="0"/>
            </a:endParaRPr>
          </a:p>
          <a:p>
            <a:pPr marL="342019" indent="-342659">
              <a:buFont typeface="Wingdings" panose="05000000000000000000" pitchFamily="2" charset="2"/>
              <a:buChar char="ü"/>
            </a:pPr>
            <a:r>
              <a:rPr lang="en-US" b="1" dirty="0">
                <a:latin typeface="Arial" panose="020B0604020202020204" pitchFamily="34" charset="0"/>
                <a:cs typeface="Arial" panose="020B0604020202020204" pitchFamily="34" charset="0"/>
              </a:rPr>
              <a:t>Construction Industry:</a:t>
            </a:r>
          </a:p>
          <a:p>
            <a:pPr marL="0" indent="0">
              <a:buNone/>
            </a:pPr>
            <a:r>
              <a:rPr lang="en-US" b="1" dirty="0">
                <a:latin typeface="Arial" panose="020B0604020202020204" pitchFamily="34" charset="0"/>
                <a:cs typeface="Arial" panose="020B0604020202020204" pitchFamily="34" charset="0"/>
              </a:rPr>
              <a:t>Fall protection required when working at 6 feet above lower level</a:t>
            </a:r>
          </a:p>
          <a:p>
            <a:pPr marL="0" indent="0">
              <a:buNone/>
            </a:pPr>
            <a:endParaRPr lang="en-US" dirty="0">
              <a:latin typeface="Arial" panose="020B0604020202020204" pitchFamily="34" charset="0"/>
              <a:cs typeface="Arial" panose="020B0604020202020204" pitchFamily="34" charset="0"/>
            </a:endParaRPr>
          </a:p>
          <a:p>
            <a:pPr marL="342659" lvl="2" indent="-342659">
              <a:buFont typeface="Wingdings" panose="05000000000000000000" pitchFamily="2" charset="2"/>
              <a:buChar char="§"/>
            </a:pPr>
            <a:r>
              <a:rPr lang="en-US" sz="2800" dirty="0">
                <a:latin typeface="Arial" panose="020B0604020202020204" pitchFamily="34" charset="0"/>
                <a:cs typeface="Arial" panose="020B0604020202020204" pitchFamily="34" charset="0"/>
              </a:rPr>
              <a:t>Employer’s operations will completely or mostly fall under one of the sectors listed and will follow their regulations. </a:t>
            </a:r>
          </a:p>
          <a:p>
            <a:endParaRPr lang="en-US" dirty="0">
              <a:latin typeface="Arial" panose="020B0604020202020204" pitchFamily="34" charset="0"/>
              <a:cs typeface="Arial" panose="020B0604020202020204" pitchFamily="34" charset="0"/>
            </a:endParaRPr>
          </a:p>
        </p:txBody>
      </p:sp>
      <p:sp>
        <p:nvSpPr>
          <p:cNvPr id="8" name="Titel 1"/>
          <p:cNvSpPr>
            <a:spLocks noGrp="1"/>
          </p:cNvSpPr>
          <p:nvPr>
            <p:ph type="title"/>
          </p:nvPr>
        </p:nvSpPr>
        <p:spPr/>
        <p:txBody>
          <a:bodyPr>
            <a:noAutofit/>
          </a:bodyPr>
          <a:lstStyle/>
          <a:p>
            <a:r>
              <a:rPr lang="de-DE" dirty="0">
                <a:ea typeface="Helvetica" panose="020B0604020202020204" pitchFamily="34" charset="0"/>
              </a:rPr>
              <a:t>OSHA Regulations on Fall Protection </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35</a:t>
            </a:fld>
            <a:endParaRPr lang="de-DE" dirty="0"/>
          </a:p>
        </p:txBody>
      </p:sp>
      <p:sp useBgFill="1">
        <p:nvSpPr>
          <p:cNvPr id="3" name="TextBox 2">
            <a:extLst>
              <a:ext uri="{FF2B5EF4-FFF2-40B4-BE49-F238E27FC236}">
                <a16:creationId xmlns:a16="http://schemas.microsoft.com/office/drawing/2014/main" id="{1BCF0AF3-71DC-1E42-A3D0-5DB8F1E657CD}"/>
              </a:ext>
            </a:extLst>
          </p:cNvPr>
          <p:cNvSpPr txBox="1"/>
          <p:nvPr/>
        </p:nvSpPr>
        <p:spPr>
          <a:xfrm>
            <a:off x="8046720" y="6356351"/>
            <a:ext cx="46863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67037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a:latin typeface="Helvetica" panose="020B0604020202020204" pitchFamily="34" charset="0"/>
                <a:cs typeface="Helvetica" panose="020B0604020202020204" pitchFamily="34" charset="0"/>
              </a:rPr>
              <a:t>4-sided set of lines in-place to warn workers of edge hazard</a:t>
            </a:r>
          </a:p>
          <a:p>
            <a:pPr marL="0" indent="0">
              <a:buNone/>
            </a:pPr>
            <a:endParaRPr lang="en-US" sz="500" dirty="0">
              <a:latin typeface="Helvetica" panose="020B0604020202020204" pitchFamily="34" charset="0"/>
              <a:cs typeface="Helvetica" panose="020B0604020202020204" pitchFamily="34" charset="0"/>
            </a:endParaRPr>
          </a:p>
          <a:p>
            <a:pPr lvl="1"/>
            <a:r>
              <a:rPr lang="en-US" sz="2000" b="1" u="sng" dirty="0">
                <a:latin typeface="Helvetica" panose="020B0604020202020204" pitchFamily="34" charset="0"/>
                <a:cs typeface="Helvetica" panose="020B0604020202020204" pitchFamily="34" charset="0"/>
              </a:rPr>
              <a:t>NOT</a:t>
            </a:r>
            <a:r>
              <a:rPr lang="en-US" sz="2000" dirty="0">
                <a:latin typeface="Helvetica" panose="020B0604020202020204" pitchFamily="34" charset="0"/>
                <a:cs typeface="Helvetica" panose="020B0604020202020204" pitchFamily="34" charset="0"/>
              </a:rPr>
              <a:t> a guardrail</a:t>
            </a:r>
          </a:p>
          <a:p>
            <a:pPr lvl="1"/>
            <a:r>
              <a:rPr lang="en-US" sz="2000" dirty="0">
                <a:latin typeface="Helvetica" panose="020B0604020202020204" pitchFamily="34" charset="0"/>
                <a:cs typeface="Helvetica" panose="020B0604020202020204" pitchFamily="34" charset="0"/>
              </a:rPr>
              <a:t>Distances from edge:</a:t>
            </a:r>
          </a:p>
          <a:p>
            <a:pPr marL="401356" lvl="1" indent="0">
              <a:buNone/>
            </a:pPr>
            <a:endParaRPr lang="en-US" sz="400" dirty="0">
              <a:latin typeface="Helvetica" panose="020B0604020202020204" pitchFamily="34" charset="0"/>
              <a:cs typeface="Helvetica" panose="020B0604020202020204" pitchFamily="34" charset="0"/>
            </a:endParaRP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6’</a:t>
            </a:r>
            <a:r>
              <a:rPr lang="en-US" sz="1900" dirty="0">
                <a:latin typeface="Helvetica" panose="020B0604020202020204" pitchFamily="34" charset="0"/>
                <a:cs typeface="Helvetica" panose="020B0604020202020204" pitchFamily="34" charset="0"/>
              </a:rPr>
              <a:t> - General</a:t>
            </a: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10’</a:t>
            </a:r>
            <a:r>
              <a:rPr lang="en-US" sz="1900" dirty="0">
                <a:latin typeface="Helvetica" panose="020B0604020202020204" pitchFamily="34" charset="0"/>
                <a:cs typeface="Helvetica" panose="020B0604020202020204" pitchFamily="34" charset="0"/>
              </a:rPr>
              <a:t> – “Mechanical Equipment”</a:t>
            </a:r>
          </a:p>
          <a:p>
            <a:pPr lvl="1"/>
            <a:r>
              <a:rPr lang="en-US" sz="2000" dirty="0">
                <a:latin typeface="Helvetica" panose="020B0604020202020204" pitchFamily="34" charset="0"/>
                <a:cs typeface="Helvetica" panose="020B0604020202020204" pitchFamily="34" charset="0"/>
              </a:rPr>
              <a:t>Permit work inside w/ no PFAS</a:t>
            </a:r>
            <a:endParaRPr lang="en-US" sz="400" dirty="0">
              <a:latin typeface="Helvetica" panose="020B0604020202020204" pitchFamily="34" charset="0"/>
              <a:cs typeface="Helvetica" panose="020B0604020202020204" pitchFamily="34" charset="0"/>
            </a:endParaRPr>
          </a:p>
          <a:p>
            <a:pPr marL="628209" lvl="1" indent="-223681">
              <a:buFont typeface="Arial" panose="020B0604020202020204" pitchFamily="34" charset="0"/>
              <a:buChar char="•"/>
            </a:pPr>
            <a:r>
              <a:rPr lang="en-US" sz="2000" dirty="0">
                <a:latin typeface="Helvetica" panose="020B0604020202020204" pitchFamily="34" charset="0"/>
                <a:cs typeface="Helvetica" panose="020B0604020202020204" pitchFamily="34" charset="0"/>
              </a:rPr>
              <a:t>Points of access, materials handling areas, storage areas, and hoisting areas connected by access path formed by two warning lines</a:t>
            </a:r>
          </a:p>
          <a:p>
            <a:pPr marL="404529" lvl="1" indent="0">
              <a:buNone/>
            </a:pPr>
            <a:endParaRPr lang="en-US" sz="500" dirty="0">
              <a:latin typeface="Helvetica" panose="020B0604020202020204" pitchFamily="34" charset="0"/>
              <a:cs typeface="Helvetica" panose="020B0604020202020204" pitchFamily="34" charset="0"/>
            </a:endParaRPr>
          </a:p>
          <a:p>
            <a:pPr marL="1032737" lvl="1"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Rope / Wire / Chain Gate or “Other Barricade” </a:t>
            </a:r>
          </a:p>
          <a:p>
            <a:pPr marL="1032737" lvl="1" indent="-342659">
              <a:buFont typeface="Wingdings" panose="05000000000000000000" pitchFamily="2" charset="2"/>
              <a:buChar char="ü"/>
            </a:pPr>
            <a:r>
              <a:rPr lang="en-US" sz="1900" dirty="0">
                <a:latin typeface="Helvetica" panose="020B0604020202020204" pitchFamily="34" charset="0"/>
                <a:cs typeface="Helvetica" panose="020B0604020202020204" pitchFamily="34" charset="0"/>
              </a:rPr>
              <a:t>Offset Access</a:t>
            </a:r>
          </a:p>
          <a:p>
            <a:pPr marL="747190" lvl="1" indent="-342659">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Warning Lines – 1926 Roofing</a:t>
            </a:r>
          </a:p>
        </p:txBody>
      </p:sp>
      <p:sp>
        <p:nvSpPr>
          <p:cNvPr id="5" name="Slide Number Placeholder 4"/>
          <p:cNvSpPr>
            <a:spLocks noGrp="1"/>
          </p:cNvSpPr>
          <p:nvPr>
            <p:ph type="sldNum" sz="quarter" idx="12"/>
          </p:nvPr>
        </p:nvSpPr>
        <p:spPr/>
        <p:txBody>
          <a:bodyPr/>
          <a:lstStyle/>
          <a:p>
            <a:fld id="{A7F154CC-4E82-45BB-8A64-02679D04A018}" type="slidenum">
              <a:rPr lang="en-US" smtClean="0"/>
              <a:pPr/>
              <a:t>36</a:t>
            </a:fld>
            <a:endParaRPr lang="en-US" dirty="0"/>
          </a:p>
        </p:txBody>
      </p:sp>
      <p:pic>
        <p:nvPicPr>
          <p:cNvPr id="4" name="Picture 3" title="A drawing of four-sided warning lines on a roo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9630" y="1550729"/>
            <a:ext cx="3609474" cy="1777429"/>
          </a:xfrm>
          <a:prstGeom prst="rect">
            <a:avLst/>
          </a:prstGeom>
        </p:spPr>
      </p:pic>
      <p:sp useBgFill="1">
        <p:nvSpPr>
          <p:cNvPr id="6" name="TextBox 5">
            <a:extLst>
              <a:ext uri="{FF2B5EF4-FFF2-40B4-BE49-F238E27FC236}">
                <a16:creationId xmlns:a16="http://schemas.microsoft.com/office/drawing/2014/main" id="{6E808996-EDD9-1A41-9FDF-B65738AB2A14}"/>
              </a:ext>
            </a:extLst>
          </p:cNvPr>
          <p:cNvSpPr txBox="1"/>
          <p:nvPr/>
        </p:nvSpPr>
        <p:spPr>
          <a:xfrm>
            <a:off x="7818120" y="6356351"/>
            <a:ext cx="69723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45833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Misuse of Portable Ladders</a:t>
            </a:r>
            <a:endParaRPr lang="en-US" altLang="en-US" dirty="0"/>
          </a:p>
        </p:txBody>
      </p:sp>
      <p:pic>
        <p:nvPicPr>
          <p:cNvPr id="179204" name="Picture 4" descr="A picture showing a worker standing on top of a secured inclined ladd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2433" y="2971354"/>
            <a:ext cx="2514823" cy="275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5" name="Picture 5" descr="A picture showing a worker standing on the topmost step of a ladde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71192" y="1141884"/>
            <a:ext cx="2000250" cy="31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6" name="Picture 6" descr="A picture showing a ladder needing proper repair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572000" y="1141884"/>
            <a:ext cx="2447851" cy="297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7" name="Picture 7" descr="A picture showing a worker standing on a ladder without fully opened spreade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9851" y="1153222"/>
            <a:ext cx="1924348" cy="319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79208" name="Rectangle 8"/>
          <p:cNvSpPr>
            <a:spLocks/>
          </p:cNvSpPr>
          <p:nvPr/>
        </p:nvSpPr>
        <p:spPr bwMode="auto">
          <a:xfrm>
            <a:off x="227707" y="5790903"/>
            <a:ext cx="4849937"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This one seems properly inclined and secured</a:t>
            </a:r>
            <a:endParaRPr lang="en-US" altLang="en-US" sz="2531"/>
          </a:p>
        </p:txBody>
      </p:sp>
      <p:pic>
        <p:nvPicPr>
          <p:cNvPr id="179209" name="Picture 9" descr="A picture showing a ladder secured to the roo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263617" y="4221331"/>
            <a:ext cx="1857375" cy="26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37</a:t>
            </a:fld>
            <a:endParaRPr lang="en-US" dirty="0"/>
          </a:p>
        </p:txBody>
      </p:sp>
      <p:sp useBgFill="1">
        <p:nvSpPr>
          <p:cNvPr id="2" name="TextBox 1">
            <a:extLst>
              <a:ext uri="{FF2B5EF4-FFF2-40B4-BE49-F238E27FC236}">
                <a16:creationId xmlns:a16="http://schemas.microsoft.com/office/drawing/2014/main" id="{0E72D4F8-AA8D-714D-99EA-07EF0DE05827}"/>
              </a:ext>
            </a:extLst>
          </p:cNvPr>
          <p:cNvSpPr txBox="1"/>
          <p:nvPr/>
        </p:nvSpPr>
        <p:spPr>
          <a:xfrm>
            <a:off x="8120992" y="6356351"/>
            <a:ext cx="565362"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20460672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5829300" cy="4974388"/>
          </a:xfrm>
        </p:spPr>
        <p:txBody>
          <a:bodyPr/>
          <a:lstStyle/>
          <a:p>
            <a:r>
              <a:rPr lang="en-US" sz="2000" dirty="0">
                <a:latin typeface="Helvetica" panose="020B0604020202020204" pitchFamily="34" charset="0"/>
                <a:cs typeface="Helvetica" panose="020B0604020202020204" pitchFamily="34" charset="0"/>
              </a:rPr>
              <a:t>Is fall protection required? </a:t>
            </a:r>
          </a:p>
          <a:p>
            <a:r>
              <a:rPr lang="en-US" sz="2000" dirty="0">
                <a:latin typeface="Helvetica" panose="020B0604020202020204" pitchFamily="34" charset="0"/>
                <a:cs typeface="Helvetica" panose="020B0604020202020204" pitchFamily="34" charset="0"/>
              </a:rPr>
              <a:t>Where is the correct place to attach?</a:t>
            </a:r>
          </a:p>
          <a:p>
            <a:pPr marL="0" indent="0">
              <a:buNone/>
            </a:pPr>
            <a:endParaRPr lang="en-US" sz="2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What about outside the basket?</a:t>
            </a:r>
          </a:p>
          <a:p>
            <a:pPr lvl="1"/>
            <a:r>
              <a:rPr lang="en-US" sz="2000" dirty="0">
                <a:latin typeface="Helvetica" panose="020B0604020202020204" pitchFamily="34" charset="0"/>
                <a:cs typeface="Helvetica" panose="020B0604020202020204" pitchFamily="34" charset="0"/>
              </a:rPr>
              <a:t>Basket guardrails?</a:t>
            </a:r>
          </a:p>
          <a:p>
            <a:pPr lvl="1"/>
            <a:endParaRPr lang="en-US" sz="2000" dirty="0">
              <a:latin typeface="Helvetica" panose="020B0604020202020204" pitchFamily="34" charset="0"/>
              <a:cs typeface="Helvetica" panose="020B0604020202020204" pitchFamily="34" charset="0"/>
            </a:endParaRPr>
          </a:p>
          <a:p>
            <a:pPr lvl="1"/>
            <a:endParaRPr lang="en-US" sz="2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General Prohibitions:</a:t>
            </a:r>
          </a:p>
          <a:p>
            <a:pPr marL="0" indent="0">
              <a:buNone/>
            </a:pPr>
            <a:endParaRPr lang="en-US" sz="200" dirty="0">
              <a:latin typeface="Helvetica" panose="020B0604020202020204" pitchFamily="34" charset="0"/>
              <a:cs typeface="Helvetica" panose="020B0604020202020204" pitchFamily="34" charset="0"/>
            </a:endParaRPr>
          </a:p>
          <a:p>
            <a:pPr marL="682150" lvl="1" indent="-342659"/>
            <a:r>
              <a:rPr lang="en-US" sz="2000" dirty="0">
                <a:latin typeface="Helvetica" panose="020B0604020202020204" pitchFamily="34" charset="0"/>
                <a:cs typeface="Helvetica" panose="020B0604020202020204" pitchFamily="34" charset="0"/>
              </a:rPr>
              <a:t>Moving large distances w/ the basket elevated</a:t>
            </a:r>
          </a:p>
          <a:p>
            <a:pPr marL="682150" lvl="1" indent="-342659"/>
            <a:r>
              <a:rPr lang="en-US" sz="2000" dirty="0">
                <a:latin typeface="Helvetica" panose="020B0604020202020204" pitchFamily="34" charset="0"/>
                <a:cs typeface="Helvetica" panose="020B0604020202020204" pitchFamily="34" charset="0"/>
              </a:rPr>
              <a:t>Standing on the basket guardrails</a:t>
            </a:r>
          </a:p>
        </p:txBody>
      </p:sp>
      <p:sp>
        <p:nvSpPr>
          <p:cNvPr id="2" name="Title 1"/>
          <p:cNvSpPr>
            <a:spLocks noGrp="1"/>
          </p:cNvSpPr>
          <p:nvPr>
            <p:ph type="title"/>
          </p:nvPr>
        </p:nvSpPr>
        <p:spPr/>
        <p:txBody>
          <a:bodyPr/>
          <a:lstStyle/>
          <a:p>
            <a:r>
              <a:rPr lang="en-US" dirty="0"/>
              <a:t>Aerial Lift Fall Protection</a:t>
            </a:r>
          </a:p>
        </p:txBody>
      </p:sp>
      <p:pic>
        <p:nvPicPr>
          <p:cNvPr id="18" name="Picture 17" descr="A picture showing an attached snaphook"/>
          <p:cNvPicPr/>
          <p:nvPr/>
        </p:nvPicPr>
        <p:blipFill>
          <a:blip r:embed="rId3" cstate="email">
            <a:extLst>
              <a:ext uri="{28A0092B-C50C-407E-A947-70E740481C1C}">
                <a14:useLocalDpi xmlns:a14="http://schemas.microsoft.com/office/drawing/2010/main"/>
              </a:ext>
            </a:extLst>
          </a:blip>
          <a:stretch>
            <a:fillRect/>
          </a:stretch>
        </p:blipFill>
        <p:spPr>
          <a:xfrm>
            <a:off x="5527348" y="2019859"/>
            <a:ext cx="2567841" cy="2210949"/>
          </a:xfrm>
          <a:prstGeom prst="rect">
            <a:avLst/>
          </a:prstGeom>
          <a:effectLst>
            <a:softEdge rad="63500"/>
          </a:effectLst>
        </p:spPr>
      </p:pic>
      <p:pic>
        <p:nvPicPr>
          <p:cNvPr id="19" name="Picture 18" descr="A picture showing a worker inside a basket guardrail"/>
          <p:cNvPicPr/>
          <p:nvPr/>
        </p:nvPicPr>
        <p:blipFill>
          <a:blip r:embed="rId4" cstate="email">
            <a:extLst>
              <a:ext uri="{28A0092B-C50C-407E-A947-70E740481C1C}">
                <a14:useLocalDpi xmlns:a14="http://schemas.microsoft.com/office/drawing/2010/main"/>
              </a:ext>
            </a:extLst>
          </a:blip>
          <a:stretch>
            <a:fillRect/>
          </a:stretch>
        </p:blipFill>
        <p:spPr>
          <a:xfrm>
            <a:off x="6457950" y="4464797"/>
            <a:ext cx="2282847" cy="1779825"/>
          </a:xfrm>
          <a:prstGeom prst="rect">
            <a:avLst/>
          </a:prstGeom>
          <a:effectLst>
            <a:softEdge rad="63500"/>
          </a:effectLst>
        </p:spPr>
      </p:pic>
      <p:sp>
        <p:nvSpPr>
          <p:cNvPr id="5" name="Slide Number Placeholder 4"/>
          <p:cNvSpPr>
            <a:spLocks noGrp="1"/>
          </p:cNvSpPr>
          <p:nvPr>
            <p:ph type="sldNum" sz="quarter" idx="12"/>
          </p:nvPr>
        </p:nvSpPr>
        <p:spPr/>
        <p:txBody>
          <a:bodyPr/>
          <a:lstStyle/>
          <a:p>
            <a:fld id="{A7F154CC-4E82-45BB-8A64-02679D04A018}" type="slidenum">
              <a:rPr lang="en-US" smtClean="0"/>
              <a:pPr/>
              <a:t>38</a:t>
            </a:fld>
            <a:endParaRPr lang="en-US" dirty="0"/>
          </a:p>
        </p:txBody>
      </p:sp>
      <p:sp useBgFill="1">
        <p:nvSpPr>
          <p:cNvPr id="4" name="TextBox 3">
            <a:extLst>
              <a:ext uri="{FF2B5EF4-FFF2-40B4-BE49-F238E27FC236}">
                <a16:creationId xmlns:a16="http://schemas.microsoft.com/office/drawing/2014/main" id="{00F20E97-CB5E-9648-AFE8-30C32669B651}"/>
              </a:ext>
            </a:extLst>
          </p:cNvPr>
          <p:cNvSpPr txBox="1"/>
          <p:nvPr/>
        </p:nvSpPr>
        <p:spPr>
          <a:xfrm>
            <a:off x="8095189" y="6356351"/>
            <a:ext cx="420161"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727763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4" name="Rectangle 3"/>
          <p:cNvSpPr>
            <a:spLocks/>
          </p:cNvSpPr>
          <p:nvPr/>
        </p:nvSpPr>
        <p:spPr bwMode="auto">
          <a:xfrm>
            <a:off x="380628" y="1294804"/>
            <a:ext cx="3276079"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Supported Scaffold</a:t>
            </a:r>
            <a:endParaRPr lang="en-US" altLang="en-US" sz="2531"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p:txBody>
          <a:bodyPr/>
          <a:lstStyle/>
          <a:p>
            <a:r>
              <a:rPr lang="en-US" dirty="0"/>
              <a:t>Scaffold types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39</a:t>
            </a:fld>
            <a:endParaRPr lang="en-US" dirty="0"/>
          </a:p>
        </p:txBody>
      </p:sp>
      <p:pic>
        <p:nvPicPr>
          <p:cNvPr id="2" name="Picture 1" title="A picture showing different types of supported scaffold: Ladder jack, pump jack, frame, tube &amp; coupler, mobile, specialty, pol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027" y="2024616"/>
            <a:ext cx="8001000" cy="3986213"/>
          </a:xfrm>
          <a:prstGeom prst="rect">
            <a:avLst/>
          </a:prstGeom>
        </p:spPr>
      </p:pic>
      <p:sp useBgFill="1">
        <p:nvSpPr>
          <p:cNvPr id="5" name="TextBox 4">
            <a:extLst>
              <a:ext uri="{FF2B5EF4-FFF2-40B4-BE49-F238E27FC236}">
                <a16:creationId xmlns:a16="http://schemas.microsoft.com/office/drawing/2014/main" id="{EF1FDB89-05CE-E843-914C-9B785742C7C2}"/>
              </a:ext>
            </a:extLst>
          </p:cNvPr>
          <p:cNvSpPr txBox="1"/>
          <p:nvPr/>
        </p:nvSpPr>
        <p:spPr>
          <a:xfrm>
            <a:off x="8092440" y="6356351"/>
            <a:ext cx="492587"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7093104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FAB1E5-3183-864A-82E4-54E45FA4FA70}"/>
              </a:ext>
            </a:extLst>
          </p:cNvPr>
          <p:cNvSpPr>
            <a:spLocks noGrp="1"/>
          </p:cNvSpPr>
          <p:nvPr>
            <p:ph type="title"/>
          </p:nvPr>
        </p:nvSpPr>
        <p:spPr>
          <a:xfrm>
            <a:off x="628650" y="345810"/>
            <a:ext cx="3840421" cy="1325563"/>
          </a:xfrm>
        </p:spPr>
        <p:txBody>
          <a:bodyPr vert="horz" lIns="91440" tIns="45720" rIns="91440" bIns="45720" rtlCol="0" anchor="ctr">
            <a:normAutofit/>
          </a:bodyPr>
          <a:lstStyle/>
          <a:p>
            <a:r>
              <a:rPr lang="en-US" sz="4400" kern="1200">
                <a:solidFill>
                  <a:schemeClr val="tx1"/>
                </a:solidFill>
                <a:latin typeface="+mj-lt"/>
                <a:ea typeface="+mj-ea"/>
                <a:cs typeface="+mj-cs"/>
              </a:rPr>
              <a:t>House keeping rules</a:t>
            </a:r>
          </a:p>
        </p:txBody>
      </p:sp>
      <p:sp>
        <p:nvSpPr>
          <p:cNvPr id="2" name="Content Placeholder 1">
            <a:extLst>
              <a:ext uri="{FF2B5EF4-FFF2-40B4-BE49-F238E27FC236}">
                <a16:creationId xmlns:a16="http://schemas.microsoft.com/office/drawing/2014/main" id="{33986265-B6B1-F446-9360-F6647BA570AE}"/>
              </a:ext>
            </a:extLst>
          </p:cNvPr>
          <p:cNvSpPr>
            <a:spLocks noGrp="1"/>
          </p:cNvSpPr>
          <p:nvPr>
            <p:ph idx="1"/>
          </p:nvPr>
        </p:nvSpPr>
        <p:spPr>
          <a:xfrm>
            <a:off x="628650" y="1825625"/>
            <a:ext cx="3819146" cy="4351338"/>
          </a:xfrm>
        </p:spPr>
        <p:txBody>
          <a:bodyPr vert="horz" lIns="91440" tIns="45720" rIns="91440" bIns="45720" rtlCol="0">
            <a:normAutofit/>
          </a:bodyPr>
          <a:lstStyle/>
          <a:p>
            <a:r>
              <a:rPr lang="en-US" dirty="0">
                <a:latin typeface="+mn-lt"/>
                <a:cs typeface="+mn-cs"/>
              </a:rPr>
              <a:t>Please keep mask on at all times</a:t>
            </a:r>
          </a:p>
          <a:p>
            <a:r>
              <a:rPr lang="en-US" dirty="0">
                <a:latin typeface="+mn-lt"/>
                <a:cs typeface="+mn-cs"/>
              </a:rPr>
              <a:t>No talking during class</a:t>
            </a:r>
          </a:p>
          <a:p>
            <a:r>
              <a:rPr lang="en-US" dirty="0">
                <a:latin typeface="+mn-lt"/>
                <a:cs typeface="+mn-cs"/>
              </a:rPr>
              <a:t>No cell phone usage during class</a:t>
            </a:r>
          </a:p>
          <a:p>
            <a:r>
              <a:rPr lang="en-US" dirty="0">
                <a:latin typeface="+mn-lt"/>
                <a:cs typeface="+mn-cs"/>
              </a:rPr>
              <a:t>Be sure to fill out all required forms (Electronic)</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Mobile Prohibited High Res Stock Images | Shutterstock">
            <a:extLst>
              <a:ext uri="{FF2B5EF4-FFF2-40B4-BE49-F238E27FC236}">
                <a16:creationId xmlns:a16="http://schemas.microsoft.com/office/drawing/2014/main" id="{C3C10BC5-FAE2-FD4C-A230-5E583565E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5" r="8668" b="5904"/>
          <a:stretch/>
        </p:blipFill>
        <p:spPr bwMode="auto">
          <a:xfrm>
            <a:off x="5925944" y="2727729"/>
            <a:ext cx="3218056" cy="388643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Diagram, logo&#10;&#10;Description automatically generated">
            <a:extLst>
              <a:ext uri="{FF2B5EF4-FFF2-40B4-BE49-F238E27FC236}">
                <a16:creationId xmlns:a16="http://schemas.microsoft.com/office/drawing/2014/main" id="{8A61C26D-416E-244E-9D1B-A100CE3AB700}"/>
              </a:ext>
            </a:extLst>
          </p:cNvPr>
          <p:cNvPicPr>
            <a:picLocks noChangeAspect="1"/>
          </p:cNvPicPr>
          <p:nvPr/>
        </p:nvPicPr>
        <p:blipFill rotWithShape="1">
          <a:blip r:embed="rId3">
            <a:extLst>
              <a:ext uri="{28A0092B-C50C-407E-A947-70E740481C1C}">
                <a14:useLocalDpi xmlns:a14="http://schemas.microsoft.com/office/drawing/2010/main" val="0"/>
              </a:ext>
            </a:extLst>
          </a:blip>
          <a:srcRect l="5789" r="6462" b="3"/>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Slide Number Placeholder 3">
            <a:extLst>
              <a:ext uri="{FF2B5EF4-FFF2-40B4-BE49-F238E27FC236}">
                <a16:creationId xmlns:a16="http://schemas.microsoft.com/office/drawing/2014/main" id="{022FCAD0-CBC5-A844-ADCD-09B37D1B2A09}"/>
              </a:ext>
            </a:extLst>
          </p:cNvPr>
          <p:cNvSpPr>
            <a:spLocks noGrp="1"/>
          </p:cNvSpPr>
          <p:nvPr>
            <p:ph type="sldNum" sz="quarter" idx="12"/>
          </p:nvPr>
        </p:nvSpPr>
        <p:spPr>
          <a:xfrm>
            <a:off x="6457950" y="6356349"/>
            <a:ext cx="2057400" cy="365125"/>
          </a:xfrm>
        </p:spPr>
        <p:txBody>
          <a:bodyPr vert="horz" lIns="91440" tIns="45720" rIns="91440" bIns="45720" rtlCol="0" anchor="ctr">
            <a:normAutofit/>
          </a:bodyPr>
          <a:lstStyle/>
          <a:p>
            <a:pPr>
              <a:spcAft>
                <a:spcPts val="600"/>
              </a:spcAft>
            </a:pPr>
            <a:fld id="{A7F154CC-4E82-45BB-8A64-02679D04A018}" type="slidenum">
              <a:rPr lang="en-US">
                <a:solidFill>
                  <a:srgbClr val="FFFFFF"/>
                </a:solidFill>
                <a:latin typeface="+mn-lt"/>
                <a:cs typeface="+mn-cs"/>
              </a:rPr>
              <a:pPr>
                <a:spcAft>
                  <a:spcPts val="600"/>
                </a:spcAft>
              </a:pPr>
              <a:t>4</a:t>
            </a:fld>
            <a:endParaRPr lang="en-US">
              <a:solidFill>
                <a:srgbClr val="FFFFFF"/>
              </a:solidFill>
              <a:latin typeface="+mn-lt"/>
              <a:cs typeface="+mn-cs"/>
            </a:endParaRPr>
          </a:p>
        </p:txBody>
      </p:sp>
    </p:spTree>
    <p:extLst>
      <p:ext uri="{BB962C8B-B14F-4D97-AF65-F5344CB8AC3E}">
        <p14:creationId xmlns:p14="http://schemas.microsoft.com/office/powerpoint/2010/main" val="3450920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4" name="Rectangle 3"/>
          <p:cNvSpPr>
            <a:spLocks noGrp="1" noChangeArrowheads="1"/>
          </p:cNvSpPr>
          <p:nvPr>
            <p:ph type="body" idx="1"/>
          </p:nvPr>
        </p:nvSpPr>
        <p:spPr>
          <a:xfrm>
            <a:off x="304726" y="1218903"/>
            <a:ext cx="4190256" cy="5333256"/>
          </a:xfrm>
        </p:spPr>
        <p:txBody>
          <a:bodyPr vert="horz" lIns="88900" tIns="50799" rIns="88900" bIns="50799" rtlCol="0" anchor="t">
            <a:normAutofit/>
          </a:bodyPr>
          <a:lstStyle/>
          <a:p>
            <a:pPr marL="428610" indent="-428610" defTabSz="914145">
              <a:spcBef>
                <a:spcPts val="492"/>
              </a:spcBef>
              <a:buClr>
                <a:srgbClr val="000000"/>
              </a:buClr>
              <a:buFont typeface="ArialMT" charset="0"/>
              <a:buChar char="•"/>
            </a:pPr>
            <a:r>
              <a:rPr lang="en-US" altLang="en-US" sz="3937" dirty="0">
                <a:latin typeface="Helvetica" panose="020B0604020202020204" pitchFamily="34" charset="0"/>
                <a:cs typeface="Helvetica" panose="020B0604020202020204" pitchFamily="34" charset="0"/>
                <a:sym typeface="Times New Roman" panose="02020603050405020304" pitchFamily="18" charset="0"/>
              </a:rPr>
              <a:t>Avoiding risks</a:t>
            </a:r>
            <a:endParaRPr lang="en-US" altLang="en-US" sz="2391" dirty="0">
              <a:latin typeface="Helvetica" panose="020B0604020202020204" pitchFamily="34" charset="0"/>
              <a:cs typeface="Helvetica" panose="020B0604020202020204" pitchFamily="34" charset="0"/>
              <a:sym typeface="Times New Roman" panose="02020603050405020304" pitchFamily="18" charset="0"/>
            </a:endParaRPr>
          </a:p>
          <a:p>
            <a:pPr marL="607197" lvl="1" indent="-285740" defTabSz="914145">
              <a:spcBef>
                <a:spcPts val="422"/>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Follow manufacturer's instructions.</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607197" lvl="1" indent="-285740" defTabSz="914145">
              <a:spcBef>
                <a:spcPts val="422"/>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Install guardrail systems along all open sides and ends of platforms.</a:t>
            </a:r>
            <a:endParaRPr lang="en-U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21457" lvl="1" indent="0" defTabSz="914145">
              <a:spcBef>
                <a:spcPts val="422"/>
              </a:spcBef>
              <a:buClr>
                <a:srgbClr val="000000"/>
              </a:buClr>
              <a:buNone/>
            </a:pPr>
            <a:endParaRPr lang="en-US" altLang="en-US" dirty="0">
              <a:latin typeface="Helvetica" panose="020B0604020202020204" pitchFamily="34" charset="0"/>
              <a:cs typeface="Helvetica" panose="020B0604020202020204" pitchFamily="34" charset="0"/>
            </a:endParaRPr>
          </a:p>
        </p:txBody>
      </p:sp>
      <p:pic>
        <p:nvPicPr>
          <p:cNvPr id="138245" name="Picture 4" descr="A picture showing scaffold installation on side of a build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99707" y="1447726"/>
            <a:ext cx="4165699" cy="479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Title 2"/>
          <p:cNvSpPr>
            <a:spLocks noGrp="1"/>
          </p:cNvSpPr>
          <p:nvPr>
            <p:ph type="title"/>
          </p:nvPr>
        </p:nvSpPr>
        <p:spPr>
          <a:xfrm>
            <a:off x="628650" y="208647"/>
            <a:ext cx="7886700" cy="776489"/>
          </a:xfrm>
        </p:spPr>
        <p:txBody>
          <a:bodyPr/>
          <a:lstStyle/>
          <a:p>
            <a:r>
              <a:rPr lang="en-US" dirty="0"/>
              <a:t>Scaffolds in construction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40</a:t>
            </a:fld>
            <a:endParaRPr lang="en-US" dirty="0"/>
          </a:p>
        </p:txBody>
      </p:sp>
      <p:sp useBgFill="1">
        <p:nvSpPr>
          <p:cNvPr id="2" name="TextBox 1">
            <a:extLst>
              <a:ext uri="{FF2B5EF4-FFF2-40B4-BE49-F238E27FC236}">
                <a16:creationId xmlns:a16="http://schemas.microsoft.com/office/drawing/2014/main" id="{984EDD8C-6395-D848-8265-D4CDE7F595A4}"/>
              </a:ext>
            </a:extLst>
          </p:cNvPr>
          <p:cNvSpPr txBox="1"/>
          <p:nvPr/>
        </p:nvSpPr>
        <p:spPr>
          <a:xfrm>
            <a:off x="8077200" y="6356351"/>
            <a:ext cx="43815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25928990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24072" y="629266"/>
            <a:ext cx="4939868" cy="1676603"/>
          </a:xfrm>
        </p:spPr>
        <p:txBody>
          <a:bodyPr vert="horz" lIns="91440" tIns="45720" rIns="91440" bIns="45720" rtlCol="0" anchor="ctr">
            <a:normAutofit/>
          </a:bodyPr>
          <a:lstStyle/>
          <a:p>
            <a:r>
              <a:rPr lang="en-US" sz="4700">
                <a:latin typeface="+mj-lt"/>
                <a:cs typeface="+mj-cs"/>
              </a:rPr>
              <a:t>Scaffolds in construction </a:t>
            </a:r>
          </a:p>
        </p:txBody>
      </p:sp>
      <p:sp>
        <p:nvSpPr>
          <p:cNvPr id="152580" name="Rectangle 3"/>
          <p:cNvSpPr>
            <a:spLocks noGrp="1" noChangeArrowheads="1"/>
          </p:cNvSpPr>
          <p:nvPr>
            <p:ph type="body" idx="1"/>
          </p:nvPr>
        </p:nvSpPr>
        <p:spPr>
          <a:xfrm>
            <a:off x="3724073" y="2438400"/>
            <a:ext cx="4939867" cy="3785419"/>
          </a:xfrm>
        </p:spPr>
        <p:txBody>
          <a:bodyPr vert="horz" lIns="91440" tIns="45720" rIns="91440" bIns="45720" rtlCol="0">
            <a:normAutofit/>
          </a:bodyPr>
          <a:lstStyle/>
          <a:p>
            <a:pPr marL="321457">
              <a:spcBef>
                <a:spcPts val="492"/>
              </a:spcBef>
              <a:buClr>
                <a:srgbClr val="000000"/>
              </a:buClr>
            </a:pPr>
            <a:r>
              <a:rPr lang="en-US" altLang="en-US" dirty="0">
                <a:latin typeface="+mn-lt"/>
                <a:cs typeface="+mn-cs"/>
              </a:rPr>
              <a:t>Never stack blocks, bricks, or use ladders on top of scaffolds for extra height.</a:t>
            </a:r>
          </a:p>
          <a:p>
            <a:pPr marL="321457">
              <a:spcBef>
                <a:spcPts val="492"/>
              </a:spcBef>
              <a:buClr>
                <a:srgbClr val="000000"/>
              </a:buClr>
            </a:pPr>
            <a:endParaRPr lang="en-US" altLang="en-US" sz="2100" dirty="0">
              <a:latin typeface="+mn-lt"/>
              <a:cs typeface="+mn-cs"/>
              <a:sym typeface="Helvetica" panose="020B0604020202020204" pitchFamily="34" charset="0"/>
            </a:endParaRPr>
          </a:p>
        </p:txBody>
      </p:sp>
      <p:sp>
        <p:nvSpPr>
          <p:cNvPr id="4" name="Slide Number Placeholder 3"/>
          <p:cNvSpPr>
            <a:spLocks noGrp="1"/>
          </p:cNvSpPr>
          <p:nvPr>
            <p:ph type="sldNum" sz="quarter" idx="12"/>
          </p:nvPr>
        </p:nvSpPr>
        <p:spPr>
          <a:xfrm>
            <a:off x="7625281" y="6356350"/>
            <a:ext cx="890069" cy="365125"/>
          </a:xfrm>
        </p:spPr>
        <p:txBody>
          <a:bodyPr vert="horz" lIns="91440" tIns="45720" rIns="91440" bIns="45720" rtlCol="0" anchor="ctr">
            <a:normAutofit/>
          </a:bodyPr>
          <a:lstStyle/>
          <a:p>
            <a:pPr>
              <a:spcAft>
                <a:spcPts val="600"/>
              </a:spcAft>
              <a:defRPr/>
            </a:pPr>
            <a:fld id="{A7F154CC-4E82-45BB-8A64-02679D04A018}" type="slidenum">
              <a:rPr lang="en-US">
                <a:solidFill>
                  <a:prstClr val="black">
                    <a:tint val="75000"/>
                  </a:prstClr>
                </a:solidFill>
                <a:latin typeface="Calibri" panose="020F0502020204030204"/>
                <a:cs typeface="+mn-cs"/>
              </a:rPr>
              <a:pPr>
                <a:spcAft>
                  <a:spcPts val="600"/>
                </a:spcAft>
                <a:defRPr/>
              </a:pPr>
              <a:t>41</a:t>
            </a:fld>
            <a:endParaRPr lang="en-US">
              <a:solidFill>
                <a:prstClr val="black">
                  <a:tint val="75000"/>
                </a:prstClr>
              </a:solidFill>
              <a:latin typeface="Calibri" panose="020F0502020204030204"/>
              <a:cs typeface="+mn-cs"/>
            </a:endParaRPr>
          </a:p>
        </p:txBody>
      </p:sp>
      <p:pic>
        <p:nvPicPr>
          <p:cNvPr id="2" name="Picture 1">
            <a:extLst>
              <a:ext uri="{FF2B5EF4-FFF2-40B4-BE49-F238E27FC236}">
                <a16:creationId xmlns:a16="http://schemas.microsoft.com/office/drawing/2014/main" id="{3DF62023-44BB-48D0-8FA8-C69D2657C22B}"/>
              </a:ext>
            </a:extLst>
          </p:cNvPr>
          <p:cNvPicPr>
            <a:picLocks noChangeAspect="1"/>
          </p:cNvPicPr>
          <p:nvPr/>
        </p:nvPicPr>
        <p:blipFill>
          <a:blip r:embed="rId3"/>
          <a:stretch>
            <a:fillRect/>
          </a:stretch>
        </p:blipFill>
        <p:spPr>
          <a:xfrm>
            <a:off x="278522" y="814921"/>
            <a:ext cx="3505504" cy="4627265"/>
          </a:xfrm>
          <a:prstGeom prst="rect">
            <a:avLst/>
          </a:prstGeom>
        </p:spPr>
      </p:pic>
      <p:sp useBgFill="1">
        <p:nvSpPr>
          <p:cNvPr id="5" name="TextBox 4">
            <a:extLst>
              <a:ext uri="{FF2B5EF4-FFF2-40B4-BE49-F238E27FC236}">
                <a16:creationId xmlns:a16="http://schemas.microsoft.com/office/drawing/2014/main" id="{A18A8469-F729-A540-A093-7789B817CF5A}"/>
              </a:ext>
            </a:extLst>
          </p:cNvPr>
          <p:cNvSpPr txBox="1"/>
          <p:nvPr/>
        </p:nvSpPr>
        <p:spPr>
          <a:xfrm>
            <a:off x="278522" y="5989320"/>
            <a:ext cx="8385418" cy="732155"/>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04151727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2AB5D-C14E-4996-9332-EC0CCD68AE12}"/>
              </a:ext>
            </a:extLst>
          </p:cNvPr>
          <p:cNvSpPr>
            <a:spLocks noGrp="1"/>
          </p:cNvSpPr>
          <p:nvPr>
            <p:ph type="title"/>
          </p:nvPr>
        </p:nvSpPr>
        <p:spPr>
          <a:xfrm>
            <a:off x="3724072" y="629266"/>
            <a:ext cx="4939868" cy="1676603"/>
          </a:xfrm>
        </p:spPr>
        <p:txBody>
          <a:bodyPr vert="horz" lIns="91440" tIns="45720" rIns="91440" bIns="45720" rtlCol="0" anchor="ctr">
            <a:normAutofit/>
          </a:bodyPr>
          <a:lstStyle/>
          <a:p>
            <a:endParaRPr lang="en-US" sz="4700">
              <a:latin typeface="+mj-lt"/>
              <a:cs typeface="+mj-cs"/>
            </a:endParaRPr>
          </a:p>
        </p:txBody>
      </p:sp>
      <p:sp>
        <p:nvSpPr>
          <p:cNvPr id="2" name="Content Placeholder 1">
            <a:extLst>
              <a:ext uri="{FF2B5EF4-FFF2-40B4-BE49-F238E27FC236}">
                <a16:creationId xmlns:a16="http://schemas.microsoft.com/office/drawing/2014/main" id="{C3D11666-A7C2-4979-BD3C-80377FF0C796}"/>
              </a:ext>
            </a:extLst>
          </p:cNvPr>
          <p:cNvSpPr>
            <a:spLocks noGrp="1"/>
          </p:cNvSpPr>
          <p:nvPr>
            <p:ph idx="1"/>
          </p:nvPr>
        </p:nvSpPr>
        <p:spPr>
          <a:xfrm>
            <a:off x="3724073" y="2438400"/>
            <a:ext cx="4939867" cy="3785419"/>
          </a:xfrm>
        </p:spPr>
        <p:txBody>
          <a:bodyPr vert="horz" lIns="91440" tIns="45720" rIns="91440" bIns="45720" rtlCol="0">
            <a:normAutofit/>
          </a:bodyPr>
          <a:lstStyle/>
          <a:p>
            <a:r>
              <a:rPr lang="en-US" altLang="en-US" dirty="0">
                <a:latin typeface="+mn-lt"/>
                <a:cs typeface="+mn-cs"/>
              </a:rPr>
              <a:t>Workers must have a safe way to access the scaffold.</a:t>
            </a:r>
          </a:p>
          <a:p>
            <a:endParaRPr lang="en-US" sz="2100" dirty="0">
              <a:latin typeface="+mn-lt"/>
              <a:cs typeface="+mn-cs"/>
            </a:endParaRPr>
          </a:p>
        </p:txBody>
      </p:sp>
      <p:pic>
        <p:nvPicPr>
          <p:cNvPr id="5" name="Picture 4" title="unsafe situation">
            <a:extLst>
              <a:ext uri="{FF2B5EF4-FFF2-40B4-BE49-F238E27FC236}">
                <a16:creationId xmlns:a16="http://schemas.microsoft.com/office/drawing/2014/main" id="{9DA6EB8A-6719-4BEC-B252-212511E43B9C}"/>
              </a:ext>
            </a:extLst>
          </p:cNvPr>
          <p:cNvPicPr>
            <a:picLocks noChangeAspect="1"/>
          </p:cNvPicPr>
          <p:nvPr/>
        </p:nvPicPr>
        <p:blipFill rotWithShape="1">
          <a:blip r:embed="rId2">
            <a:extLst>
              <a:ext uri="{28A0092B-C50C-407E-A947-70E740481C1C}">
                <a14:useLocalDpi xmlns:a14="http://schemas.microsoft.com/office/drawing/2010/main"/>
              </a:ext>
            </a:extLst>
          </a:blip>
          <a:srcRect l="18357" r="22866"/>
          <a:stretch/>
        </p:blipFill>
        <p:spPr>
          <a:xfrm>
            <a:off x="20" y="10"/>
            <a:ext cx="3476673" cy="6857990"/>
          </a:xfrm>
          <a:prstGeom prst="rect">
            <a:avLst/>
          </a:prstGeom>
          <a:effectLst/>
        </p:spPr>
      </p:pic>
      <p:sp>
        <p:nvSpPr>
          <p:cNvPr id="4" name="Slide Number Placeholder 3">
            <a:extLst>
              <a:ext uri="{FF2B5EF4-FFF2-40B4-BE49-F238E27FC236}">
                <a16:creationId xmlns:a16="http://schemas.microsoft.com/office/drawing/2014/main" id="{65C348CD-1191-44CB-8766-F557E464FDFA}"/>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spcAft>
                <a:spcPts val="600"/>
              </a:spcAft>
              <a:defRPr/>
            </a:pPr>
            <a:fld id="{A7F154CC-4E82-45BB-8A64-02679D04A018}" type="slidenum">
              <a:rPr lang="en-US" smtClean="0">
                <a:solidFill>
                  <a:prstClr val="black">
                    <a:tint val="75000"/>
                  </a:prstClr>
                </a:solidFill>
                <a:latin typeface="Calibri" panose="020F0502020204030204"/>
                <a:cs typeface="+mn-cs"/>
              </a:rPr>
              <a:pPr>
                <a:spcAft>
                  <a:spcPts val="600"/>
                </a:spcAft>
                <a:defRPr/>
              </a:pPr>
              <a:t>42</a:t>
            </a:fld>
            <a:endParaRPr lang="en-US">
              <a:solidFill>
                <a:prstClr val="black">
                  <a:tint val="75000"/>
                </a:prstClr>
              </a:solidFill>
              <a:latin typeface="Calibri" panose="020F0502020204030204"/>
              <a:cs typeface="+mn-cs"/>
            </a:endParaRPr>
          </a:p>
        </p:txBody>
      </p:sp>
      <p:sp useBgFill="1">
        <p:nvSpPr>
          <p:cNvPr id="6" name="TextBox 5">
            <a:extLst>
              <a:ext uri="{FF2B5EF4-FFF2-40B4-BE49-F238E27FC236}">
                <a16:creationId xmlns:a16="http://schemas.microsoft.com/office/drawing/2014/main" id="{62C72FB7-612F-924C-8BA3-E107591BCD01}"/>
              </a:ext>
            </a:extLst>
          </p:cNvPr>
          <p:cNvSpPr txBox="1"/>
          <p:nvPr/>
        </p:nvSpPr>
        <p:spPr>
          <a:xfrm>
            <a:off x="3476693" y="5867400"/>
            <a:ext cx="5332027" cy="854075"/>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61378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5907774" cy="4974388"/>
          </a:xfrm>
        </p:spPr>
        <p:txBody>
          <a:bodyPr/>
          <a:lstStyle/>
          <a:p>
            <a:r>
              <a:rPr lang="en-US" dirty="0"/>
              <a:t>Authorized Person:</a:t>
            </a:r>
          </a:p>
          <a:p>
            <a:pPr marL="0" indent="0">
              <a:buNone/>
            </a:pPr>
            <a:r>
              <a:rPr lang="en-US" dirty="0"/>
              <a:t>A person approved or assigned by the employer to perform a specific type of duty or duties or to be at a specific location or locations at the jobsite.</a:t>
            </a:r>
          </a:p>
          <a:p>
            <a:r>
              <a:rPr lang="en-US" dirty="0"/>
              <a:t>This is the “user” of the equipment.</a:t>
            </a:r>
          </a:p>
          <a:p>
            <a:r>
              <a:rPr lang="en-US" dirty="0"/>
              <a:t>They know what they need to know in order to be able to perform their particular jobs</a:t>
            </a:r>
          </a:p>
        </p:txBody>
      </p:sp>
      <p:sp>
        <p:nvSpPr>
          <p:cNvPr id="8" name="Titel 1"/>
          <p:cNvSpPr>
            <a:spLocks noGrp="1"/>
          </p:cNvSpPr>
          <p:nvPr>
            <p:ph type="title"/>
          </p:nvPr>
        </p:nvSpPr>
        <p:spPr/>
        <p:txBody>
          <a:bodyPr>
            <a:normAutofit/>
          </a:bodyPr>
          <a:lstStyle/>
          <a:p>
            <a:r>
              <a:rPr lang="de-DE" dirty="0">
                <a:ea typeface="Helvetica" panose="020B0604020202020204" pitchFamily="34" charset="0"/>
              </a:rPr>
              <a:t>Authorized Person</a:t>
            </a:r>
          </a:p>
        </p:txBody>
      </p:sp>
      <p:sp>
        <p:nvSpPr>
          <p:cNvPr id="3" name="Slide Number Placeholder 2"/>
          <p:cNvSpPr>
            <a:spLocks noGrp="1"/>
          </p:cNvSpPr>
          <p:nvPr>
            <p:ph type="sldNum" sz="quarter" idx="12"/>
          </p:nvPr>
        </p:nvSpPr>
        <p:spPr/>
        <p:txBody>
          <a:bodyPr/>
          <a:lstStyle/>
          <a:p>
            <a:fld id="{A7F154CC-4E82-45BB-8A64-02679D04A018}" type="slidenum">
              <a:rPr lang="en-US" smtClean="0"/>
              <a:pPr/>
              <a:t>43</a:t>
            </a:fld>
            <a:endParaRPr lang="en-US" dirty="0"/>
          </a:p>
        </p:txBody>
      </p:sp>
      <p:pic>
        <p:nvPicPr>
          <p:cNvPr id="4" name="Picture 3" title="A picture of a man wearing safety halmet, full body harness and cool sun gla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5329" y="2022040"/>
            <a:ext cx="1981200" cy="3790950"/>
          </a:xfrm>
          <a:prstGeom prst="rect">
            <a:avLst/>
          </a:prstGeom>
        </p:spPr>
      </p:pic>
      <p:sp useBgFill="1">
        <p:nvSpPr>
          <p:cNvPr id="5" name="TextBox 4">
            <a:extLst>
              <a:ext uri="{FF2B5EF4-FFF2-40B4-BE49-F238E27FC236}">
                <a16:creationId xmlns:a16="http://schemas.microsoft.com/office/drawing/2014/main" id="{255358C6-2BD7-D943-8794-322409C25BEA}"/>
              </a:ext>
            </a:extLst>
          </p:cNvPr>
          <p:cNvSpPr txBox="1"/>
          <p:nvPr/>
        </p:nvSpPr>
        <p:spPr>
          <a:xfrm>
            <a:off x="8168640" y="6176963"/>
            <a:ext cx="487889" cy="54451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92307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009534"/>
              </a:buClr>
              <a:buNone/>
            </a:pPr>
            <a:r>
              <a:rPr lang="en-US" b="1" dirty="0">
                <a:latin typeface="Helvetica" panose="020B0604020202020204" pitchFamily="34" charset="0"/>
                <a:cs typeface="Helvetica" panose="020B0604020202020204" pitchFamily="34" charset="0"/>
              </a:rPr>
              <a:t>Competent Person:</a:t>
            </a:r>
            <a:endParaRPr lang="en-US" sz="1000" dirty="0">
              <a:latin typeface="Helvetica" panose="020B0604020202020204" pitchFamily="34" charset="0"/>
              <a:cs typeface="Helvetica" panose="020B0604020202020204" pitchFamily="34" charset="0"/>
            </a:endParaRPr>
          </a:p>
          <a:p>
            <a:pPr marL="3013" indent="0">
              <a:buClr>
                <a:srgbClr val="009534"/>
              </a:buClr>
              <a:buNone/>
            </a:pPr>
            <a:r>
              <a:rPr lang="en-US" dirty="0">
                <a:latin typeface="Helvetica" panose="020B0604020202020204" pitchFamily="34" charset="0"/>
                <a:cs typeface="Helvetica" panose="020B0604020202020204" pitchFamily="34" charset="0"/>
              </a:rPr>
              <a:t>One who </a:t>
            </a:r>
          </a:p>
          <a:p>
            <a:pPr marL="231613">
              <a:buClr>
                <a:srgbClr val="009534"/>
              </a:buClr>
            </a:pPr>
            <a:endParaRPr lang="en-US" sz="800" dirty="0">
              <a:latin typeface="Helvetica" panose="020B0604020202020204" pitchFamily="34" charset="0"/>
              <a:cs typeface="Helvetica" panose="020B0604020202020204" pitchFamily="34" charset="0"/>
            </a:endParaRPr>
          </a:p>
          <a:p>
            <a:pPr marL="688492" indent="-456880">
              <a:buAutoNum type="arabicParenBoth"/>
            </a:pPr>
            <a:r>
              <a:rPr lang="en-US" dirty="0">
                <a:latin typeface="Helvetica" panose="020B0604020202020204" pitchFamily="34" charset="0"/>
                <a:cs typeface="Helvetica" panose="020B0604020202020204" pitchFamily="34" charset="0"/>
              </a:rPr>
              <a:t>is capable of identifying 	</a:t>
            </a:r>
          </a:p>
          <a:p>
            <a:pPr marL="3013" indent="0">
              <a:buNone/>
            </a:pPr>
            <a:r>
              <a:rPr lang="en-US" dirty="0">
                <a:latin typeface="Helvetica" panose="020B0604020202020204" pitchFamily="34" charset="0"/>
                <a:cs typeface="Helvetica" panose="020B0604020202020204" pitchFamily="34" charset="0"/>
              </a:rPr>
              <a:t>[a] </a:t>
            </a:r>
            <a:r>
              <a:rPr lang="en-US" b="1" i="1" dirty="0">
                <a:latin typeface="Helvetica" panose="020B0604020202020204" pitchFamily="34" charset="0"/>
                <a:cs typeface="Helvetica" panose="020B0604020202020204" pitchFamily="34" charset="0"/>
              </a:rPr>
              <a:t>existing</a:t>
            </a:r>
            <a:r>
              <a:rPr lang="en-US" dirty="0">
                <a:latin typeface="Helvetica" panose="020B0604020202020204" pitchFamily="34" charset="0"/>
                <a:cs typeface="Helvetica" panose="020B0604020202020204" pitchFamily="34" charset="0"/>
              </a:rPr>
              <a:t> &amp; </a:t>
            </a:r>
          </a:p>
          <a:p>
            <a:pPr marL="3013" indent="0">
              <a:buNone/>
            </a:pPr>
            <a:r>
              <a:rPr lang="en-US" dirty="0">
                <a:latin typeface="Helvetica" panose="020B0604020202020204" pitchFamily="34" charset="0"/>
                <a:cs typeface="Helvetica" panose="020B0604020202020204" pitchFamily="34" charset="0"/>
              </a:rPr>
              <a:t>[b] </a:t>
            </a:r>
            <a:r>
              <a:rPr lang="en-US" b="1" i="1" dirty="0">
                <a:latin typeface="Helvetica" panose="020B0604020202020204" pitchFamily="34" charset="0"/>
                <a:cs typeface="Helvetica" panose="020B0604020202020204" pitchFamily="34" charset="0"/>
              </a:rPr>
              <a:t>predictable</a:t>
            </a:r>
            <a:r>
              <a:rPr lang="en-US" dirty="0">
                <a:latin typeface="Helvetica" panose="020B0604020202020204" pitchFamily="34" charset="0"/>
                <a:cs typeface="Helvetica" panose="020B0604020202020204" pitchFamily="34" charset="0"/>
              </a:rPr>
              <a:t> </a:t>
            </a:r>
            <a:r>
              <a:rPr lang="en-US" b="1" i="1" dirty="0">
                <a:latin typeface="Helvetica" panose="020B0604020202020204" pitchFamily="34" charset="0"/>
                <a:cs typeface="Helvetica" panose="020B0604020202020204" pitchFamily="34" charset="0"/>
              </a:rPr>
              <a:t>hazards</a:t>
            </a:r>
            <a:r>
              <a:rPr lang="en-US" dirty="0">
                <a:latin typeface="Helvetica" panose="020B0604020202020204" pitchFamily="34" charset="0"/>
                <a:cs typeface="Helvetica" panose="020B0604020202020204" pitchFamily="34" charset="0"/>
              </a:rPr>
              <a:t> in surroundings or work conditions which are unsanitary, hazardous, or dangerous to employees, and</a:t>
            </a:r>
            <a:endParaRPr lang="en-US" sz="800" dirty="0">
              <a:latin typeface="Helvetica" panose="020B0604020202020204" pitchFamily="34" charset="0"/>
              <a:cs typeface="Helvetica" panose="020B0604020202020204" pitchFamily="34" charset="0"/>
            </a:endParaRPr>
          </a:p>
          <a:p>
            <a:pPr marL="231618" indent="0">
              <a:buNone/>
            </a:pPr>
            <a:r>
              <a:rPr lang="en-US" dirty="0">
                <a:latin typeface="Helvetica" panose="020B0604020202020204" pitchFamily="34" charset="0"/>
                <a:cs typeface="Helvetica" panose="020B0604020202020204" pitchFamily="34" charset="0"/>
              </a:rPr>
              <a:t>(2) who has </a:t>
            </a:r>
            <a:r>
              <a:rPr lang="en-US" b="1" i="1" dirty="0">
                <a:latin typeface="Helvetica" panose="020B0604020202020204" pitchFamily="34" charset="0"/>
                <a:cs typeface="Helvetica" panose="020B0604020202020204" pitchFamily="34" charset="0"/>
              </a:rPr>
              <a:t>authorization</a:t>
            </a:r>
            <a:r>
              <a:rPr lang="en-US" dirty="0">
                <a:latin typeface="Helvetica" panose="020B0604020202020204" pitchFamily="34" charset="0"/>
                <a:cs typeface="Helvetica" panose="020B0604020202020204" pitchFamily="34" charset="0"/>
              </a:rPr>
              <a:t> to take prompt corrective measures to eliminate them.</a:t>
            </a:r>
          </a:p>
          <a:p>
            <a:endParaRPr lang="en-US" dirty="0"/>
          </a:p>
        </p:txBody>
      </p:sp>
      <p:sp>
        <p:nvSpPr>
          <p:cNvPr id="8" name="Titel 1"/>
          <p:cNvSpPr>
            <a:spLocks noGrp="1"/>
          </p:cNvSpPr>
          <p:nvPr>
            <p:ph type="title"/>
          </p:nvPr>
        </p:nvSpPr>
        <p:spPr/>
        <p:txBody>
          <a:bodyPr>
            <a:normAutofit/>
          </a:bodyPr>
          <a:lstStyle/>
          <a:p>
            <a:r>
              <a:rPr lang="de-DE" dirty="0">
                <a:ea typeface="Helvetica" panose="020B0604020202020204" pitchFamily="34" charset="0"/>
              </a:rPr>
              <a:t>Competent Person</a:t>
            </a:r>
          </a:p>
        </p:txBody>
      </p:sp>
      <p:pic>
        <p:nvPicPr>
          <p:cNvPr id="4100" name="Picture 4" descr="A picture of a man streching his hand forward to show the palm of his h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5670" y="1202575"/>
            <a:ext cx="3248255" cy="21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44</a:t>
            </a:fld>
            <a:endParaRPr lang="en-US" dirty="0"/>
          </a:p>
        </p:txBody>
      </p:sp>
      <p:sp useBgFill="1">
        <p:nvSpPr>
          <p:cNvPr id="4" name="TextBox 3">
            <a:extLst>
              <a:ext uri="{FF2B5EF4-FFF2-40B4-BE49-F238E27FC236}">
                <a16:creationId xmlns:a16="http://schemas.microsoft.com/office/drawing/2014/main" id="{779A0167-D896-4C44-AB06-499429065738}"/>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99889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575"/>
            <a:ext cx="8058150" cy="4974388"/>
          </a:xfrm>
        </p:spPr>
        <p:txBody>
          <a:bodyPr>
            <a:normAutofit fontScale="92500" lnSpcReduction="20000"/>
          </a:bodyPr>
          <a:lstStyle/>
          <a:p>
            <a:pPr marL="0" indent="0">
              <a:buClr>
                <a:srgbClr val="009534"/>
              </a:buClr>
              <a:buNone/>
            </a:pPr>
            <a:r>
              <a:rPr lang="en-US" b="1" dirty="0">
                <a:latin typeface="Helvetica" panose="020B0604020202020204" pitchFamily="34" charset="0"/>
                <a:cs typeface="Helvetica" panose="020B0604020202020204" pitchFamily="34" charset="0"/>
              </a:rPr>
              <a:t>Qualified Person</a:t>
            </a:r>
            <a:r>
              <a:rPr lang="en-US" dirty="0">
                <a:latin typeface="Helvetica" panose="020B0604020202020204" pitchFamily="34" charset="0"/>
                <a:cs typeface="Helvetica" panose="020B0604020202020204" pitchFamily="34" charset="0"/>
              </a:rPr>
              <a:t>: </a:t>
            </a:r>
          </a:p>
          <a:p>
            <a:pPr marL="0" indent="0">
              <a:buClr>
                <a:srgbClr val="009534"/>
              </a:buClr>
              <a:buNone/>
            </a:pPr>
            <a:r>
              <a:rPr lang="en-US" dirty="0">
                <a:latin typeface="Helvetica" panose="020B0604020202020204" pitchFamily="34" charset="0"/>
                <a:cs typeface="Helvetica" panose="020B0604020202020204" pitchFamily="34" charset="0"/>
              </a:rPr>
              <a:t>One who </a:t>
            </a:r>
          </a:p>
          <a:p>
            <a:pPr marL="231613">
              <a:buClr>
                <a:srgbClr val="009534"/>
              </a:buClr>
            </a:pPr>
            <a:endParaRPr lang="en-US" sz="600" dirty="0">
              <a:latin typeface="Helvetica" panose="020B0604020202020204" pitchFamily="34" charset="0"/>
              <a:cs typeface="Helvetica" panose="020B0604020202020204" pitchFamily="34" charset="0"/>
            </a:endParaRPr>
          </a:p>
          <a:p>
            <a:pPr marL="688492" indent="-456880">
              <a:buAutoNum type="arabicParenBoth"/>
            </a:pPr>
            <a:r>
              <a:rPr lang="en-US" dirty="0">
                <a:latin typeface="Helvetica" panose="020B0604020202020204" pitchFamily="34" charset="0"/>
                <a:cs typeface="Helvetica" panose="020B0604020202020204" pitchFamily="34" charset="0"/>
              </a:rPr>
              <a:t>by possession of a </a:t>
            </a:r>
          </a:p>
          <a:p>
            <a:pPr marL="231612" indent="0">
              <a:buNone/>
            </a:pPr>
            <a:r>
              <a:rPr lang="en-US" dirty="0">
                <a:latin typeface="Helvetica" panose="020B0604020202020204" pitchFamily="34" charset="0"/>
                <a:cs typeface="Helvetica" panose="020B0604020202020204" pitchFamily="34" charset="0"/>
              </a:rPr>
              <a:t>[</a:t>
            </a:r>
            <a:r>
              <a:rPr lang="en-US" dirty="0" err="1">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recognized</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degree</a:t>
            </a:r>
            <a:r>
              <a:rPr lang="en-US" dirty="0">
                <a:latin typeface="Helvetica" panose="020B0604020202020204" pitchFamily="34" charset="0"/>
                <a:cs typeface="Helvetica" panose="020B0604020202020204" pitchFamily="34" charset="0"/>
              </a:rPr>
              <a:t>, </a:t>
            </a:r>
          </a:p>
          <a:p>
            <a:pPr marL="231612" indent="0">
              <a:buNone/>
            </a:pPr>
            <a:r>
              <a:rPr lang="en-US" dirty="0">
                <a:latin typeface="Helvetica" panose="020B0604020202020204" pitchFamily="34" charset="0"/>
                <a:cs typeface="Helvetica" panose="020B0604020202020204" pitchFamily="34" charset="0"/>
              </a:rPr>
              <a:t>[ii] </a:t>
            </a:r>
            <a:r>
              <a:rPr lang="en-US" i="1" dirty="0">
                <a:latin typeface="Helvetica" panose="020B0604020202020204" pitchFamily="34" charset="0"/>
                <a:cs typeface="Helvetica" panose="020B0604020202020204" pitchFamily="34" charset="0"/>
              </a:rPr>
              <a:t>certificate</a:t>
            </a:r>
            <a:r>
              <a:rPr lang="en-US" dirty="0">
                <a:latin typeface="Helvetica" panose="020B0604020202020204" pitchFamily="34" charset="0"/>
                <a:cs typeface="Helvetica" panose="020B0604020202020204" pitchFamily="34" charset="0"/>
              </a:rPr>
              <a:t> or </a:t>
            </a:r>
          </a:p>
          <a:p>
            <a:pPr marL="231612" indent="0">
              <a:buNone/>
            </a:pPr>
            <a:r>
              <a:rPr lang="en-US" dirty="0">
                <a:latin typeface="Helvetica" panose="020B0604020202020204" pitchFamily="34" charset="0"/>
                <a:cs typeface="Helvetica" panose="020B0604020202020204" pitchFamily="34" charset="0"/>
              </a:rPr>
              <a:t>[iii] </a:t>
            </a:r>
            <a:r>
              <a:rPr lang="en-US" i="1" dirty="0">
                <a:latin typeface="Helvetica" panose="020B0604020202020204" pitchFamily="34" charset="0"/>
                <a:cs typeface="Helvetica" panose="020B0604020202020204" pitchFamily="34" charset="0"/>
              </a:rPr>
              <a:t>professional standing</a:t>
            </a:r>
            <a:r>
              <a:rPr lang="en-US" dirty="0">
                <a:latin typeface="Helvetica" panose="020B0604020202020204" pitchFamily="34" charset="0"/>
                <a:cs typeface="Helvetica" panose="020B0604020202020204" pitchFamily="34" charset="0"/>
              </a:rPr>
              <a:t>, or	</a:t>
            </a:r>
          </a:p>
          <a:p>
            <a:pPr marL="231613">
              <a:buClr>
                <a:srgbClr val="009534"/>
              </a:buClr>
            </a:pPr>
            <a:endParaRPr lang="en-US" sz="600" dirty="0">
              <a:latin typeface="Helvetica" panose="020B0604020202020204" pitchFamily="34" charset="0"/>
              <a:cs typeface="Helvetica" panose="020B0604020202020204" pitchFamily="34" charset="0"/>
            </a:endParaRPr>
          </a:p>
          <a:p>
            <a:pPr marL="231618" indent="0">
              <a:buClr>
                <a:srgbClr val="009534"/>
              </a:buClr>
              <a:buNone/>
            </a:pPr>
            <a:r>
              <a:rPr lang="en-US" dirty="0">
                <a:latin typeface="Helvetica" panose="020B0604020202020204" pitchFamily="34" charset="0"/>
                <a:cs typeface="Helvetica" panose="020B0604020202020204" pitchFamily="34" charset="0"/>
              </a:rPr>
              <a:t>(2) who by extensive </a:t>
            </a:r>
            <a:r>
              <a:rPr lang="en-US" i="1" dirty="0">
                <a:latin typeface="Helvetica" panose="020B0604020202020204" pitchFamily="34" charset="0"/>
                <a:cs typeface="Helvetica" panose="020B0604020202020204" pitchFamily="34" charset="0"/>
              </a:rPr>
              <a:t>knowledge</a:t>
            </a: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training</a:t>
            </a:r>
            <a:r>
              <a:rPr lang="en-US" dirty="0">
                <a:latin typeface="Helvetica" panose="020B0604020202020204" pitchFamily="34" charset="0"/>
                <a:cs typeface="Helvetica" panose="020B0604020202020204" pitchFamily="34" charset="0"/>
              </a:rPr>
              <a:t>, and </a:t>
            </a:r>
            <a:r>
              <a:rPr lang="en-US" i="1" dirty="0">
                <a:latin typeface="Helvetica" panose="020B0604020202020204" pitchFamily="34" charset="0"/>
                <a:cs typeface="Helvetica" panose="020B0604020202020204" pitchFamily="34" charset="0"/>
              </a:rPr>
              <a:t>experience</a:t>
            </a:r>
          </a:p>
          <a:p>
            <a:pPr marL="682150" indent="-450532">
              <a:buClr>
                <a:srgbClr val="009534"/>
              </a:buClr>
            </a:pPr>
            <a:endParaRPr lang="en-US" sz="600" dirty="0">
              <a:latin typeface="Helvetica" panose="020B0604020202020204" pitchFamily="34" charset="0"/>
              <a:cs typeface="Helvetica" panose="020B0604020202020204" pitchFamily="34" charset="0"/>
            </a:endParaRPr>
          </a:p>
          <a:p>
            <a:pPr marL="166411" indent="0">
              <a:buClr>
                <a:srgbClr val="009534"/>
              </a:buClr>
              <a:buNone/>
            </a:pPr>
            <a:r>
              <a:rPr lang="en-US" dirty="0">
                <a:latin typeface="Helvetica" panose="020B0604020202020204" pitchFamily="34" charset="0"/>
                <a:cs typeface="Helvetica" panose="020B0604020202020204" pitchFamily="34" charset="0"/>
              </a:rPr>
              <a:t>has successfully demonstrated his ability to </a:t>
            </a:r>
            <a:r>
              <a:rPr lang="en-US" b="1" i="1" dirty="0">
                <a:latin typeface="Helvetica" panose="020B0604020202020204" pitchFamily="34" charset="0"/>
                <a:cs typeface="Helvetica" panose="020B0604020202020204" pitchFamily="34" charset="0"/>
              </a:rPr>
              <a:t>resolve problems</a:t>
            </a:r>
            <a:r>
              <a:rPr lang="en-US" dirty="0">
                <a:latin typeface="Helvetica" panose="020B0604020202020204" pitchFamily="34" charset="0"/>
                <a:cs typeface="Helvetica" panose="020B0604020202020204" pitchFamily="34" charset="0"/>
              </a:rPr>
              <a:t> relating to the subject matter, the work, or the project. </a:t>
            </a:r>
            <a:endParaRPr lang="en-US" b="1" i="1" dirty="0">
              <a:latin typeface="Helvetica" panose="020B0604020202020204" pitchFamily="34" charset="0"/>
              <a:cs typeface="Helvetica" panose="020B0604020202020204" pitchFamily="34" charset="0"/>
            </a:endParaRPr>
          </a:p>
          <a:p>
            <a:endParaRPr lang="en-US" dirty="0"/>
          </a:p>
        </p:txBody>
      </p:sp>
      <p:sp>
        <p:nvSpPr>
          <p:cNvPr id="8" name="Titel 1"/>
          <p:cNvSpPr>
            <a:spLocks noGrp="1"/>
          </p:cNvSpPr>
          <p:nvPr>
            <p:ph type="title"/>
          </p:nvPr>
        </p:nvSpPr>
        <p:spPr/>
        <p:txBody>
          <a:bodyPr>
            <a:normAutofit/>
          </a:bodyPr>
          <a:lstStyle/>
          <a:p>
            <a:r>
              <a:rPr lang="de-DE" dirty="0">
                <a:ea typeface="Helvetica" panose="020B0604020202020204" pitchFamily="34" charset="0"/>
              </a:rPr>
              <a:t>Qualified Person</a:t>
            </a:r>
          </a:p>
        </p:txBody>
      </p:sp>
      <p:sp useBgFill="1">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45</a:t>
            </a:fld>
            <a:endParaRPr lang="de-DE" dirty="0"/>
          </a:p>
        </p:txBody>
      </p:sp>
      <p:pic>
        <p:nvPicPr>
          <p:cNvPr id="3" name="Picture 2" title="A picture showing two suited man wearing a blue and a white helmets looking at construction plans on a pap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2405" y="915378"/>
            <a:ext cx="3543300" cy="2371725"/>
          </a:xfrm>
          <a:prstGeom prst="rect">
            <a:avLst/>
          </a:prstGeom>
        </p:spPr>
      </p:pic>
      <p:sp useBgFill="1">
        <p:nvSpPr>
          <p:cNvPr id="6" name="TextBox 5">
            <a:extLst>
              <a:ext uri="{FF2B5EF4-FFF2-40B4-BE49-F238E27FC236}">
                <a16:creationId xmlns:a16="http://schemas.microsoft.com/office/drawing/2014/main" id="{3DE3BFF9-2046-B549-9B24-017D1C361F55}"/>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655786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Fall protection requirement</a:t>
            </a:r>
            <a:endParaRPr lang="en-US" altLang="en-US" dirty="0"/>
          </a:p>
        </p:txBody>
      </p:sp>
      <p:sp>
        <p:nvSpPr>
          <p:cNvPr id="41988" name="Rectangle 3"/>
          <p:cNvSpPr>
            <a:spLocks noGrp="1" noChangeArrowheads="1"/>
          </p:cNvSpPr>
          <p:nvPr>
            <p:ph type="body" idx="1"/>
          </p:nvPr>
        </p:nvSpPr>
        <p:spPr>
          <a:xfrm>
            <a:off x="456531" y="1599531"/>
            <a:ext cx="8229823" cy="4526235"/>
          </a:xfrm>
        </p:spPr>
        <p:txBody>
          <a:bodyPr vert="horz" lIns="88900" tIns="50799" rIns="88900" bIns="50799" rtlCol="0" anchor="t">
            <a:normAutofit/>
          </a:bodyPr>
          <a:lstStyle/>
          <a:p>
            <a:pPr marL="342665" indent="-342665" algn="just" defTabSz="914145">
              <a:spcBef>
                <a:spcPts val="492"/>
              </a:spcBef>
              <a:buClr>
                <a:srgbClr val="000000"/>
              </a:buClr>
              <a:buFont typeface="ArialMT" charset="0"/>
              <a:buChar char="•"/>
            </a:pP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"Unprotected sides and edges." Each employee on a walking/working surface (horizontal and vertical surface) with an unprotected side or edge which is </a:t>
            </a:r>
            <a:r>
              <a:rPr lang="en-US" altLang="en-US" sz="3164"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 feet (1.8 m) or more</a:t>
            </a:r>
            <a:r>
              <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above a lower level shall be protected from falling by the use of guardrail systems, safety net systems, or personal fall arrest systems.</a:t>
            </a:r>
          </a:p>
          <a:p>
            <a:pPr marL="342665" indent="-342665" algn="just" defTabSz="914145">
              <a:spcBef>
                <a:spcPts val="492"/>
              </a:spcBef>
              <a:buClr>
                <a:srgbClr val="000000"/>
              </a:buClr>
              <a:buFont typeface="ArialMT" charset="0"/>
              <a:buChar char="•"/>
            </a:pPr>
            <a:r>
              <a:rPr lang="en-U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 scaffolds, fall protection is required at 10 feet.</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46</a:t>
            </a:fld>
            <a:endParaRPr lang="en-US" dirty="0"/>
          </a:p>
        </p:txBody>
      </p:sp>
      <p:sp useBgFill="1">
        <p:nvSpPr>
          <p:cNvPr id="5" name="TextBox 4">
            <a:extLst>
              <a:ext uri="{FF2B5EF4-FFF2-40B4-BE49-F238E27FC236}">
                <a16:creationId xmlns:a16="http://schemas.microsoft.com/office/drawing/2014/main" id="{5E8B7400-8FE5-9A44-A43C-EB37C403B1E9}"/>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46873116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6BC07-7518-4594-ACDC-33BFBBE7D500}"/>
              </a:ext>
            </a:extLst>
          </p:cNvPr>
          <p:cNvSpPr>
            <a:spLocks noGrp="1"/>
          </p:cNvSpPr>
          <p:nvPr>
            <p:ph type="title"/>
          </p:nvPr>
        </p:nvSpPr>
        <p:spPr/>
        <p:txBody>
          <a:bodyPr/>
          <a:lstStyle/>
          <a:p>
            <a:r>
              <a:rPr lang="en-US" dirty="0">
                <a:solidFill>
                  <a:prstClr val="black"/>
                </a:solidFill>
              </a:rPr>
              <a:t>Guardrails</a:t>
            </a:r>
            <a:endParaRPr lang="en-US" dirty="0"/>
          </a:p>
        </p:txBody>
      </p:sp>
      <p:sp>
        <p:nvSpPr>
          <p:cNvPr id="2" name="Content Placeholder 1">
            <a:extLst>
              <a:ext uri="{FF2B5EF4-FFF2-40B4-BE49-F238E27FC236}">
                <a16:creationId xmlns:a16="http://schemas.microsoft.com/office/drawing/2014/main" id="{1B7A5E0E-9BFE-47C8-ACB2-D43C00138436}"/>
              </a:ext>
            </a:extLst>
          </p:cNvPr>
          <p:cNvSpPr>
            <a:spLocks noGrp="1"/>
          </p:cNvSpPr>
          <p:nvPr>
            <p:ph sz="half" idx="1"/>
          </p:nvPr>
        </p:nvSpPr>
        <p:spPr/>
        <p:txBody>
          <a:bodyPr/>
          <a:lstStyle/>
          <a:p>
            <a:pPr marL="520700" lvl="0" indent="-520700" fontAlgn="base">
              <a:spcAft>
                <a:spcPct val="0"/>
              </a:spcAft>
              <a:buClr>
                <a:prstClr val="black"/>
              </a:buClr>
              <a:buFont typeface="Wingdings" panose="05000000000000000000" pitchFamily="2" charset="2"/>
              <a:buChar char="q"/>
            </a:pPr>
            <a:r>
              <a:rPr lang="en-US" altLang="en-US" sz="2800" dirty="0">
                <a:solidFill>
                  <a:prstClr val="black"/>
                </a:solidFill>
              </a:rPr>
              <a:t>Guardrails must have a top rail, a mid rail and a toe board.  </a:t>
            </a:r>
          </a:p>
          <a:p>
            <a:pPr marL="520700" lvl="0" indent="-520700" fontAlgn="base">
              <a:spcAft>
                <a:spcPct val="0"/>
              </a:spcAft>
              <a:buClr>
                <a:prstClr val="black"/>
              </a:buClr>
            </a:pPr>
            <a:endParaRPr lang="en-US" altLang="en-US" sz="1000" dirty="0">
              <a:solidFill>
                <a:prstClr val="black"/>
              </a:solidFill>
            </a:endParaRPr>
          </a:p>
          <a:p>
            <a:pPr marL="520700" lvl="0" indent="-520700" fontAlgn="base">
              <a:spcAft>
                <a:spcPct val="0"/>
              </a:spcAft>
              <a:buClr>
                <a:prstClr val="black"/>
              </a:buClr>
              <a:buFont typeface="Wingdings" panose="05000000000000000000" pitchFamily="2" charset="2"/>
              <a:buChar char="q"/>
            </a:pPr>
            <a:r>
              <a:rPr lang="en-US" altLang="en-US" sz="2800" dirty="0">
                <a:solidFill>
                  <a:prstClr val="black"/>
                </a:solidFill>
              </a:rPr>
              <a:t>The top rail must be at least 42” from the working surface.</a:t>
            </a:r>
          </a:p>
          <a:p>
            <a:endParaRPr lang="en-US" dirty="0"/>
          </a:p>
        </p:txBody>
      </p:sp>
      <p:sp>
        <p:nvSpPr>
          <p:cNvPr id="6" name="Content Placeholder 5">
            <a:extLst>
              <a:ext uri="{FF2B5EF4-FFF2-40B4-BE49-F238E27FC236}">
                <a16:creationId xmlns:a16="http://schemas.microsoft.com/office/drawing/2014/main" id="{86B685E4-2D19-4A6D-BB4A-EB4B6936E3C7}"/>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911FF731-68DC-42B7-AD21-49AF5B7F3C3E}"/>
              </a:ext>
            </a:extLst>
          </p:cNvPr>
          <p:cNvSpPr>
            <a:spLocks noGrp="1"/>
          </p:cNvSpPr>
          <p:nvPr>
            <p:ph type="sldNum" sz="quarter" idx="12"/>
          </p:nvPr>
        </p:nvSpPr>
        <p:spPr/>
        <p:txBody>
          <a:bodyPr/>
          <a:lstStyle/>
          <a:p>
            <a:fld id="{A7F154CC-4E82-45BB-8A64-02679D04A018}" type="slidenum">
              <a:rPr lang="en-US" smtClean="0"/>
              <a:pPr/>
              <a:t>47</a:t>
            </a:fld>
            <a:endParaRPr lang="en-US" dirty="0"/>
          </a:p>
        </p:txBody>
      </p:sp>
      <p:pic>
        <p:nvPicPr>
          <p:cNvPr id="5" name="Picture 4" title="Guardrails must have a top rail,  a mid rail and a toe board.  ">
            <a:extLst>
              <a:ext uri="{FF2B5EF4-FFF2-40B4-BE49-F238E27FC236}">
                <a16:creationId xmlns:a16="http://schemas.microsoft.com/office/drawing/2014/main" id="{9A0F919F-A8B5-4A81-9AD9-3D91427C63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4840" y="1371600"/>
            <a:ext cx="4137660" cy="3876675"/>
          </a:xfrm>
          <a:prstGeom prst="rect">
            <a:avLst/>
          </a:prstGeom>
        </p:spPr>
      </p:pic>
      <p:sp useBgFill="1">
        <p:nvSpPr>
          <p:cNvPr id="7" name="TextBox 6">
            <a:extLst>
              <a:ext uri="{FF2B5EF4-FFF2-40B4-BE49-F238E27FC236}">
                <a16:creationId xmlns:a16="http://schemas.microsoft.com/office/drawing/2014/main" id="{597758FB-C3FB-A24D-BAE5-F0F6B74D7FB6}"/>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350791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3"/>
          <p:cNvSpPr>
            <a:spLocks/>
          </p:cNvSpPr>
          <p:nvPr/>
        </p:nvSpPr>
        <p:spPr bwMode="auto">
          <a:xfrm>
            <a:off x="232172" y="5333256"/>
            <a:ext cx="8759428" cy="99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marL="757238" indent="-757238"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281"/>
              </a:spcBef>
              <a:buClr>
                <a:srgbClr val="000000"/>
              </a:buClr>
              <a:buFont typeface="Wingdings" panose="05000000000000000000" pitchFamily="2" charset="2"/>
              <a:buChar char="q"/>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Top rails 42 +/- 3 in: between 39 and 45 inches tall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281"/>
              </a:spcBef>
              <a:buClr>
                <a:srgbClr val="000000"/>
              </a:buClr>
              <a:buFont typeface="Wingdings" panose="05000000000000000000" pitchFamily="2" charset="2"/>
              <a:buChar char="q"/>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Toe boards at least 3 1/2 inches high</a:t>
            </a:r>
            <a:endParaRPr lang="en-US" altLang="en-US" sz="2531" dirty="0">
              <a:latin typeface="Helvetica" panose="020B0604020202020204" pitchFamily="34" charset="0"/>
              <a:cs typeface="Helvetica" panose="020B0604020202020204" pitchFamily="34" charset="0"/>
            </a:endParaRPr>
          </a:p>
        </p:txBody>
      </p:sp>
      <p:pic>
        <p:nvPicPr>
          <p:cNvPr id="62469" name="Picture 4" descr="A guardrail showing top rail, mid-rail &amp; toebo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1884" y="1065982"/>
            <a:ext cx="5867921" cy="4224858"/>
          </a:xfrm>
          <a:prstGeom prst="rect">
            <a:avLst/>
          </a:prstGeom>
          <a:noFill/>
          <a:ln w="9525">
            <a:solidFill>
              <a:srgbClr val="C0504D"/>
            </a:solidFill>
            <a:miter lim="0"/>
            <a:headEnd/>
            <a:tailEnd/>
          </a:ln>
          <a:extLst>
            <a:ext uri="{909E8E84-426E-40DD-AFC4-6F175D3DCCD1}">
              <a14:hiddenFill xmlns:a14="http://schemas.microsoft.com/office/drawing/2010/main">
                <a:solidFill>
                  <a:srgbClr val="FFFFFF"/>
                </a:solidFill>
              </a14:hiddenFill>
            </a:ext>
          </a:extLst>
        </p:spPr>
      </p:pic>
      <p:sp>
        <p:nvSpPr>
          <p:cNvPr id="62470" name="Rectangle 5"/>
          <p:cNvSpPr>
            <a:spLocks/>
          </p:cNvSpPr>
          <p:nvPr/>
        </p:nvSpPr>
        <p:spPr bwMode="auto">
          <a:xfrm>
            <a:off x="7085708" y="1718965"/>
            <a:ext cx="160064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Top Rail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Mid- Rail</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err="1">
                <a:latin typeface="Helvetica" panose="020B0604020202020204" pitchFamily="34" charset="0"/>
                <a:cs typeface="Helvetica" panose="020B0604020202020204" pitchFamily="34" charset="0"/>
                <a:sym typeface="Arial" panose="020B0604020202020204" pitchFamily="34" charset="0"/>
              </a:rPr>
              <a:t>Toeboard</a:t>
            </a:r>
            <a:endParaRPr lang="en-US" altLang="en-US" sz="2531" dirty="0">
              <a:latin typeface="Helvetica" panose="020B0604020202020204" pitchFamily="34" charset="0"/>
              <a:cs typeface="Helvetica" panose="020B0604020202020204" pitchFamily="34" charset="0"/>
            </a:endParaRPr>
          </a:p>
        </p:txBody>
      </p:sp>
      <p:sp>
        <p:nvSpPr>
          <p:cNvPr id="62471" name="Line 6" descr="A connector arrow"/>
          <p:cNvSpPr>
            <a:spLocks noChangeShapeType="1"/>
          </p:cNvSpPr>
          <p:nvPr/>
        </p:nvSpPr>
        <p:spPr bwMode="auto">
          <a:xfrm flipH="1" flipV="1">
            <a:off x="6095628" y="1718965"/>
            <a:ext cx="1067098" cy="228824"/>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2" name="Line 7" descr="A connector arrow"/>
          <p:cNvSpPr>
            <a:spLocks noChangeShapeType="1"/>
          </p:cNvSpPr>
          <p:nvPr/>
        </p:nvSpPr>
        <p:spPr bwMode="auto">
          <a:xfrm flipH="1">
            <a:off x="6247433" y="2480221"/>
            <a:ext cx="838274" cy="33486"/>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3" name="Line 8" descr="A connector arrow"/>
          <p:cNvSpPr>
            <a:spLocks noChangeShapeType="1"/>
          </p:cNvSpPr>
          <p:nvPr/>
        </p:nvSpPr>
        <p:spPr bwMode="auto">
          <a:xfrm flipH="1">
            <a:off x="5942707" y="3090789"/>
            <a:ext cx="1220019" cy="794742"/>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5" name="Title 4"/>
          <p:cNvSpPr>
            <a:spLocks noGrp="1"/>
          </p:cNvSpPr>
          <p:nvPr>
            <p:ph type="title"/>
          </p:nvPr>
        </p:nvSpPr>
        <p:spPr/>
        <p:txBody>
          <a:bodyPr/>
          <a:lstStyle/>
          <a:p>
            <a:r>
              <a:rPr lang="en-US" dirty="0"/>
              <a:t>Guardrails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48</a:t>
            </a:fld>
            <a:endParaRPr lang="en-US" dirty="0"/>
          </a:p>
        </p:txBody>
      </p:sp>
      <p:sp useBgFill="1">
        <p:nvSpPr>
          <p:cNvPr id="10" name="TextBox 9">
            <a:extLst>
              <a:ext uri="{FF2B5EF4-FFF2-40B4-BE49-F238E27FC236}">
                <a16:creationId xmlns:a16="http://schemas.microsoft.com/office/drawing/2014/main" id="{F2BA5C3E-3BBF-974A-B5C8-F711F03AADA0}"/>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89761068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4221450" cy="959600"/>
          </a:xfrm>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Helvetica" panose="020B0604020202020204" pitchFamily="34" charset="0"/>
                <a:cs typeface="Helvetica" panose="020B0604020202020204" pitchFamily="34" charset="0"/>
                <a:sym typeface="Times New Roman" panose="02020603050405020304" pitchFamily="18" charset="0"/>
              </a:rPr>
              <a:t>Assumes the fall will occur</a:t>
            </a:r>
            <a:endParaRPr lang="en-US" dirty="0"/>
          </a:p>
        </p:txBody>
      </p:sp>
      <p:sp>
        <p:nvSpPr>
          <p:cNvPr id="76804" name="Rectangle 3"/>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Times New Roman" panose="02020603050405020304" pitchFamily="18" charset="0"/>
              </a:rPr>
              <a:t>Use of Safety Nets </a:t>
            </a:r>
            <a:endParaRPr lang="en-US" altLang="en-US"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49</a:t>
            </a:fld>
            <a:endParaRPr lang="en-US" dirty="0"/>
          </a:p>
        </p:txBody>
      </p:sp>
      <p:pic>
        <p:nvPicPr>
          <p:cNvPr id="76805" name="Picture 4" descr="a pictures a man landed on a safety ne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58539" y="3926819"/>
            <a:ext cx="3048372" cy="243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76806" name="Picture 5" descr="a picture showing safety net installed for roof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2303860"/>
            <a:ext cx="4515074" cy="33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4" name="Picture 3" title="a picture showing safety net used near a roo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1053" y="878628"/>
            <a:ext cx="3736731" cy="2795954"/>
          </a:xfrm>
          <a:prstGeom prst="rect">
            <a:avLst/>
          </a:prstGeom>
        </p:spPr>
      </p:pic>
    </p:spTree>
    <p:extLst>
      <p:ext uri="{BB962C8B-B14F-4D97-AF65-F5344CB8AC3E}">
        <p14:creationId xmlns:p14="http://schemas.microsoft.com/office/powerpoint/2010/main" val="401002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pc="-4" dirty="0">
                <a:latin typeface="Helvetica" panose="020B0604020202020204" pitchFamily="34" charset="0"/>
                <a:cs typeface="Helvetica" panose="020B0604020202020204" pitchFamily="34" charset="0"/>
              </a:rPr>
              <a:t>Thi</a:t>
            </a:r>
            <a:r>
              <a:rPr lang="en-US" dirty="0">
                <a:latin typeface="Helvetica" panose="020B0604020202020204" pitchFamily="34" charset="0"/>
                <a:cs typeface="Helvetica" panose="020B0604020202020204" pitchFamily="34" charset="0"/>
              </a:rPr>
              <a:t>s</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ma</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er</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al</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was</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ro</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u</a:t>
            </a:r>
            <a:r>
              <a:rPr lang="en-US" spc="-9" dirty="0">
                <a:latin typeface="Helvetica" panose="020B0604020202020204" pitchFamily="34" charset="0"/>
                <a:cs typeface="Helvetica" panose="020B0604020202020204" pitchFamily="34" charset="0"/>
              </a:rPr>
              <a:t>ce</a:t>
            </a:r>
            <a:r>
              <a:rPr lang="en-US"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un</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er </a:t>
            </a:r>
            <a:r>
              <a:rPr lang="en-US" spc="-13" dirty="0">
                <a:latin typeface="Helvetica" panose="020B0604020202020204" pitchFamily="34" charset="0"/>
                <a:cs typeface="Helvetica" panose="020B0604020202020204" pitchFamily="34" charset="0"/>
              </a:rPr>
              <a:t>g</a:t>
            </a:r>
            <a:r>
              <a:rPr lang="en-US" dirty="0">
                <a:latin typeface="Helvetica" panose="020B0604020202020204" pitchFamily="34" charset="0"/>
                <a:cs typeface="Helvetica" panose="020B0604020202020204" pitchFamily="34" charset="0"/>
              </a:rPr>
              <a:t>rant</a:t>
            </a:r>
            <a:r>
              <a:rPr lang="en-US" spc="-18"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n</a:t>
            </a:r>
            <a:r>
              <a:rPr lang="en-US" dirty="0">
                <a:latin typeface="Helvetica" panose="020B0604020202020204" pitchFamily="34" charset="0"/>
                <a:cs typeface="Helvetica" panose="020B0604020202020204" pitchFamily="34" charset="0"/>
              </a:rPr>
              <a:t>u</a:t>
            </a:r>
            <a:r>
              <a:rPr lang="en-US" spc="-9" dirty="0">
                <a:latin typeface="Helvetica" panose="020B0604020202020204" pitchFamily="34" charset="0"/>
                <a:cs typeface="Helvetica" panose="020B0604020202020204" pitchFamily="34" charset="0"/>
              </a:rPr>
              <a:t>m</a:t>
            </a:r>
            <a:r>
              <a:rPr lang="en-US" spc="-13"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er</a:t>
            </a:r>
            <a:r>
              <a:rPr lang="en-US" spc="-13"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S</a:t>
            </a:r>
            <a:r>
              <a:rPr lang="en-US" spc="4" dirty="0">
                <a:latin typeface="Helvetica" panose="020B0604020202020204" pitchFamily="34" charset="0"/>
                <a:cs typeface="Helvetica" panose="020B0604020202020204" pitchFamily="34" charset="0"/>
              </a:rPr>
              <a:t>H</a:t>
            </a:r>
            <a:r>
              <a:rPr lang="en-US" spc="-4" dirty="0">
                <a:latin typeface="Helvetica" panose="020B0604020202020204" pitchFamily="34" charset="0"/>
                <a:cs typeface="Helvetica" panose="020B0604020202020204" pitchFamily="34" charset="0"/>
              </a:rPr>
              <a:t>-000036-SH3</a:t>
            </a:r>
            <a:r>
              <a:rPr lang="en-US"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fr</a:t>
            </a:r>
            <a:r>
              <a:rPr lang="en-US" dirty="0">
                <a:latin typeface="Helvetica" panose="020B0604020202020204" pitchFamily="34" charset="0"/>
                <a:cs typeface="Helvetica" panose="020B0604020202020204" pitchFamily="34" charset="0"/>
              </a:rPr>
              <a:t>om</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 Occu</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onal </a:t>
            </a:r>
            <a:r>
              <a:rPr lang="en-US" spc="-9"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afe</a:t>
            </a:r>
            <a:r>
              <a:rPr lang="en-US" spc="-9"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and</a:t>
            </a:r>
            <a:r>
              <a:rPr lang="en-US" spc="-9"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H</a:t>
            </a:r>
            <a:r>
              <a:rPr lang="en-US" dirty="0">
                <a:latin typeface="Helvetica" panose="020B0604020202020204" pitchFamily="34" charset="0"/>
                <a:cs typeface="Helvetica" panose="020B0604020202020204" pitchFamily="34" charset="0"/>
              </a:rPr>
              <a:t>ea</a:t>
            </a:r>
            <a:r>
              <a:rPr lang="en-US" spc="-4" dirty="0">
                <a:latin typeface="Helvetica" panose="020B0604020202020204" pitchFamily="34" charset="0"/>
                <a:cs typeface="Helvetica" panose="020B0604020202020204" pitchFamily="34" charset="0"/>
              </a:rPr>
              <a:t>lt</a:t>
            </a:r>
            <a:r>
              <a:rPr lang="en-US" dirty="0">
                <a:latin typeface="Helvetica" panose="020B0604020202020204" pitchFamily="34" charset="0"/>
                <a:cs typeface="Helvetica" panose="020B0604020202020204" pitchFamily="34" charset="0"/>
              </a:rPr>
              <a:t>h</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m</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ist</a:t>
            </a:r>
            <a:r>
              <a:rPr lang="en-US" dirty="0">
                <a:latin typeface="Helvetica" panose="020B0604020202020204" pitchFamily="34" charset="0"/>
                <a:cs typeface="Helvetica" panose="020B0604020202020204" pitchFamily="34" charset="0"/>
              </a:rPr>
              <a:t>ra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a:t>
            </a:r>
            <a:r>
              <a:rPr lang="en-US" spc="-4" dirty="0">
                <a:latin typeface="Helvetica" panose="020B0604020202020204" pitchFamily="34" charset="0"/>
                <a:cs typeface="Helvetica" panose="020B0604020202020204" pitchFamily="34" charset="0"/>
              </a:rPr>
              <a:t> </a:t>
            </a:r>
            <a:r>
              <a:rPr lang="en-US" spc="-13" dirty="0">
                <a:latin typeface="Helvetica" panose="020B0604020202020204" pitchFamily="34" charset="0"/>
                <a:cs typeface="Helvetica" panose="020B0604020202020204" pitchFamily="34" charset="0"/>
              </a:rPr>
              <a:t>U</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ment</a:t>
            </a:r>
            <a:r>
              <a:rPr lang="en-US" spc="-18"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f </a:t>
            </a:r>
            <a:r>
              <a:rPr lang="en-US" spc="-9" dirty="0">
                <a:latin typeface="Helvetica" panose="020B0604020202020204" pitchFamily="34" charset="0"/>
                <a:cs typeface="Helvetica" panose="020B0604020202020204" pitchFamily="34" charset="0"/>
              </a:rPr>
              <a:t>L</a:t>
            </a:r>
            <a:r>
              <a:rPr lang="en-US" spc="-13" dirty="0">
                <a:latin typeface="Helvetica" panose="020B0604020202020204" pitchFamily="34" charset="0"/>
                <a:cs typeface="Helvetica" panose="020B0604020202020204" pitchFamily="34" charset="0"/>
              </a:rPr>
              <a:t>ab</a:t>
            </a:r>
            <a:r>
              <a:rPr lang="en-US" dirty="0">
                <a:latin typeface="Helvetica" panose="020B0604020202020204" pitchFamily="34" charset="0"/>
                <a:cs typeface="Helvetica" panose="020B0604020202020204" pitchFamily="34" charset="0"/>
              </a:rPr>
              <a:t>o</a:t>
            </a:r>
            <a:r>
              <a:rPr lang="en-US" spc="-9" dirty="0">
                <a:latin typeface="Helvetica" panose="020B0604020202020204" pitchFamily="34" charset="0"/>
                <a:cs typeface="Helvetica" panose="020B0604020202020204" pitchFamily="34" charset="0"/>
              </a:rPr>
              <a:t>r</a:t>
            </a:r>
            <a:r>
              <a:rPr lang="en-US"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t</a:t>
            </a:r>
            <a:r>
              <a:rPr lang="en-US" spc="-18"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oes</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not</a:t>
            </a:r>
            <a:r>
              <a:rPr lang="en-US" spc="-18" dirty="0">
                <a:latin typeface="Helvetica" panose="020B0604020202020204" pitchFamily="34" charset="0"/>
                <a:cs typeface="Helvetica" panose="020B0604020202020204" pitchFamily="34" charset="0"/>
              </a:rPr>
              <a:t> </a:t>
            </a:r>
            <a:r>
              <a:rPr lang="en-US" spc="-13" dirty="0">
                <a:latin typeface="Helvetica" panose="020B0604020202020204" pitchFamily="34" charset="0"/>
                <a:cs typeface="Helvetica" panose="020B0604020202020204" pitchFamily="34" charset="0"/>
              </a:rPr>
              <a:t>n</a:t>
            </a:r>
            <a:r>
              <a:rPr lang="en-US" dirty="0">
                <a:latin typeface="Helvetica" panose="020B0604020202020204" pitchFamily="34" charset="0"/>
                <a:cs typeface="Helvetica" panose="020B0604020202020204" pitchFamily="34" charset="0"/>
              </a:rPr>
              <a:t>ece</a:t>
            </a:r>
            <a:r>
              <a:rPr lang="en-US" spc="-4" dirty="0">
                <a:latin typeface="Helvetica" panose="020B0604020202020204" pitchFamily="34" charset="0"/>
                <a:cs typeface="Helvetica" panose="020B0604020202020204" pitchFamily="34" charset="0"/>
              </a:rPr>
              <a:t>ss</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i</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re</a:t>
            </a:r>
            <a:r>
              <a:rPr lang="en-US" dirty="0">
                <a:latin typeface="Helvetica" panose="020B0604020202020204" pitchFamily="34" charset="0"/>
                <a:cs typeface="Helvetica" panose="020B0604020202020204" pitchFamily="34" charset="0"/>
              </a:rPr>
              <a:t>f</a:t>
            </a:r>
            <a:r>
              <a:rPr lang="en-US" spc="-4"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ect</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v</a:t>
            </a:r>
            <a:r>
              <a:rPr lang="en-US" spc="-18"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ews</a:t>
            </a:r>
            <a:r>
              <a:rPr lang="en-US" spc="-18"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or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o</a:t>
            </a:r>
            <a:r>
              <a:rPr lang="en-US" spc="-4" dirty="0">
                <a:latin typeface="Helvetica" panose="020B0604020202020204" pitchFamily="34" charset="0"/>
                <a:cs typeface="Helvetica" panose="020B0604020202020204" pitchFamily="34" charset="0"/>
              </a:rPr>
              <a:t>li</a:t>
            </a:r>
            <a:r>
              <a:rPr lang="en-US" dirty="0">
                <a:latin typeface="Helvetica" panose="020B0604020202020204" pitchFamily="34" charset="0"/>
                <a:cs typeface="Helvetica" panose="020B0604020202020204" pitchFamily="34" charset="0"/>
              </a:rPr>
              <a:t>c</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es</a:t>
            </a:r>
            <a:r>
              <a:rPr lang="en-US" spc="-9"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of </a:t>
            </a:r>
            <a:r>
              <a:rPr lang="en-US" spc="-4"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e</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U</a:t>
            </a:r>
            <a:r>
              <a:rPr lang="en-US" dirty="0">
                <a:latin typeface="Helvetica" panose="020B0604020202020204" pitchFamily="34" charset="0"/>
                <a:cs typeface="Helvetica" panose="020B0604020202020204" pitchFamily="34" charset="0"/>
              </a:rPr>
              <a:t>. </a:t>
            </a:r>
            <a:r>
              <a:rPr lang="en-US" spc="-18"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D</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ar</a:t>
            </a:r>
            <a:r>
              <a:rPr lang="en-US" spc="-4" dirty="0">
                <a:latin typeface="Helvetica" panose="020B0604020202020204" pitchFamily="34" charset="0"/>
                <a:cs typeface="Helvetica" panose="020B0604020202020204" pitchFamily="34" charset="0"/>
              </a:rPr>
              <a:t>t</a:t>
            </a:r>
            <a:r>
              <a:rPr lang="en-US" spc="-9" dirty="0">
                <a:latin typeface="Helvetica" panose="020B0604020202020204" pitchFamily="34" charset="0"/>
                <a:cs typeface="Helvetica" panose="020B0604020202020204" pitchFamily="34" charset="0"/>
              </a:rPr>
              <a:t>me</a:t>
            </a:r>
            <a:r>
              <a:rPr lang="en-US" dirty="0">
                <a:latin typeface="Helvetica" panose="020B0604020202020204" pitchFamily="34" charset="0"/>
                <a:cs typeface="Helvetica" panose="020B0604020202020204" pitchFamily="34" charset="0"/>
              </a:rPr>
              <a:t>nt</a:t>
            </a:r>
            <a:r>
              <a:rPr lang="en-US" spc="-9" dirty="0">
                <a:latin typeface="Helvetica" panose="020B0604020202020204" pitchFamily="34" charset="0"/>
                <a:cs typeface="Helvetica" panose="020B0604020202020204" pitchFamily="34" charset="0"/>
              </a:rPr>
              <a:t> o</a:t>
            </a:r>
            <a:r>
              <a:rPr lang="en-US" dirty="0">
                <a:latin typeface="Helvetica" panose="020B0604020202020204" pitchFamily="34" charset="0"/>
                <a:cs typeface="Helvetica" panose="020B0604020202020204" pitchFamily="34" charset="0"/>
              </a:rPr>
              <a:t>f </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a</a:t>
            </a:r>
            <a:r>
              <a:rPr lang="en-US" spc="-13"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or,</a:t>
            </a:r>
            <a:r>
              <a:rPr lang="en-US" spc="-13"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nor </a:t>
            </a:r>
            <a:r>
              <a:rPr lang="en-US" spc="-4" dirty="0">
                <a:latin typeface="Helvetica" panose="020B0604020202020204" pitchFamily="34" charset="0"/>
                <a:cs typeface="Helvetica" panose="020B0604020202020204" pitchFamily="34" charset="0"/>
              </a:rPr>
              <a:t>d</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es</a:t>
            </a:r>
            <a:r>
              <a:rPr lang="en-US" spc="-18"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m</a:t>
            </a:r>
            <a:r>
              <a:rPr lang="en-US" dirty="0">
                <a:latin typeface="Helvetica" panose="020B0604020202020204" pitchFamily="34" charset="0"/>
                <a:cs typeface="Helvetica" panose="020B0604020202020204" pitchFamily="34" charset="0"/>
              </a:rPr>
              <a:t>en</a:t>
            </a:r>
            <a:r>
              <a:rPr lang="en-US" spc="-4" dirty="0">
                <a:latin typeface="Helvetica" panose="020B0604020202020204" pitchFamily="34" charset="0"/>
                <a:cs typeface="Helvetica" panose="020B0604020202020204" pitchFamily="34" charset="0"/>
              </a:rPr>
              <a:t>ti</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o</a:t>
            </a:r>
            <a:r>
              <a:rPr lang="en-US" dirty="0">
                <a:latin typeface="Helvetica" panose="020B0604020202020204" pitchFamily="34" charset="0"/>
                <a:cs typeface="Helvetica" panose="020B0604020202020204" pitchFamily="34" charset="0"/>
              </a:rPr>
              <a:t>f</a:t>
            </a:r>
            <a:r>
              <a:rPr lang="en-US" spc="-13"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ra</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e na</a:t>
            </a:r>
            <a:r>
              <a:rPr lang="en-US" spc="-9" dirty="0">
                <a:latin typeface="Helvetica" panose="020B0604020202020204" pitchFamily="34" charset="0"/>
                <a:cs typeface="Helvetica" panose="020B0604020202020204" pitchFamily="34" charset="0"/>
              </a:rPr>
              <a:t>m</a:t>
            </a:r>
            <a:r>
              <a:rPr lang="en-US" dirty="0">
                <a:latin typeface="Helvetica" panose="020B0604020202020204" pitchFamily="34" charset="0"/>
                <a:cs typeface="Helvetica" panose="020B0604020202020204" pitchFamily="34" charset="0"/>
              </a:rPr>
              <a:t>e</a:t>
            </a:r>
            <a:r>
              <a:rPr lang="en-US" spc="-4" dirty="0">
                <a:latin typeface="Helvetica" panose="020B0604020202020204" pitchFamily="34" charset="0"/>
                <a:cs typeface="Helvetica" panose="020B0604020202020204" pitchFamily="34" charset="0"/>
              </a:rPr>
              <a:t>s</a:t>
            </a:r>
            <a:r>
              <a:rPr lang="en-US" dirty="0">
                <a:latin typeface="Helvetica" panose="020B0604020202020204" pitchFamily="34" charset="0"/>
                <a:cs typeface="Helvetica" panose="020B0604020202020204" pitchFamily="34" charset="0"/>
              </a:rPr>
              <a:t>,</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com</a:t>
            </a:r>
            <a:r>
              <a:rPr lang="en-US" spc="-9" dirty="0">
                <a:latin typeface="Helvetica" panose="020B0604020202020204" pitchFamily="34" charset="0"/>
                <a:cs typeface="Helvetica" panose="020B0604020202020204" pitchFamily="34" charset="0"/>
              </a:rPr>
              <a:t>mer</a:t>
            </a:r>
            <a:r>
              <a:rPr lang="en-US" dirty="0">
                <a:latin typeface="Helvetica" panose="020B0604020202020204" pitchFamily="34" charset="0"/>
                <a:cs typeface="Helvetica" panose="020B0604020202020204" pitchFamily="34" charset="0"/>
              </a:rPr>
              <a:t>c</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al</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p</a:t>
            </a:r>
            <a:r>
              <a:rPr lang="en-US" dirty="0">
                <a:latin typeface="Helvetica" panose="020B0604020202020204" pitchFamily="34" charset="0"/>
                <a:cs typeface="Helvetica" panose="020B0604020202020204" pitchFamily="34" charset="0"/>
              </a:rPr>
              <a:t>ro</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uc</a:t>
            </a:r>
            <a:r>
              <a:rPr lang="en-US" spc="-4" dirty="0">
                <a:latin typeface="Helvetica" panose="020B0604020202020204" pitchFamily="34" charset="0"/>
                <a:cs typeface="Helvetica" panose="020B0604020202020204" pitchFamily="34" charset="0"/>
              </a:rPr>
              <a:t>ts</a:t>
            </a:r>
            <a:r>
              <a:rPr lang="en-US" dirty="0">
                <a:latin typeface="Helvetica" panose="020B0604020202020204" pitchFamily="34" charset="0"/>
                <a:cs typeface="Helvetica" panose="020B0604020202020204" pitchFamily="34" charset="0"/>
              </a:rPr>
              <a:t>,</a:t>
            </a:r>
            <a:r>
              <a:rPr lang="en-US" spc="-4"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or or</a:t>
            </a:r>
            <a:r>
              <a:rPr lang="en-US" spc="-4" dirty="0">
                <a:latin typeface="Helvetica" panose="020B0604020202020204" pitchFamily="34" charset="0"/>
                <a:cs typeface="Helvetica" panose="020B0604020202020204" pitchFamily="34" charset="0"/>
              </a:rPr>
              <a:t>g</a:t>
            </a:r>
            <a:r>
              <a:rPr lang="en-US" spc="-13" dirty="0">
                <a:latin typeface="Helvetica" panose="020B0604020202020204" pitchFamily="34" charset="0"/>
                <a:cs typeface="Helvetica" panose="020B0604020202020204" pitchFamily="34" charset="0"/>
              </a:rPr>
              <a:t>a</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iz</a:t>
            </a:r>
            <a:r>
              <a:rPr lang="en-US" dirty="0">
                <a:latin typeface="Helvetica" panose="020B0604020202020204" pitchFamily="34" charset="0"/>
                <a:cs typeface="Helvetica" panose="020B0604020202020204" pitchFamily="34" charset="0"/>
              </a:rPr>
              <a:t>a</a:t>
            </a:r>
            <a:r>
              <a:rPr lang="en-US" spc="-4" dirty="0">
                <a:latin typeface="Helvetica" panose="020B0604020202020204" pitchFamily="34" charset="0"/>
                <a:cs typeface="Helvetica" panose="020B0604020202020204" pitchFamily="34" charset="0"/>
              </a:rPr>
              <a:t>ti</a:t>
            </a:r>
            <a:r>
              <a:rPr lang="en-US" dirty="0">
                <a:latin typeface="Helvetica" panose="020B0604020202020204" pitchFamily="34" charset="0"/>
                <a:cs typeface="Helvetica" panose="020B0604020202020204" pitchFamily="34" charset="0"/>
              </a:rPr>
              <a:t>ons</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m</a:t>
            </a:r>
            <a:r>
              <a:rPr lang="en-US" spc="-4" dirty="0">
                <a:latin typeface="Helvetica" panose="020B0604020202020204" pitchFamily="34" charset="0"/>
                <a:cs typeface="Helvetica" panose="020B0604020202020204" pitchFamily="34" charset="0"/>
              </a:rPr>
              <a:t>p</a:t>
            </a:r>
            <a:r>
              <a:rPr lang="en-US" spc="-9" dirty="0">
                <a:latin typeface="Helvetica" panose="020B0604020202020204" pitchFamily="34" charset="0"/>
                <a:cs typeface="Helvetica" panose="020B0604020202020204" pitchFamily="34" charset="0"/>
              </a:rPr>
              <a:t>l</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a:t>
            </a:r>
            <a:r>
              <a:rPr lang="en-US" spc="-9" dirty="0">
                <a:latin typeface="Helvetica" panose="020B0604020202020204" pitchFamily="34" charset="0"/>
                <a:cs typeface="Helvetica" panose="020B0604020202020204" pitchFamily="34" charset="0"/>
              </a:rPr>
              <a:t>e</a:t>
            </a:r>
            <a:r>
              <a:rPr lang="en-US" dirty="0">
                <a:latin typeface="Helvetica" panose="020B0604020202020204" pitchFamily="34" charset="0"/>
                <a:cs typeface="Helvetica" panose="020B0604020202020204" pitchFamily="34" charset="0"/>
              </a:rPr>
              <a:t>n</a:t>
            </a:r>
            <a:r>
              <a:rPr lang="en-US" spc="-4" dirty="0">
                <a:latin typeface="Helvetica" panose="020B0604020202020204" pitchFamily="34" charset="0"/>
                <a:cs typeface="Helvetica" panose="020B0604020202020204" pitchFamily="34" charset="0"/>
              </a:rPr>
              <a:t>d</a:t>
            </a:r>
            <a:r>
              <a:rPr lang="en-US" dirty="0">
                <a:latin typeface="Helvetica" panose="020B0604020202020204" pitchFamily="34" charset="0"/>
                <a:cs typeface="Helvetica" panose="020B0604020202020204" pitchFamily="34" charset="0"/>
              </a:rPr>
              <a:t>or</a:t>
            </a:r>
            <a:r>
              <a:rPr lang="en-US" spc="-4" dirty="0">
                <a:latin typeface="Helvetica" panose="020B0604020202020204" pitchFamily="34" charset="0"/>
                <a:cs typeface="Helvetica" panose="020B0604020202020204" pitchFamily="34" charset="0"/>
              </a:rPr>
              <a:t>s</a:t>
            </a:r>
            <a:r>
              <a:rPr lang="en-US" spc="-9" dirty="0">
                <a:latin typeface="Helvetica" panose="020B0604020202020204" pitchFamily="34" charset="0"/>
                <a:cs typeface="Helvetica" panose="020B0604020202020204" pitchFamily="34" charset="0"/>
              </a:rPr>
              <a:t>em</a:t>
            </a:r>
            <a:r>
              <a:rPr lang="en-US" dirty="0">
                <a:latin typeface="Helvetica" panose="020B0604020202020204" pitchFamily="34" charset="0"/>
                <a:cs typeface="Helvetica" panose="020B0604020202020204" pitchFamily="34" charset="0"/>
              </a:rPr>
              <a:t>ent</a:t>
            </a:r>
            <a:r>
              <a:rPr lang="en-US" spc="-9"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b</a:t>
            </a:r>
            <a:r>
              <a:rPr lang="en-US" dirty="0">
                <a:latin typeface="Helvetica" panose="020B0604020202020204" pitchFamily="34" charset="0"/>
                <a:cs typeface="Helvetica" panose="020B0604020202020204" pitchFamily="34" charset="0"/>
              </a:rPr>
              <a:t>y</a:t>
            </a:r>
            <a:r>
              <a:rPr lang="en-US" spc="-4" dirty="0">
                <a:latin typeface="Helvetica" panose="020B0604020202020204" pitchFamily="34" charset="0"/>
                <a:cs typeface="Helvetica" panose="020B0604020202020204" pitchFamily="34" charset="0"/>
              </a:rPr>
              <a:t> th</a:t>
            </a:r>
            <a:r>
              <a:rPr lang="en-US" dirty="0">
                <a:latin typeface="Helvetica" panose="020B0604020202020204" pitchFamily="34" charset="0"/>
                <a:cs typeface="Helvetica" panose="020B0604020202020204" pitchFamily="34" charset="0"/>
              </a:rPr>
              <a:t>e</a:t>
            </a:r>
            <a:r>
              <a:rPr lang="en-US" spc="-13" dirty="0">
                <a:latin typeface="Helvetica" panose="020B0604020202020204" pitchFamily="34" charset="0"/>
                <a:cs typeface="Helvetica" panose="020B0604020202020204" pitchFamily="34" charset="0"/>
              </a:rPr>
              <a:t> U</a:t>
            </a:r>
            <a:r>
              <a:rPr lang="en-US" dirty="0">
                <a:latin typeface="Helvetica" panose="020B0604020202020204" pitchFamily="34" charset="0"/>
                <a:cs typeface="Helvetica" panose="020B0604020202020204" pitchFamily="34" charset="0"/>
              </a:rPr>
              <a:t>.</a:t>
            </a:r>
            <a:r>
              <a:rPr lang="en-US" spc="-9" dirty="0">
                <a:latin typeface="Helvetica" panose="020B0604020202020204" pitchFamily="34" charset="0"/>
                <a:cs typeface="Helvetica" panose="020B0604020202020204" pitchFamily="34" charset="0"/>
              </a:rPr>
              <a:t> S</a:t>
            </a:r>
            <a:r>
              <a:rPr lang="en-US" dirty="0">
                <a:latin typeface="Helvetica" panose="020B0604020202020204" pitchFamily="34" charset="0"/>
                <a:cs typeface="Helvetica" panose="020B0604020202020204" pitchFamily="34" charset="0"/>
              </a:rPr>
              <a:t>. </a:t>
            </a:r>
            <a:r>
              <a:rPr lang="en-US" spc="-4" dirty="0">
                <a:latin typeface="Helvetica" panose="020B0604020202020204" pitchFamily="34" charset="0"/>
                <a:cs typeface="Helvetica" panose="020B0604020202020204" pitchFamily="34" charset="0"/>
              </a:rPr>
              <a:t>G</a:t>
            </a:r>
            <a:r>
              <a:rPr lang="en-US" dirty="0">
                <a:latin typeface="Helvetica" panose="020B0604020202020204" pitchFamily="34" charset="0"/>
                <a:cs typeface="Helvetica" panose="020B0604020202020204" pitchFamily="34" charset="0"/>
              </a:rPr>
              <a:t>o</a:t>
            </a:r>
            <a:r>
              <a:rPr lang="en-US" spc="-18" dirty="0">
                <a:latin typeface="Helvetica" panose="020B0604020202020204" pitchFamily="34" charset="0"/>
                <a:cs typeface="Helvetica" panose="020B0604020202020204" pitchFamily="34" charset="0"/>
              </a:rPr>
              <a:t>v</a:t>
            </a:r>
            <a:r>
              <a:rPr lang="en-US" spc="-9" dirty="0">
                <a:latin typeface="Helvetica" panose="020B0604020202020204" pitchFamily="34" charset="0"/>
                <a:cs typeface="Helvetica" panose="020B0604020202020204" pitchFamily="34" charset="0"/>
              </a:rPr>
              <a:t>e</a:t>
            </a:r>
            <a:r>
              <a:rPr lang="en-US" dirty="0">
                <a:latin typeface="Helvetica" panose="020B0604020202020204" pitchFamily="34" charset="0"/>
                <a:cs typeface="Helvetica" panose="020B0604020202020204" pitchFamily="34" charset="0"/>
              </a:rPr>
              <a:t>r</a:t>
            </a:r>
            <a:r>
              <a:rPr lang="en-US" spc="-9" dirty="0">
                <a:latin typeface="Helvetica" panose="020B0604020202020204" pitchFamily="34" charset="0"/>
                <a:cs typeface="Helvetica" panose="020B0604020202020204" pitchFamily="34" charset="0"/>
              </a:rPr>
              <a:t>nme</a:t>
            </a:r>
            <a:r>
              <a:rPr lang="en-US" dirty="0">
                <a:latin typeface="Helvetica" panose="020B0604020202020204" pitchFamily="34" charset="0"/>
                <a:cs typeface="Helvetica" panose="020B0604020202020204" pitchFamily="34" charset="0"/>
              </a:rPr>
              <a:t>n</a:t>
            </a:r>
            <a:r>
              <a:rPr lang="en-US" spc="-18" dirty="0">
                <a:latin typeface="Helvetica" panose="020B0604020202020204" pitchFamily="34" charset="0"/>
                <a:cs typeface="Helvetica" panose="020B0604020202020204" pitchFamily="34" charset="0"/>
              </a:rPr>
              <a:t>t</a:t>
            </a:r>
            <a:r>
              <a:rPr lang="en-US" dirty="0">
                <a:latin typeface="Helvetica" panose="020B0604020202020204" pitchFamily="34" charset="0"/>
                <a:cs typeface="Helvetica" panose="020B0604020202020204" pitchFamily="34" charset="0"/>
              </a:rPr>
              <a:t>.</a:t>
            </a:r>
          </a:p>
        </p:txBody>
      </p:sp>
      <p:sp>
        <p:nvSpPr>
          <p:cNvPr id="3" name="Title 2"/>
          <p:cNvSpPr>
            <a:spLocks noGrp="1"/>
          </p:cNvSpPr>
          <p:nvPr>
            <p:ph type="title"/>
          </p:nvPr>
        </p:nvSpPr>
        <p:spPr/>
        <p:txBody>
          <a:bodyPr/>
          <a:lstStyle/>
          <a:p>
            <a:r>
              <a:rPr lang="en-US" dirty="0">
                <a:latin typeface="Arial" panose="020B0604020202020204" pitchFamily="34" charset="0"/>
              </a:rPr>
              <a:t>Disclaimer</a:t>
            </a:r>
          </a:p>
        </p:txBody>
      </p:sp>
      <p:sp>
        <p:nvSpPr>
          <p:cNvPr id="4" name="Slide Number Placeholder 3"/>
          <p:cNvSpPr>
            <a:spLocks noGrp="1"/>
          </p:cNvSpPr>
          <p:nvPr>
            <p:ph type="sldNum" sz="quarter" idx="12"/>
          </p:nvPr>
        </p:nvSpPr>
        <p:spPr/>
        <p:txBody>
          <a:bodyPr/>
          <a:lstStyle/>
          <a:p>
            <a:fld id="{A7F154CC-4E82-45BB-8A64-02679D04A018}" type="slidenum">
              <a:rPr lang="en-US" smtClean="0"/>
              <a:pPr/>
              <a:t>5</a:t>
            </a:fld>
            <a:endParaRPr lang="en-US" dirty="0"/>
          </a:p>
        </p:txBody>
      </p:sp>
      <p:sp useBgFill="1">
        <p:nvSpPr>
          <p:cNvPr id="5" name="TextBox 4">
            <a:extLst>
              <a:ext uri="{FF2B5EF4-FFF2-40B4-BE49-F238E27FC236}">
                <a16:creationId xmlns:a16="http://schemas.microsoft.com/office/drawing/2014/main" id="{1D21CC6A-6CD8-004F-B610-840DC7B79AFB}"/>
              </a:ext>
            </a:extLst>
          </p:cNvPr>
          <p:cNvSpPr txBox="1"/>
          <p:nvPr/>
        </p:nvSpPr>
        <p:spPr>
          <a:xfrm>
            <a:off x="8031480" y="6004560"/>
            <a:ext cx="594360" cy="716916"/>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665233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 debris net</a:t>
            </a:r>
          </a:p>
          <a:p>
            <a:r>
              <a:rPr lang="en-US" dirty="0"/>
              <a:t>This is meant to catch falling people.</a:t>
            </a:r>
          </a:p>
          <a:p>
            <a:r>
              <a:rPr lang="en-US" dirty="0"/>
              <a:t>Form of collective and passive F.P.</a:t>
            </a:r>
          </a:p>
          <a:p>
            <a:r>
              <a:rPr lang="en-US" dirty="0"/>
              <a:t>Sometimes used during work on bridge projects or pre-fab building construction</a:t>
            </a:r>
          </a:p>
          <a:p>
            <a:endParaRPr lang="en-US" dirty="0"/>
          </a:p>
          <a:p>
            <a:endParaRPr lang="en-US" dirty="0"/>
          </a:p>
        </p:txBody>
      </p:sp>
      <p:sp>
        <p:nvSpPr>
          <p:cNvPr id="15" name="Titel 1"/>
          <p:cNvSpPr>
            <a:spLocks noGrp="1"/>
          </p:cNvSpPr>
          <p:nvPr>
            <p:ph type="title"/>
          </p:nvPr>
        </p:nvSpPr>
        <p:spPr/>
        <p:txBody>
          <a:bodyPr>
            <a:normAutofit/>
          </a:bodyPr>
          <a:lstStyle/>
          <a:p>
            <a:r>
              <a:rPr lang="de-DE" dirty="0">
                <a:ea typeface="Helvetica" panose="020B0604020202020204" pitchFamily="34" charset="0"/>
              </a:rPr>
              <a:t>Safety Nets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50</a:t>
            </a:fld>
            <a:endParaRPr lang="de-DE" dirty="0"/>
          </a:p>
        </p:txBody>
      </p:sp>
      <p:pic>
        <p:nvPicPr>
          <p:cNvPr id="8" name="Picture 7" descr="A picture showing safety net in residential construction"/>
          <p:cNvPicPr/>
          <p:nvPr/>
        </p:nvPicPr>
        <p:blipFill>
          <a:blip r:embed="rId3" cstate="email">
            <a:extLst>
              <a:ext uri="{28A0092B-C50C-407E-A947-70E740481C1C}">
                <a14:useLocalDpi xmlns:a14="http://schemas.microsoft.com/office/drawing/2010/main"/>
              </a:ext>
            </a:extLst>
          </a:blip>
          <a:stretch>
            <a:fillRect/>
          </a:stretch>
        </p:blipFill>
        <p:spPr>
          <a:xfrm>
            <a:off x="1234440" y="3876010"/>
            <a:ext cx="2584984" cy="1916091"/>
          </a:xfrm>
          <a:prstGeom prst="rect">
            <a:avLst/>
          </a:prstGeom>
          <a:effectLst>
            <a:softEdge rad="63500"/>
          </a:effectLst>
        </p:spPr>
      </p:pic>
      <p:pic>
        <p:nvPicPr>
          <p:cNvPr id="9" name="Picture 8" descr="A picture showing safety net in bridge construction"/>
          <p:cNvPicPr/>
          <p:nvPr/>
        </p:nvPicPr>
        <p:blipFill>
          <a:blip r:embed="rId4" cstate="email">
            <a:extLst>
              <a:ext uri="{28A0092B-C50C-407E-A947-70E740481C1C}">
                <a14:useLocalDpi xmlns:a14="http://schemas.microsoft.com/office/drawing/2010/main"/>
              </a:ext>
            </a:extLst>
          </a:blip>
          <a:stretch>
            <a:fillRect/>
          </a:stretch>
        </p:blipFill>
        <p:spPr>
          <a:xfrm>
            <a:off x="4513217" y="3944982"/>
            <a:ext cx="2734167" cy="1847119"/>
          </a:xfrm>
          <a:prstGeom prst="rect">
            <a:avLst/>
          </a:prstGeom>
          <a:effectLst>
            <a:softEdge rad="63500"/>
          </a:effectLst>
        </p:spPr>
      </p:pic>
      <p:sp>
        <p:nvSpPr>
          <p:cNvPr id="12" name="TextBox 11"/>
          <p:cNvSpPr txBox="1"/>
          <p:nvPr/>
        </p:nvSpPr>
        <p:spPr>
          <a:xfrm>
            <a:off x="936968" y="5869186"/>
            <a:ext cx="317992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 Net in Residential Construction</a:t>
            </a:r>
          </a:p>
        </p:txBody>
      </p:sp>
      <p:sp>
        <p:nvSpPr>
          <p:cNvPr id="13" name="TextBox 12"/>
          <p:cNvSpPr txBox="1"/>
          <p:nvPr/>
        </p:nvSpPr>
        <p:spPr>
          <a:xfrm>
            <a:off x="4720724" y="5792101"/>
            <a:ext cx="2893325" cy="523156"/>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SafetyRespect® Safety Net System</a:t>
            </a:r>
          </a:p>
        </p:txBody>
      </p:sp>
      <p:sp useBgFill="1">
        <p:nvSpPr>
          <p:cNvPr id="10" name="TextBox 9">
            <a:extLst>
              <a:ext uri="{FF2B5EF4-FFF2-40B4-BE49-F238E27FC236}">
                <a16:creationId xmlns:a16="http://schemas.microsoft.com/office/drawing/2014/main" id="{7BFC4D80-63AC-C745-BC68-F76EEDA3B5C5}"/>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851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el 1"/>
          <p:cNvSpPr>
            <a:spLocks noGrp="1"/>
          </p:cNvSpPr>
          <p:nvPr>
            <p:ph type="title"/>
          </p:nvPr>
        </p:nvSpPr>
        <p:spPr/>
        <p:txBody>
          <a:bodyPr>
            <a:normAutofit/>
          </a:bodyPr>
          <a:lstStyle/>
          <a:p>
            <a:r>
              <a:rPr lang="de-DE" dirty="0">
                <a:ea typeface="Helvetica" panose="020B0604020202020204" pitchFamily="34" charset="0"/>
              </a:rPr>
              <a:t>Skylights &amp; Holes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51</a:t>
            </a:fld>
            <a:endParaRPr lang="de-DE" dirty="0"/>
          </a:p>
        </p:txBody>
      </p:sp>
      <p:sp>
        <p:nvSpPr>
          <p:cNvPr id="11" name="TextBox 10"/>
          <p:cNvSpPr txBox="1"/>
          <p:nvPr/>
        </p:nvSpPr>
        <p:spPr>
          <a:xfrm>
            <a:off x="477288" y="1671195"/>
            <a:ext cx="4419965" cy="2200602"/>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Skylights &amp; Roof Floor Openings</a:t>
            </a:r>
          </a:p>
          <a:p>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Back / Trip into;</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Step on weak area of roof;</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Hole hidden by non-load- supporting covering</a:t>
            </a:r>
          </a:p>
          <a:p>
            <a:pPr lvl="1"/>
            <a:endParaRPr lang="en-US" sz="2000" baseline="0" dirty="0">
              <a:latin typeface="Helvetica" panose="020B0604020202020204" pitchFamily="34" charset="0"/>
              <a:cs typeface="Helvetica" panose="020B0604020202020204" pitchFamily="34" charset="0"/>
            </a:endParaRPr>
          </a:p>
        </p:txBody>
      </p:sp>
      <p:pic>
        <p:nvPicPr>
          <p:cNvPr id="3" name="Picture 2" descr="a picture showing collapsed skyl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539" y="1461731"/>
            <a:ext cx="2376983" cy="1750324"/>
          </a:xfrm>
          <a:prstGeom prst="rect">
            <a:avLst/>
          </a:prstGeom>
          <a:effectLst>
            <a:softEdge rad="63500"/>
          </a:effectLst>
        </p:spPr>
      </p:pic>
      <p:sp>
        <p:nvSpPr>
          <p:cNvPr id="6" name="TextBox 5"/>
          <p:cNvSpPr txBox="1"/>
          <p:nvPr/>
        </p:nvSpPr>
        <p:spPr>
          <a:xfrm>
            <a:off x="5808974" y="3231241"/>
            <a:ext cx="277049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NIOSH FACE Skylight Fatality</a:t>
            </a:r>
          </a:p>
        </p:txBody>
      </p:sp>
      <p:pic>
        <p:nvPicPr>
          <p:cNvPr id="8" name="Picture 7" descr="A picture showing &quot;danger hole&quot; warning written on floor"/>
          <p:cNvPicPr/>
          <p:nvPr/>
        </p:nvPicPr>
        <p:blipFill>
          <a:blip r:embed="rId4" cstate="email">
            <a:extLst>
              <a:ext uri="{28A0092B-C50C-407E-A947-70E740481C1C}">
                <a14:useLocalDpi xmlns:a14="http://schemas.microsoft.com/office/drawing/2010/main"/>
              </a:ext>
            </a:extLst>
          </a:blip>
          <a:stretch>
            <a:fillRect/>
          </a:stretch>
        </p:blipFill>
        <p:spPr>
          <a:xfrm>
            <a:off x="812432" y="4992721"/>
            <a:ext cx="2191385" cy="1271905"/>
          </a:xfrm>
          <a:prstGeom prst="rect">
            <a:avLst/>
          </a:prstGeom>
          <a:effectLst>
            <a:softEdge rad="63500"/>
          </a:effectLst>
        </p:spPr>
      </p:pic>
      <p:pic>
        <p:nvPicPr>
          <p:cNvPr id="10" name="Picture 9" descr="a picture showing fallen equipment"/>
          <p:cNvPicPr/>
          <p:nvPr/>
        </p:nvPicPr>
        <p:blipFill>
          <a:blip r:embed="rId5" cstate="email">
            <a:extLst>
              <a:ext uri="{28A0092B-C50C-407E-A947-70E740481C1C}">
                <a14:useLocalDpi xmlns:a14="http://schemas.microsoft.com/office/drawing/2010/main"/>
              </a:ext>
            </a:extLst>
          </a:blip>
          <a:stretch>
            <a:fillRect/>
          </a:stretch>
        </p:blipFill>
        <p:spPr>
          <a:xfrm>
            <a:off x="6074511" y="4992721"/>
            <a:ext cx="1922780" cy="1302385"/>
          </a:xfrm>
          <a:prstGeom prst="rect">
            <a:avLst/>
          </a:prstGeom>
          <a:effectLst>
            <a:softEdge rad="63500"/>
          </a:effectLst>
        </p:spPr>
      </p:pic>
      <p:sp>
        <p:nvSpPr>
          <p:cNvPr id="18" name="TextBox 17"/>
          <p:cNvSpPr txBox="1"/>
          <p:nvPr/>
        </p:nvSpPr>
        <p:spPr>
          <a:xfrm>
            <a:off x="477288" y="3648802"/>
            <a:ext cx="8025365" cy="1246483"/>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Hole Covers:</a:t>
            </a:r>
          </a:p>
          <a:p>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Be able to support at least twice the load imposed upon them</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Be secured to prevent accidental displacement</a:t>
            </a:r>
          </a:p>
          <a:p>
            <a:pPr lvl="1"/>
            <a:endParaRPr lang="en-US" sz="300" baseline="0" dirty="0">
              <a:latin typeface="Times New Roman" panose="02020603050405020304" pitchFamily="18" charset="0"/>
              <a:cs typeface="Times New Roman" panose="02020603050405020304" pitchFamily="18" charset="0"/>
            </a:endParaRPr>
          </a:p>
        </p:txBody>
      </p:sp>
      <p:pic>
        <p:nvPicPr>
          <p:cNvPr id="12" name="Picture 11" title="Holes must be covered or guarded">
            <a:extLst>
              <a:ext uri="{FF2B5EF4-FFF2-40B4-BE49-F238E27FC236}">
                <a16:creationId xmlns:a16="http://schemas.microsoft.com/office/drawing/2014/main" id="{6D9ECF67-9BB4-41B1-9112-4CB3687ABD4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10483" y="4992721"/>
            <a:ext cx="1595775" cy="1271905"/>
          </a:xfrm>
          <a:prstGeom prst="rect">
            <a:avLst/>
          </a:prstGeom>
        </p:spPr>
      </p:pic>
      <p:sp useBgFill="1">
        <p:nvSpPr>
          <p:cNvPr id="13" name="TextBox 12">
            <a:extLst>
              <a:ext uri="{FF2B5EF4-FFF2-40B4-BE49-F238E27FC236}">
                <a16:creationId xmlns:a16="http://schemas.microsoft.com/office/drawing/2014/main" id="{5FCBA82C-6311-F14C-9142-9FE2BB05DDFA}"/>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21464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Rectangle 3"/>
          <p:cNvSpPr>
            <a:spLocks noGrp="1" noChangeArrowheads="1"/>
          </p:cNvSpPr>
          <p:nvPr>
            <p:ph idx="1"/>
          </p:nvPr>
        </p:nvSpPr>
        <p:spPr/>
        <p:txBody>
          <a:bodyPr vert="horz" lIns="88900" tIns="50799" rIns="88900" bIns="50799" rtlCol="0" anchor="t">
            <a:normAutofit/>
          </a:bodyPr>
          <a:lstStyle/>
          <a:p>
            <a:pPr defTabSz="914145">
              <a:spcBef>
                <a:spcPts val="492"/>
              </a:spcBef>
              <a:buClr>
                <a:srgbClr val="000000"/>
              </a:buClr>
            </a:pPr>
            <a:r>
              <a:rPr lang="en-US" altLang="en-US" sz="2391" dirty="0">
                <a:latin typeface="Helvetica" panose="020B0604020202020204" pitchFamily="34" charset="0"/>
                <a:cs typeface="Helvetica" panose="020B0604020202020204" pitchFamily="34" charset="0"/>
                <a:sym typeface="Times New Roman" panose="02020603050405020304" pitchFamily="18" charset="0"/>
              </a:rPr>
              <a:t>Includes an anchor point, a lifeline, and a safety harness</a:t>
            </a:r>
          </a:p>
          <a:p>
            <a:pPr defTabSz="914145">
              <a:spcBef>
                <a:spcPts val="492"/>
              </a:spcBef>
              <a:buClr>
                <a:srgbClr val="000000"/>
              </a:buClr>
            </a:pPr>
            <a:r>
              <a:rPr lang="en-US" altLang="en-US" sz="2391" dirty="0">
                <a:latin typeface="Helvetica" panose="020B0604020202020204" pitchFamily="34" charset="0"/>
                <a:sym typeface="Times New Roman" panose="02020603050405020304" pitchFamily="18" charset="0"/>
              </a:rPr>
              <a:t>Once a Personal Fall Arrest System has been used in a fall, it must be removed from service right away.</a:t>
            </a:r>
            <a:endParaRPr lang="en-US" altLang="en-US" sz="2391" dirty="0">
              <a:latin typeface="Helvetica" panose="020B0604020202020204" pitchFamily="34" charset="0"/>
              <a:sym typeface="Helvetica" panose="020B0604020202020204" pitchFamily="34" charset="0"/>
            </a:endParaRPr>
          </a:p>
          <a:p>
            <a:pPr marL="0" indent="0" defTabSz="914145">
              <a:spcBef>
                <a:spcPts val="492"/>
              </a:spcBef>
              <a:buClr>
                <a:srgbClr val="000000"/>
              </a:buClr>
              <a:buNone/>
            </a:pP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82947" name="Rectangle 2"/>
          <p:cNvSpPr>
            <a:spLocks noGrp="1" noChangeArrowheads="1"/>
          </p:cNvSpPr>
          <p:nvPr>
            <p:ph type="title"/>
          </p:nvPr>
        </p:nvSpPr>
        <p:spPr/>
        <p:txBody>
          <a:bodyPr vert="horz" lIns="88900" tIns="50799" rIns="88900" bIns="50799" rtlCol="0" anchor="ctr">
            <a:normAutofit/>
          </a:bodyPr>
          <a:lstStyle/>
          <a:p>
            <a:pPr defTabSz="914145"/>
            <a:r>
              <a:rPr lang="en-US" altLang="en-US" sz="3200" dirty="0">
                <a:ea typeface="Helvetica" panose="020B0604020202020204" pitchFamily="34" charset="0"/>
                <a:sym typeface="Times New Roman" panose="02020603050405020304" pitchFamily="18" charset="0"/>
              </a:rPr>
              <a:t>Personal Fall Arrest Systems</a:t>
            </a:r>
            <a:endParaRPr lang="en-US" altLang="en-US" sz="3200" dirty="0">
              <a:ea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52</a:t>
            </a:fld>
            <a:endParaRPr lang="en-US" dirty="0"/>
          </a:p>
        </p:txBody>
      </p:sp>
      <p:pic>
        <p:nvPicPr>
          <p:cNvPr id="3" name="Picture 2" title="A picture showing a man hanging by a body harn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0300" y="2735451"/>
            <a:ext cx="2654580" cy="3527562"/>
          </a:xfrm>
          <a:prstGeom prst="rect">
            <a:avLst/>
          </a:prstGeom>
        </p:spPr>
      </p:pic>
      <p:sp useBgFill="1">
        <p:nvSpPr>
          <p:cNvPr id="6" name="TextBox 5">
            <a:extLst>
              <a:ext uri="{FF2B5EF4-FFF2-40B4-BE49-F238E27FC236}">
                <a16:creationId xmlns:a16="http://schemas.microsoft.com/office/drawing/2014/main" id="{027DA5B8-6FC3-A04F-A92C-C402038AAF00}"/>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4157745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el 1"/>
          <p:cNvSpPr>
            <a:spLocks noGrp="1"/>
          </p:cNvSpPr>
          <p:nvPr>
            <p:ph type="title"/>
          </p:nvPr>
        </p:nvSpPr>
        <p:spPr/>
        <p:txBody>
          <a:bodyPr>
            <a:normAutofit/>
          </a:bodyPr>
          <a:lstStyle/>
          <a:p>
            <a:r>
              <a:rPr lang="de-DE" dirty="0">
                <a:ea typeface="Helvetica" panose="020B0604020202020204" pitchFamily="34" charset="0"/>
              </a:rPr>
              <a:t>Anchorage Point</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53</a:t>
            </a:fld>
            <a:endParaRPr lang="de-DE" dirty="0"/>
          </a:p>
        </p:txBody>
      </p:sp>
      <p:sp>
        <p:nvSpPr>
          <p:cNvPr id="11" name="TextBox 10"/>
          <p:cNvSpPr txBox="1"/>
          <p:nvPr/>
        </p:nvSpPr>
        <p:spPr>
          <a:xfrm>
            <a:off x="402970" y="1480764"/>
            <a:ext cx="8191150" cy="1184940"/>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Secure location of attachment for the worker’s F.P. gear:</a:t>
            </a:r>
          </a:p>
          <a:p>
            <a:pPr lvl="1"/>
            <a:endParaRPr lang="en-US" sz="1900" b="1" baseline="0" dirty="0">
              <a:solidFill>
                <a:schemeClr val="tx1">
                  <a:lumMod val="65000"/>
                  <a:lumOff val="35000"/>
                </a:schemeClr>
              </a:solidFill>
              <a:latin typeface="Helvetica" panose="020B0604020202020204" pitchFamily="34" charset="0"/>
              <a:cs typeface="Helvetica" panose="020B0604020202020204" pitchFamily="34" charset="0"/>
            </a:endParaRPr>
          </a:p>
          <a:p>
            <a:pPr lvl="1"/>
            <a:endParaRPr lang="en-US" sz="700" baseline="0" dirty="0">
              <a:latin typeface="Helvetica" panose="020B0604020202020204" pitchFamily="34" charset="0"/>
              <a:cs typeface="Helvetica" panose="020B0604020202020204" pitchFamily="34" charset="0"/>
            </a:endParaRPr>
          </a:p>
          <a:p>
            <a:pPr marL="342659" lvl="1" indent="-342659">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Typical “anchorage / anchor points” include:</a:t>
            </a:r>
          </a:p>
          <a:p>
            <a:endParaRPr lang="en-US" sz="500" baseline="0" dirty="0">
              <a:latin typeface="Helvetica" panose="020B0604020202020204" pitchFamily="34" charset="0"/>
              <a:cs typeface="Helvetica" panose="020B0604020202020204" pitchFamily="34" charset="0"/>
            </a:endParaRPr>
          </a:p>
        </p:txBody>
      </p:sp>
      <p:sp>
        <p:nvSpPr>
          <p:cNvPr id="14" name="TextBox 13"/>
          <p:cNvSpPr txBox="1"/>
          <p:nvPr/>
        </p:nvSpPr>
        <p:spPr>
          <a:xfrm>
            <a:off x="457200" y="3596878"/>
            <a:ext cx="8191150" cy="1292662"/>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OSHA Anchorage Requirements:</a:t>
            </a:r>
          </a:p>
          <a:p>
            <a:pPr marL="285548" indent="-285548">
              <a:buFont typeface="Wingdings" panose="05000000000000000000" pitchFamily="2" charset="2"/>
              <a:buChar char="§"/>
            </a:pPr>
            <a:endParaRPr lang="en-US" sz="700" baseline="0" dirty="0">
              <a:latin typeface="Helvetica" panose="020B0604020202020204" pitchFamily="34" charset="0"/>
              <a:cs typeface="Helvetica" panose="020B0604020202020204" pitchFamily="34" charset="0"/>
            </a:endParaRPr>
          </a:p>
          <a:p>
            <a:pPr marL="456880" lvl="1"/>
            <a:r>
              <a:rPr lang="en-US" sz="1900" b="1" baseline="0" dirty="0">
                <a:latin typeface="Helvetica" panose="020B0604020202020204" pitchFamily="34" charset="0"/>
                <a:cs typeface="Helvetica" panose="020B0604020202020204" pitchFamily="34" charset="0"/>
              </a:rPr>
              <a:t>5,000 lbs.</a:t>
            </a:r>
          </a:p>
          <a:p>
            <a:pPr lvl="1"/>
            <a:endParaRPr lang="en-US" sz="5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endParaRPr lang="en-US" sz="2000" baseline="0" dirty="0">
              <a:latin typeface="Helvetica" panose="020B0604020202020204" pitchFamily="34" charset="0"/>
              <a:cs typeface="Helvetica" panose="020B0604020202020204" pitchFamily="34" charset="0"/>
            </a:endParaRPr>
          </a:p>
          <a:p>
            <a:pPr lvl="1">
              <a:buClr>
                <a:srgbClr val="009534"/>
              </a:buClr>
            </a:pPr>
            <a:endParaRPr lang="en-US" sz="700" baseline="0" dirty="0">
              <a:latin typeface="Helvetica" panose="020B0604020202020204" pitchFamily="34" charset="0"/>
              <a:cs typeface="Helvetica" panose="020B0604020202020204" pitchFamily="34" charset="0"/>
            </a:endParaRPr>
          </a:p>
        </p:txBody>
      </p:sp>
      <p:pic>
        <p:nvPicPr>
          <p:cNvPr id="15" name="Picture 14" descr="A picture of 1 2 ton pickup truck"/>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23477" y="3596878"/>
            <a:ext cx="2924873" cy="2525932"/>
          </a:xfrm>
          <a:prstGeom prst="rect">
            <a:avLst/>
          </a:prstGeom>
        </p:spPr>
      </p:pic>
      <p:graphicFrame>
        <p:nvGraphicFramePr>
          <p:cNvPr id="3" name="Table 2" title="Test box: large columns, large beams, concrete, rood panel/understructure"/>
          <p:cNvGraphicFramePr>
            <a:graphicFrameLocks noGrp="1"/>
          </p:cNvGraphicFramePr>
          <p:nvPr>
            <p:extLst>
              <p:ext uri="{D42A27DB-BD31-4B8C-83A1-F6EECF244321}">
                <p14:modId xmlns:p14="http://schemas.microsoft.com/office/powerpoint/2010/main" val="726594673"/>
              </p:ext>
            </p:extLst>
          </p:nvPr>
        </p:nvGraphicFramePr>
        <p:xfrm>
          <a:off x="402970" y="2864969"/>
          <a:ext cx="7457704" cy="568108"/>
        </p:xfrm>
        <a:graphic>
          <a:graphicData uri="http://schemas.openxmlformats.org/drawingml/2006/table">
            <a:tbl>
              <a:tblPr firstRow="1" bandRow="1">
                <a:tableStyleId>{5C22544A-7EE6-4342-B048-85BDC9FD1C3A}</a:tableStyleId>
              </a:tblPr>
              <a:tblGrid>
                <a:gridCol w="2030682">
                  <a:extLst>
                    <a:ext uri="{9D8B030D-6E8A-4147-A177-3AD203B41FA5}">
                      <a16:colId xmlns:a16="http://schemas.microsoft.com/office/drawing/2014/main" val="20000"/>
                    </a:ext>
                  </a:extLst>
                </a:gridCol>
                <a:gridCol w="1864426">
                  <a:extLst>
                    <a:ext uri="{9D8B030D-6E8A-4147-A177-3AD203B41FA5}">
                      <a16:colId xmlns:a16="http://schemas.microsoft.com/office/drawing/2014/main" val="20001"/>
                    </a:ext>
                  </a:extLst>
                </a:gridCol>
                <a:gridCol w="1401288">
                  <a:extLst>
                    <a:ext uri="{9D8B030D-6E8A-4147-A177-3AD203B41FA5}">
                      <a16:colId xmlns:a16="http://schemas.microsoft.com/office/drawing/2014/main" val="20002"/>
                    </a:ext>
                  </a:extLst>
                </a:gridCol>
                <a:gridCol w="2161308">
                  <a:extLst>
                    <a:ext uri="{9D8B030D-6E8A-4147-A177-3AD203B41FA5}">
                      <a16:colId xmlns:a16="http://schemas.microsoft.com/office/drawing/2014/main" val="20003"/>
                    </a:ext>
                  </a:extLst>
                </a:gridCol>
              </a:tblGrid>
              <a:tr h="568108">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Large Columns</a:t>
                      </a:r>
                    </a:p>
                  </a:txBody>
                  <a:tcPr>
                    <a:noFill/>
                  </a:tcPr>
                </a:tc>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Large Beams</a:t>
                      </a:r>
                    </a:p>
                  </a:txBody>
                  <a:tcPr>
                    <a:noFill/>
                  </a:tcPr>
                </a:tc>
                <a:tc>
                  <a:txBody>
                    <a:bodyPr/>
                    <a:lstStyle/>
                    <a:p>
                      <a:pPr marL="285750" indent="-285750">
                        <a:buFont typeface="Arial" panose="020B0604020202020204" pitchFamily="34" charset="0"/>
                        <a:buChar char="•"/>
                      </a:pPr>
                      <a:r>
                        <a:rPr lang="en-US" sz="1500" dirty="0">
                          <a:solidFill>
                            <a:schemeClr val="tx1"/>
                          </a:solidFill>
                          <a:latin typeface="Helvetica" panose="020B0604020202020204" pitchFamily="34" charset="0"/>
                          <a:cs typeface="Helvetica" panose="020B0604020202020204" pitchFamily="34" charset="0"/>
                        </a:rPr>
                        <a:t>Concrete</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latin typeface="Helvetica" panose="020B0604020202020204" pitchFamily="34" charset="0"/>
                          <a:cs typeface="Helvetica" panose="020B0604020202020204" pitchFamily="34" charset="0"/>
                        </a:rPr>
                        <a:t>Roof Panel  / Understructure</a:t>
                      </a:r>
                    </a:p>
                  </a:txBody>
                  <a:tcPr>
                    <a:noFill/>
                  </a:tcPr>
                </a:tc>
                <a:extLst>
                  <a:ext uri="{0D108BD9-81ED-4DB2-BD59-A6C34878D82A}">
                    <a16:rowId xmlns:a16="http://schemas.microsoft.com/office/drawing/2014/main" val="10000"/>
                  </a:ext>
                </a:extLst>
              </a:tr>
            </a:tbl>
          </a:graphicData>
        </a:graphic>
      </p:graphicFrame>
      <p:sp useBgFill="1">
        <p:nvSpPr>
          <p:cNvPr id="8" name="TextBox 7">
            <a:extLst>
              <a:ext uri="{FF2B5EF4-FFF2-40B4-BE49-F238E27FC236}">
                <a16:creationId xmlns:a16="http://schemas.microsoft.com/office/drawing/2014/main" id="{22767F11-79CD-2940-B771-17A34FFFAC1C}"/>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54912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traps and Chain, FP Stryder, Resuable roof anchor, and Removeable concrete anchorage connectors" title="Images of Temporary Anchorage Connecto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96" y="1048238"/>
            <a:ext cx="9070404" cy="5604338"/>
          </a:xfrm>
          <a:prstGeom prst="rect">
            <a:avLst/>
          </a:prstGeom>
        </p:spPr>
      </p:pic>
      <p:sp>
        <p:nvSpPr>
          <p:cNvPr id="2" name="Title 1"/>
          <p:cNvSpPr>
            <a:spLocks noGrp="1"/>
          </p:cNvSpPr>
          <p:nvPr>
            <p:ph type="title"/>
          </p:nvPr>
        </p:nvSpPr>
        <p:spPr/>
        <p:txBody>
          <a:bodyPr>
            <a:noAutofit/>
          </a:bodyPr>
          <a:lstStyle/>
          <a:p>
            <a:r>
              <a:rPr lang="en-US" sz="3200" dirty="0">
                <a:ea typeface="Helvetica" panose="020B0604020202020204" pitchFamily="34" charset="0"/>
              </a:rPr>
              <a:t>Temporary Anchorage Connectors</a:t>
            </a:r>
          </a:p>
        </p:txBody>
      </p:sp>
    </p:spTree>
    <p:extLst>
      <p:ext uri="{BB962C8B-B14F-4D97-AF65-F5344CB8AC3E}">
        <p14:creationId xmlns:p14="http://schemas.microsoft.com/office/powerpoint/2010/main" val="2485074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6" name="Picture 4" descr="Connect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7402" y="1417587"/>
            <a:ext cx="2671112" cy="208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7" name="Picture 5" descr="D-ri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61376" y="703212"/>
            <a:ext cx="3087503" cy="28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8" name="Picture 6" descr="Snaphook"/>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18514" y="3622686"/>
            <a:ext cx="1724221" cy="241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15719" name="Rectangle 7"/>
          <p:cNvSpPr>
            <a:spLocks/>
          </p:cNvSpPr>
          <p:nvPr/>
        </p:nvSpPr>
        <p:spPr bwMode="auto">
          <a:xfrm>
            <a:off x="1326734" y="3535239"/>
            <a:ext cx="1752451"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Connectors</a:t>
            </a:r>
            <a:endParaRPr lang="en-US" altLang="en-US" sz="2531" dirty="0"/>
          </a:p>
        </p:txBody>
      </p:sp>
      <p:sp>
        <p:nvSpPr>
          <p:cNvPr id="115720" name="Rectangle 8"/>
          <p:cNvSpPr>
            <a:spLocks/>
          </p:cNvSpPr>
          <p:nvPr/>
        </p:nvSpPr>
        <p:spPr bwMode="auto">
          <a:xfrm>
            <a:off x="6324451" y="3622686"/>
            <a:ext cx="1447726"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 Rings</a:t>
            </a:r>
            <a:endParaRPr lang="en-US" altLang="en-US" sz="2531" dirty="0"/>
          </a:p>
        </p:txBody>
      </p:sp>
      <p:sp>
        <p:nvSpPr>
          <p:cNvPr id="115721" name="Rectangle 9"/>
          <p:cNvSpPr>
            <a:spLocks/>
          </p:cNvSpPr>
          <p:nvPr/>
        </p:nvSpPr>
        <p:spPr bwMode="auto">
          <a:xfrm>
            <a:off x="3552187" y="5968582"/>
            <a:ext cx="1371823" cy="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Snaphooks</a:t>
            </a:r>
            <a:endParaRPr lang="en-US" altLang="en-US" sz="2531"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55</a:t>
            </a:fld>
            <a:endParaRPr lang="en-US" dirty="0"/>
          </a:p>
        </p:txBody>
      </p:sp>
      <p:sp>
        <p:nvSpPr>
          <p:cNvPr id="3" name="Title 2"/>
          <p:cNvSpPr>
            <a:spLocks noGrp="1"/>
          </p:cNvSpPr>
          <p:nvPr>
            <p:ph type="title"/>
          </p:nvPr>
        </p:nvSpPr>
        <p:spPr/>
        <p:txBody>
          <a:bodyPr/>
          <a:lstStyle/>
          <a:p>
            <a:r>
              <a:rPr lang="en-US" dirty="0"/>
              <a:t>Connectors</a:t>
            </a:r>
          </a:p>
        </p:txBody>
      </p:sp>
      <p:sp useBgFill="1">
        <p:nvSpPr>
          <p:cNvPr id="10" name="TextBox 9">
            <a:extLst>
              <a:ext uri="{FF2B5EF4-FFF2-40B4-BE49-F238E27FC236}">
                <a16:creationId xmlns:a16="http://schemas.microsoft.com/office/drawing/2014/main" id="{A4D30AD4-836D-A644-920E-963C5A9AB1F1}"/>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03016193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of a self-retracting life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5951" y="1461239"/>
            <a:ext cx="2847975" cy="2457450"/>
          </a:xfrm>
          <a:prstGeom prst="rect">
            <a:avLst/>
          </a:prstGeom>
        </p:spPr>
      </p:pic>
      <p:sp>
        <p:nvSpPr>
          <p:cNvPr id="22" name="Titel 1"/>
          <p:cNvSpPr>
            <a:spLocks noGrp="1"/>
          </p:cNvSpPr>
          <p:nvPr>
            <p:ph type="title"/>
          </p:nvPr>
        </p:nvSpPr>
        <p:spPr/>
        <p:txBody>
          <a:bodyPr>
            <a:normAutofit/>
          </a:bodyPr>
          <a:lstStyle/>
          <a:p>
            <a:r>
              <a:rPr lang="de-DE" dirty="0">
                <a:ea typeface="Helvetica" panose="020B0604020202020204" pitchFamily="34" charset="0"/>
              </a:rPr>
              <a:t>Connecting Devices</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56</a:t>
            </a:fld>
            <a:endParaRPr lang="de-DE" dirty="0"/>
          </a:p>
        </p:txBody>
      </p:sp>
      <p:sp>
        <p:nvSpPr>
          <p:cNvPr id="11" name="TextBox 10"/>
          <p:cNvSpPr txBox="1"/>
          <p:nvPr/>
        </p:nvSpPr>
        <p:spPr>
          <a:xfrm>
            <a:off x="336118" y="1578703"/>
            <a:ext cx="5570944" cy="1646605"/>
          </a:xfrm>
          <a:prstGeom prst="rect">
            <a:avLst/>
          </a:prstGeom>
          <a:noFill/>
        </p:spPr>
        <p:txBody>
          <a:bodyPr wrap="square" lIns="91376" tIns="45688" rIns="91376" bIns="45688" rtlCol="0">
            <a:spAutoFit/>
          </a:bodyPr>
          <a:lstStyle/>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a:buClr>
                <a:srgbClr val="009534"/>
              </a:buClr>
            </a:pPr>
            <a:endParaRPr lang="en-US" sz="700" baseline="0" dirty="0">
              <a:latin typeface="Times New Roman" panose="02020603050405020304" pitchFamily="18" charset="0"/>
              <a:cs typeface="Times New Roman" panose="02020603050405020304" pitchFamily="18" charset="0"/>
            </a:endParaRPr>
          </a:p>
          <a:p>
            <a:pPr lvl="1">
              <a:buClr>
                <a:srgbClr val="009534"/>
              </a:buClr>
            </a:pPr>
            <a:endParaRPr lang="en-US" sz="700" baseline="0" dirty="0">
              <a:latin typeface="Times New Roman" panose="02020603050405020304" pitchFamily="18" charset="0"/>
              <a:cs typeface="Times New Roman" panose="02020603050405020304" pitchFamily="18"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Drum-wound line is slowly extracted from or retracted back into the housing in normal use</a:t>
            </a:r>
          </a:p>
          <a:p>
            <a:pPr marL="0" lvl="1">
              <a:buClr>
                <a:srgbClr val="009534"/>
              </a:buClr>
            </a:pPr>
            <a:endParaRPr lang="en-US" sz="1200" baseline="0" dirty="0">
              <a:latin typeface="Helvetica" panose="020B0604020202020204" pitchFamily="34" charset="0"/>
              <a:cs typeface="Helvetica" panose="020B0604020202020204" pitchFamily="34" charset="0"/>
            </a:endParaRPr>
          </a:p>
          <a:p>
            <a:pPr marL="342659" lvl="1" indent="-342659">
              <a:buClr>
                <a:srgbClr val="009534"/>
              </a:buClr>
              <a:buFont typeface="Wingdings" panose="05000000000000000000" pitchFamily="2" charset="2"/>
              <a:buChar char="§"/>
            </a:pPr>
            <a:r>
              <a:rPr lang="en-US" sz="1900" baseline="0" dirty="0">
                <a:latin typeface="Helvetica" panose="020B0604020202020204" pitchFamily="34" charset="0"/>
                <a:cs typeface="Helvetica" panose="020B0604020202020204" pitchFamily="34" charset="0"/>
              </a:rPr>
              <a:t>Like a car seatbelt, locking off in a fall</a:t>
            </a:r>
          </a:p>
          <a:p>
            <a:pPr marL="0" lvl="1">
              <a:buClr>
                <a:srgbClr val="009534"/>
              </a:buClr>
            </a:pPr>
            <a:endParaRPr lang="en-US" sz="400" baseline="0" dirty="0">
              <a:latin typeface="Helvetica" panose="020B0604020202020204" pitchFamily="34" charset="0"/>
              <a:cs typeface="Helvetica" panose="020B0604020202020204" pitchFamily="34" charset="0"/>
            </a:endParaRPr>
          </a:p>
        </p:txBody>
      </p:sp>
      <p:sp>
        <p:nvSpPr>
          <p:cNvPr id="17" name="TextBox 16"/>
          <p:cNvSpPr txBox="1"/>
          <p:nvPr/>
        </p:nvSpPr>
        <p:spPr>
          <a:xfrm>
            <a:off x="1265388" y="6093329"/>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PFL</a:t>
            </a:r>
          </a:p>
        </p:txBody>
      </p:sp>
      <p:pic>
        <p:nvPicPr>
          <p:cNvPr id="19" name="Picture 18" descr="A picture of a worker hanging on a  self-retracting lifeline"/>
          <p:cNvPicPr/>
          <p:nvPr/>
        </p:nvPicPr>
        <p:blipFill>
          <a:blip r:embed="rId4" cstate="email">
            <a:extLst>
              <a:ext uri="{28A0092B-C50C-407E-A947-70E740481C1C}">
                <a14:useLocalDpi xmlns:a14="http://schemas.microsoft.com/office/drawing/2010/main"/>
              </a:ext>
            </a:extLst>
          </a:blip>
          <a:stretch>
            <a:fillRect/>
          </a:stretch>
        </p:blipFill>
        <p:spPr>
          <a:xfrm>
            <a:off x="4115839" y="3358607"/>
            <a:ext cx="2199319" cy="2727008"/>
          </a:xfrm>
          <a:prstGeom prst="rect">
            <a:avLst/>
          </a:prstGeom>
          <a:effectLst>
            <a:softEdge rad="63500"/>
          </a:effectLst>
        </p:spPr>
      </p:pic>
      <p:sp>
        <p:nvSpPr>
          <p:cNvPr id="20" name="TextBox 19"/>
          <p:cNvSpPr txBox="1"/>
          <p:nvPr/>
        </p:nvSpPr>
        <p:spPr>
          <a:xfrm>
            <a:off x="3969968" y="6095597"/>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Web SRL</a:t>
            </a:r>
          </a:p>
        </p:txBody>
      </p:sp>
      <p:pic>
        <p:nvPicPr>
          <p:cNvPr id="6" name="Picture 5" descr="A self-retracting lifeli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4824" y="4075604"/>
            <a:ext cx="1219314" cy="2427773"/>
          </a:xfrm>
          <a:prstGeom prst="rect">
            <a:avLst/>
          </a:prstGeom>
        </p:spPr>
      </p:pic>
      <p:pic>
        <p:nvPicPr>
          <p:cNvPr id="21" name="Picture 20" descr="Twisted Rope Yellow - Free High Resolution Photo"/>
          <p:cNvPicPr/>
          <p:nvPr/>
        </p:nvPicPr>
        <p:blipFill>
          <a:blip r:embed="rId6" cstate="email">
            <a:extLst>
              <a:ext uri="{28A0092B-C50C-407E-A947-70E740481C1C}">
                <a14:useLocalDpi xmlns:a14="http://schemas.microsoft.com/office/drawing/2010/main"/>
              </a:ext>
            </a:extLst>
          </a:blip>
          <a:srcRect/>
          <a:stretch>
            <a:fillRect/>
          </a:stretch>
        </p:blipFill>
        <p:spPr bwMode="auto">
          <a:xfrm>
            <a:off x="6698519" y="4284134"/>
            <a:ext cx="1611924" cy="1767683"/>
          </a:xfrm>
          <a:prstGeom prst="rect">
            <a:avLst/>
          </a:prstGeom>
          <a:noFill/>
          <a:ln>
            <a:noFill/>
          </a:ln>
          <a:effectLst>
            <a:softEdge rad="63500"/>
          </a:effectLst>
        </p:spPr>
      </p:pic>
      <p:sp>
        <p:nvSpPr>
          <p:cNvPr id="14" name="TextBox 13"/>
          <p:cNvSpPr txBox="1"/>
          <p:nvPr/>
        </p:nvSpPr>
        <p:spPr>
          <a:xfrm>
            <a:off x="628651" y="1074086"/>
            <a:ext cx="7886700" cy="400110"/>
          </a:xfrm>
          <a:prstGeom prst="rect">
            <a:avLst/>
          </a:prstGeom>
          <a:noFill/>
        </p:spPr>
        <p:txBody>
          <a:bodyPr wrap="square" lIns="91376" tIns="45688" rIns="91376" bIns="45688" rtlCol="0">
            <a:spAutoFit/>
          </a:bodyPr>
          <a:lstStyle/>
          <a:p>
            <a:pPr algn="ctr">
              <a:buClr>
                <a:srgbClr val="009534"/>
              </a:buClr>
            </a:pPr>
            <a:r>
              <a:rPr lang="en-US" sz="2000" b="1" baseline="0" dirty="0">
                <a:latin typeface="Helvetica" panose="020B0604020202020204" pitchFamily="34" charset="0"/>
                <a:cs typeface="Helvetica" panose="020B0604020202020204" pitchFamily="34" charset="0"/>
              </a:rPr>
              <a:t>Self-Retracting Lifelines </a:t>
            </a:r>
          </a:p>
        </p:txBody>
      </p:sp>
      <p:pic>
        <p:nvPicPr>
          <p:cNvPr id="3" name="Picture 2" title="A picture of a worker attached to a self-retracting lifeline"/>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50490" y="3325530"/>
            <a:ext cx="2533650" cy="2762250"/>
          </a:xfrm>
          <a:prstGeom prst="rect">
            <a:avLst/>
          </a:prstGeom>
        </p:spPr>
      </p:pic>
      <p:sp useBgFill="1">
        <p:nvSpPr>
          <p:cNvPr id="13" name="TextBox 12">
            <a:extLst>
              <a:ext uri="{FF2B5EF4-FFF2-40B4-BE49-F238E27FC236}">
                <a16:creationId xmlns:a16="http://schemas.microsoft.com/office/drawing/2014/main" id="{8ADCD5E7-360F-5B41-B5F2-70D5EDB525BE}"/>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4163818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Lanyard with snaphooks and energy absorb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5480" y="1509778"/>
            <a:ext cx="2124075" cy="4514850"/>
          </a:xfrm>
          <a:prstGeom prst="rect">
            <a:avLst/>
          </a:prstGeom>
        </p:spPr>
      </p:pic>
      <p:sp>
        <p:nvSpPr>
          <p:cNvPr id="10" name="Rectangle 7"/>
          <p:cNvSpPr>
            <a:spLocks noChangeArrowheads="1"/>
          </p:cNvSpPr>
          <p:nvPr/>
        </p:nvSpPr>
        <p:spPr bwMode="auto">
          <a:xfrm>
            <a:off x="504688" y="1209681"/>
            <a:ext cx="519602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6" tIns="45688" rIns="91376" bIns="45688"/>
          <a:lstStyle>
            <a:lvl1pPr algn="l">
              <a:spcBef>
                <a:spcPct val="30000"/>
              </a:spcBef>
              <a:buClr>
                <a:srgbClr val="009534"/>
              </a:buClr>
              <a:buFont typeface="Wingdings" pitchFamily="2" charset="2"/>
              <a:buChar char="§"/>
              <a:defRPr sz="2800">
                <a:solidFill>
                  <a:srgbClr val="5F5F5F"/>
                </a:solidFill>
                <a:latin typeface="Arial" pitchFamily="34" charset="0"/>
                <a:ea typeface="Arial Unicode MS" pitchFamily="34" charset="-128"/>
                <a:cs typeface="Arial" pitchFamily="34" charset="0"/>
              </a:defRPr>
            </a:lvl1pPr>
            <a:lvl2pPr marL="742950" indent="-285750" algn="l">
              <a:spcBef>
                <a:spcPct val="30000"/>
              </a:spcBef>
              <a:buClr>
                <a:srgbClr val="009534"/>
              </a:buClr>
              <a:buChar char="•"/>
              <a:defRPr sz="2600">
                <a:solidFill>
                  <a:srgbClr val="5F5F5F"/>
                </a:solidFill>
                <a:latin typeface="Arial" pitchFamily="34" charset="0"/>
                <a:ea typeface="Arial Unicode MS" pitchFamily="34" charset="-128"/>
                <a:cs typeface="Arial" pitchFamily="34" charset="0"/>
              </a:defRPr>
            </a:lvl2pPr>
            <a:lvl3pPr marL="1143000" indent="-228600" algn="l">
              <a:spcBef>
                <a:spcPct val="30000"/>
              </a:spcBef>
              <a:buClr>
                <a:srgbClr val="009534"/>
              </a:buClr>
              <a:buSzPct val="80000"/>
              <a:buFont typeface="Arial" pitchFamily="34" charset="0"/>
              <a:buChar char="◘"/>
              <a:defRPr sz="2400">
                <a:solidFill>
                  <a:srgbClr val="5F5F5F"/>
                </a:solidFill>
                <a:latin typeface="Arial" pitchFamily="34" charset="0"/>
                <a:ea typeface="Arial Unicode MS" pitchFamily="34" charset="-128"/>
                <a:cs typeface="Arial" pitchFamily="34" charset="0"/>
              </a:defRPr>
            </a:lvl3pPr>
            <a:lvl4pPr marL="1600200" indent="-228600" algn="l">
              <a:spcBef>
                <a:spcPct val="30000"/>
              </a:spcBef>
              <a:buClr>
                <a:srgbClr val="009534"/>
              </a:buClr>
              <a:buSzPct val="90000"/>
              <a:buFont typeface="Arial" pitchFamily="34" charset="0"/>
              <a:buChar char="♦"/>
              <a:defRPr sz="2200">
                <a:solidFill>
                  <a:srgbClr val="5F5F5F"/>
                </a:solidFill>
                <a:latin typeface="Arial" pitchFamily="34" charset="0"/>
                <a:ea typeface="Arial Unicode MS" pitchFamily="34" charset="-128"/>
                <a:cs typeface="Arial" pitchFamily="34" charset="0"/>
              </a:defRPr>
            </a:lvl4pPr>
            <a:lvl5pPr marL="2057400" indent="-228600" algn="l">
              <a:spcBef>
                <a:spcPct val="30000"/>
              </a:spcBef>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5pPr>
            <a:lvl6pPr marL="25146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6pPr>
            <a:lvl7pPr marL="29718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7pPr>
            <a:lvl8pPr marL="34290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8pPr>
            <a:lvl9pPr marL="3886200" indent="-228600" eaLnBrk="0" fontAlgn="base" hangingPunct="0">
              <a:spcBef>
                <a:spcPct val="30000"/>
              </a:spcBef>
              <a:spcAft>
                <a:spcPct val="0"/>
              </a:spcAft>
              <a:buClr>
                <a:srgbClr val="009534"/>
              </a:buClr>
              <a:buFont typeface="Wingdings" pitchFamily="2" charset="2"/>
              <a:buChar char="§"/>
              <a:defRPr sz="2000">
                <a:solidFill>
                  <a:srgbClr val="5F5F5F"/>
                </a:solidFill>
                <a:latin typeface="Arial" pitchFamily="34" charset="0"/>
                <a:ea typeface="Arial Unicode MS" pitchFamily="34" charset="-128"/>
                <a:cs typeface="Arial" pitchFamily="34" charset="0"/>
              </a:defRPr>
            </a:lvl9pPr>
          </a:lstStyle>
          <a:p>
            <a:pPr eaLnBrk="0" hangingPunct="0">
              <a:buFont typeface="Wingdings" pitchFamily="2" charset="2"/>
              <a:buNone/>
              <a:defRPr/>
            </a:pPr>
            <a:endParaRPr lang="en-US" sz="100" baseline="0" dirty="0">
              <a:solidFill>
                <a:srgbClr val="000000"/>
              </a:solidFill>
              <a:latin typeface="Times New Roman" panose="02020603050405020304" pitchFamily="18" charset="0"/>
              <a:cs typeface="Times New Roman" panose="02020603050405020304" pitchFamily="18" charset="0"/>
            </a:endParaRPr>
          </a:p>
          <a:p>
            <a:pPr marL="285548" indent="-285548"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Inspections should be recorded in log</a:t>
            </a:r>
          </a:p>
          <a:p>
            <a:pPr eaLnBrk="0" hangingPunct="0">
              <a:buNone/>
              <a:defRPr/>
            </a:pPr>
            <a:endParaRPr lang="en-US" altLang="en-US" sz="500" baseline="0" dirty="0">
              <a:solidFill>
                <a:srgbClr val="000000"/>
              </a:solidFill>
              <a:latin typeface="Helvetica" panose="020B0604020202020204" pitchFamily="34" charset="0"/>
              <a:cs typeface="Helvetica" panose="020B0604020202020204" pitchFamily="34" charset="0"/>
            </a:endParaRPr>
          </a:p>
          <a:p>
            <a:pPr marL="794780" lvl="1" indent="-331554"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If past prescribed inspection interval, mark as “unusable.”</a:t>
            </a:r>
          </a:p>
          <a:p>
            <a:pPr marL="794780" lvl="1" indent="-331554"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Many inspection points are similar to those on a harness. </a:t>
            </a:r>
          </a:p>
          <a:p>
            <a:pPr lvl="1" indent="0" eaLnBrk="0" hangingPunct="0">
              <a:buNone/>
              <a:defRPr/>
            </a:pPr>
            <a:endParaRPr lang="en-US" altLang="en-US" sz="700" baseline="0" dirty="0">
              <a:solidFill>
                <a:srgbClr val="000000"/>
              </a:solidFill>
              <a:latin typeface="Helvetica" panose="020B0604020202020204" pitchFamily="34" charset="0"/>
              <a:cs typeface="Helvetica" panose="020B0604020202020204" pitchFamily="34" charset="0"/>
            </a:endParaRPr>
          </a:p>
          <a:p>
            <a:pPr marL="285548" indent="-285548" eaLnBrk="0" hangingPunct="0">
              <a:defRPr/>
            </a:pPr>
            <a:r>
              <a:rPr lang="en-US" altLang="en-US" sz="2000" baseline="0" dirty="0">
                <a:solidFill>
                  <a:srgbClr val="000000"/>
                </a:solidFill>
                <a:latin typeface="Helvetica" panose="020B0604020202020204" pitchFamily="34" charset="0"/>
                <a:cs typeface="Helvetica" panose="020B0604020202020204" pitchFamily="34" charset="0"/>
              </a:rPr>
              <a:t>Lanyard Inspection Points:</a:t>
            </a:r>
          </a:p>
          <a:p>
            <a:pPr eaLnBrk="0" hangingPunct="0">
              <a:buNone/>
              <a:defRPr/>
            </a:pPr>
            <a:endParaRPr lang="en-US" altLang="en-US" sz="500" baseline="0" dirty="0">
              <a:solidFill>
                <a:srgbClr val="000000"/>
              </a:solidFill>
              <a:latin typeface="Helvetica" panose="020B0604020202020204" pitchFamily="34" charset="0"/>
              <a:cs typeface="Helvetica" panose="020B0604020202020204" pitchFamily="34" charset="0"/>
            </a:endParaRP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Hardware</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Energy-Absorber</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Webbing</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Tags</a:t>
            </a:r>
          </a:p>
          <a:p>
            <a:pPr marL="790022" lvl="1" indent="-463224" eaLnBrk="0" hangingPunct="0">
              <a:defRPr/>
            </a:pPr>
            <a:r>
              <a:rPr lang="en-US" altLang="en-US" sz="2000" b="1" baseline="0" dirty="0">
                <a:solidFill>
                  <a:schemeClr val="tx1"/>
                </a:solidFill>
                <a:latin typeface="Helvetica" panose="020B0604020202020204" pitchFamily="34" charset="0"/>
                <a:cs typeface="Helvetica" panose="020B0604020202020204" pitchFamily="34" charset="0"/>
              </a:rPr>
              <a:t>Stitching</a:t>
            </a:r>
          </a:p>
        </p:txBody>
      </p:sp>
      <p:cxnSp>
        <p:nvCxnSpPr>
          <p:cNvPr id="30725" name="Straight Arrow Connector 4" descr="Arrowhead"/>
          <p:cNvCxnSpPr>
            <a:cxnSpLocks noChangeShapeType="1"/>
          </p:cNvCxnSpPr>
          <p:nvPr/>
        </p:nvCxnSpPr>
        <p:spPr bwMode="auto">
          <a:xfrm flipV="1">
            <a:off x="5653974" y="1716558"/>
            <a:ext cx="609600" cy="457200"/>
          </a:xfrm>
          <a:prstGeom prst="straightConnector1">
            <a:avLst/>
          </a:prstGeom>
          <a:noFill/>
          <a:ln w="38100"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6" name="Straight Arrow Connector 39" descr="Arrowhead"/>
          <p:cNvCxnSpPr>
            <a:cxnSpLocks noChangeShapeType="1"/>
          </p:cNvCxnSpPr>
          <p:nvPr/>
        </p:nvCxnSpPr>
        <p:spPr bwMode="auto">
          <a:xfrm flipH="1">
            <a:off x="8098724" y="3416770"/>
            <a:ext cx="685800" cy="38100"/>
          </a:xfrm>
          <a:prstGeom prst="straightConnector1">
            <a:avLst/>
          </a:prstGeom>
          <a:noFill/>
          <a:ln w="38100" algn="ctr">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7" name="Straight Arrow Connector 45" descr="Arrowhead"/>
          <p:cNvCxnSpPr>
            <a:cxnSpLocks noChangeShapeType="1"/>
          </p:cNvCxnSpPr>
          <p:nvPr/>
        </p:nvCxnSpPr>
        <p:spPr bwMode="auto">
          <a:xfrm flipH="1" flipV="1">
            <a:off x="6865236" y="2997670"/>
            <a:ext cx="342900"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8" name="Straight Arrow Connector 48" descr="Arrowhead"/>
          <p:cNvCxnSpPr>
            <a:cxnSpLocks noChangeShapeType="1"/>
          </p:cNvCxnSpPr>
          <p:nvPr/>
        </p:nvCxnSpPr>
        <p:spPr bwMode="auto">
          <a:xfrm flipV="1">
            <a:off x="6049261" y="4144641"/>
            <a:ext cx="355600" cy="49212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9" name="Straight Arrow Connector 51" descr="Arrowhead"/>
          <p:cNvCxnSpPr>
            <a:cxnSpLocks noChangeShapeType="1"/>
          </p:cNvCxnSpPr>
          <p:nvPr/>
        </p:nvCxnSpPr>
        <p:spPr bwMode="auto">
          <a:xfrm flipH="1">
            <a:off x="6849361" y="2194395"/>
            <a:ext cx="552450" cy="228600"/>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p:cNvSpPr>
          <p:nvPr>
            <p:ph type="title"/>
          </p:nvPr>
        </p:nvSpPr>
        <p:spPr/>
        <p:txBody>
          <a:bodyPr/>
          <a:lstStyle/>
          <a:p>
            <a:r>
              <a:rPr lang="en-US" dirty="0"/>
              <a:t>Lanyards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57</a:t>
            </a:fld>
            <a:endParaRPr lang="en-US" dirty="0"/>
          </a:p>
        </p:txBody>
      </p:sp>
      <p:sp useBgFill="1">
        <p:nvSpPr>
          <p:cNvPr id="11" name="TextBox 10">
            <a:extLst>
              <a:ext uri="{FF2B5EF4-FFF2-40B4-BE49-F238E27FC236}">
                <a16:creationId xmlns:a16="http://schemas.microsoft.com/office/drawing/2014/main" id="{EDAB5B93-98CF-9D46-935C-E5C88A3C445E}"/>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274055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Body Harness</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58</a:t>
            </a:fld>
            <a:endParaRPr lang="en-US" dirty="0"/>
          </a:p>
        </p:txBody>
      </p:sp>
      <p:pic>
        <p:nvPicPr>
          <p:cNvPr id="93188" name="Picture 4" descr="a picture of a dummy wearing full  body harnes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6531" y="2494732"/>
            <a:ext cx="2361902" cy="354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89" name="Picture 5" descr="A picture showing two men with body harness. One man is hanging in air. The other one is not."/>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1354" y="1294805"/>
            <a:ext cx="2666628" cy="21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90" name="Picture 6" descr="A picture showing front of a full body harnes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47433" y="1143000"/>
            <a:ext cx="1676549" cy="16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3191" name="Picture 7" descr="A picture showing side view of a full body harnes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29177" y="3123158"/>
            <a:ext cx="2133079" cy="21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 name="Picture 2" title="A picture showing back of a full body harnes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77583" y="3961356"/>
            <a:ext cx="2019300" cy="2743200"/>
          </a:xfrm>
          <a:prstGeom prst="rect">
            <a:avLst/>
          </a:prstGeom>
        </p:spPr>
      </p:pic>
      <p:sp useBgFill="1">
        <p:nvSpPr>
          <p:cNvPr id="9" name="TextBox 8">
            <a:extLst>
              <a:ext uri="{FF2B5EF4-FFF2-40B4-BE49-F238E27FC236}">
                <a16:creationId xmlns:a16="http://schemas.microsoft.com/office/drawing/2014/main" id="{0F5C1DCE-DE1B-364C-8D8E-C2FDA2C3D0BF}"/>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416292675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PFAS Inspection</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59</a:t>
            </a:fld>
            <a:endParaRPr lang="de-DE" dirty="0"/>
          </a:p>
        </p:txBody>
      </p:sp>
      <p:pic>
        <p:nvPicPr>
          <p:cNvPr id="3" name="Picture 2" descr="A picture of a worker checking a safety harn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792" y="1473940"/>
            <a:ext cx="8059004" cy="4094328"/>
          </a:xfrm>
          <a:prstGeom prst="rect">
            <a:avLst/>
          </a:prstGeom>
          <a:effectLst>
            <a:softEdge rad="63500"/>
          </a:effectLst>
        </p:spPr>
      </p:pic>
      <p:sp useBgFill="1">
        <p:nvSpPr>
          <p:cNvPr id="5" name="TextBox 4">
            <a:extLst>
              <a:ext uri="{FF2B5EF4-FFF2-40B4-BE49-F238E27FC236}">
                <a16:creationId xmlns:a16="http://schemas.microsoft.com/office/drawing/2014/main" id="{BF86EBB2-E53C-3E47-B5C9-E0C7DA5990C2}"/>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78594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9110" y="572378"/>
            <a:ext cx="7045778" cy="685800"/>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es-MX" sz="3000" b="1" u="sng" dirty="0">
                <a:solidFill>
                  <a:schemeClr val="tx1"/>
                </a:solidFill>
                <a:effectLst>
                  <a:outerShdw blurRad="38100" dist="38100" dir="2700000" algn="tl">
                    <a:srgbClr val="000000">
                      <a:alpha val="43137"/>
                    </a:srgbClr>
                  </a:outerShdw>
                </a:effectLst>
              </a:rPr>
              <a:t>Susan Harwood Grant</a:t>
            </a:r>
          </a:p>
        </p:txBody>
      </p:sp>
      <p:sp>
        <p:nvSpPr>
          <p:cNvPr id="5" name="4 Marcador de contenido"/>
          <p:cNvSpPr>
            <a:spLocks noGrp="1"/>
          </p:cNvSpPr>
          <p:nvPr>
            <p:ph sz="quarter" idx="4294967295"/>
          </p:nvPr>
        </p:nvSpPr>
        <p:spPr>
          <a:xfrm>
            <a:off x="336878" y="1640647"/>
            <a:ext cx="8470243" cy="4644975"/>
          </a:xfrm>
          <a:prstGeom prst="rect">
            <a:avLst/>
          </a:prstGeom>
        </p:spPr>
        <p:txBody>
          <a:bodyPr>
            <a:normAutofit fontScale="92500" lnSpcReduction="10000"/>
          </a:bodyPr>
          <a:lstStyle/>
          <a:p>
            <a:r>
              <a:rPr lang="en-US" sz="2400" dirty="0"/>
              <a:t>The Fall Protection course is offered for </a:t>
            </a:r>
            <a:r>
              <a:rPr lang="en-US" sz="2400" b="1" u="sng" dirty="0"/>
              <a:t>free</a:t>
            </a:r>
            <a:r>
              <a:rPr lang="en-US" sz="2400" dirty="0"/>
              <a:t> to the construction community through the Susan Harwood Training Grant from the Occupational Safety and Health Administration (OSHA) under the U.S. Department of Labor (DOL)</a:t>
            </a:r>
          </a:p>
          <a:p>
            <a:pPr marL="0" indent="0">
              <a:buNone/>
            </a:pPr>
            <a:endParaRPr lang="en-US" sz="2400" dirty="0"/>
          </a:p>
          <a:p>
            <a:r>
              <a:rPr lang="en-US" sz="2400" dirty="0"/>
              <a:t>The Fall Protection Course covers the area that causes the majority of deaths and injuries in construction.  “Falls”</a:t>
            </a:r>
          </a:p>
          <a:p>
            <a:pPr marL="0" indent="0">
              <a:buNone/>
            </a:pPr>
            <a:endParaRPr lang="en-US" sz="2400" dirty="0"/>
          </a:p>
          <a:p>
            <a:r>
              <a:rPr lang="en-US" sz="2400" dirty="0"/>
              <a:t>This material was produced under grant number SH-000036-SH3 from the Occupational Safety and Health Administration, U.S. Department of Labor. It does not necessarily reflect the views or policies of the U.S. Department of Labor, nor does mention of trade names, commercial products, or organizations implied endorsement by the U.S. Government.</a:t>
            </a:r>
          </a:p>
          <a:p>
            <a:endParaRPr lang="en-US" sz="1600" dirty="0"/>
          </a:p>
        </p:txBody>
      </p:sp>
    </p:spTree>
    <p:extLst>
      <p:ext uri="{BB962C8B-B14F-4D97-AF65-F5344CB8AC3E}">
        <p14:creationId xmlns:p14="http://schemas.microsoft.com/office/powerpoint/2010/main" val="2858484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97F64-1D5C-47FE-A0E1-9625A6D0BF4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89FAC32-645E-4059-B361-431DC31A1636}"/>
              </a:ext>
            </a:extLst>
          </p:cNvPr>
          <p:cNvSpPr>
            <a:spLocks noGrp="1"/>
          </p:cNvSpPr>
          <p:nvPr>
            <p:ph type="sldNum" sz="quarter" idx="12"/>
          </p:nvPr>
        </p:nvSpPr>
        <p:spPr/>
        <p:txBody>
          <a:bodyPr/>
          <a:lstStyle/>
          <a:p>
            <a:fld id="{A7F154CC-4E82-45BB-8A64-02679D04A018}" type="slidenum">
              <a:rPr lang="en-US" smtClean="0"/>
              <a:pPr/>
              <a:t>60</a:t>
            </a:fld>
            <a:endParaRPr lang="en-US" dirty="0"/>
          </a:p>
        </p:txBody>
      </p:sp>
      <p:pic>
        <p:nvPicPr>
          <p:cNvPr id="5" name="Picture 2">
            <a:extLst>
              <a:ext uri="{FF2B5EF4-FFF2-40B4-BE49-F238E27FC236}">
                <a16:creationId xmlns:a16="http://schemas.microsoft.com/office/drawing/2014/main" id="{B40E66A7-B2E6-4610-97DE-0FFB7EFC8D70}"/>
              </a:ext>
            </a:extLst>
          </p:cNvPr>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775" y="1418431"/>
            <a:ext cx="51244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6" name="TextBox 5">
            <a:extLst>
              <a:ext uri="{FF2B5EF4-FFF2-40B4-BE49-F238E27FC236}">
                <a16:creationId xmlns:a16="http://schemas.microsoft.com/office/drawing/2014/main" id="{5F3F9165-3BD5-B840-AE42-0B7CDA3CDA8C}"/>
              </a:ext>
            </a:extLst>
          </p:cNvPr>
          <p:cNvSpPr txBox="1"/>
          <p:nvPr/>
        </p:nvSpPr>
        <p:spPr>
          <a:xfrm>
            <a:off x="8001000" y="6356351"/>
            <a:ext cx="670560" cy="369332"/>
          </a:xfrm>
          <a:prstGeom prst="rect">
            <a:avLst/>
          </a:prstGeom>
        </p:spPr>
        <p:txBody>
          <a:bodyPr wrap="square" rtlCol="0">
            <a:spAutoFit/>
          </a:bodyPr>
          <a:lstStyle/>
          <a:p>
            <a:endParaRPr lang="en-US" dirty="0"/>
          </a:p>
        </p:txBody>
      </p:sp>
      <p:sp useBgFill="1">
        <p:nvSpPr>
          <p:cNvPr id="7" name="TextBox 6">
            <a:extLst>
              <a:ext uri="{FF2B5EF4-FFF2-40B4-BE49-F238E27FC236}">
                <a16:creationId xmlns:a16="http://schemas.microsoft.com/office/drawing/2014/main" id="{D28D9E2F-179D-004A-9A94-48C62F78D969}"/>
              </a:ext>
            </a:extLst>
          </p:cNvPr>
          <p:cNvSpPr txBox="1"/>
          <p:nvPr/>
        </p:nvSpPr>
        <p:spPr>
          <a:xfrm>
            <a:off x="472440" y="6174612"/>
            <a:ext cx="6757035" cy="683388"/>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637518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9708B-7A80-4F9B-BAE8-8758F2A7B5FF}"/>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0C1D5ED0-F094-480E-B9AE-9B6C3597732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6C8D87F-CCBF-45D2-A377-72C7E1A5FCB2}"/>
              </a:ext>
            </a:extLst>
          </p:cNvPr>
          <p:cNvSpPr>
            <a:spLocks noGrp="1"/>
          </p:cNvSpPr>
          <p:nvPr>
            <p:ph type="sldNum" sz="quarter" idx="12"/>
          </p:nvPr>
        </p:nvSpPr>
        <p:spPr/>
        <p:txBody>
          <a:bodyPr/>
          <a:lstStyle/>
          <a:p>
            <a:fld id="{A7F154CC-4E82-45BB-8A64-02679D04A018}" type="slidenum">
              <a:rPr lang="en-US" smtClean="0"/>
              <a:pPr/>
              <a:t>61</a:t>
            </a:fld>
            <a:endParaRPr lang="en-US" dirty="0"/>
          </a:p>
        </p:txBody>
      </p:sp>
      <p:grpSp>
        <p:nvGrpSpPr>
          <p:cNvPr id="5" name="Group 4">
            <a:extLst>
              <a:ext uri="{FF2B5EF4-FFF2-40B4-BE49-F238E27FC236}">
                <a16:creationId xmlns:a16="http://schemas.microsoft.com/office/drawing/2014/main" id="{DE1FCA7F-439A-4424-91A1-87D7EDE05E8B}"/>
              </a:ext>
            </a:extLst>
          </p:cNvPr>
          <p:cNvGrpSpPr>
            <a:grpSpLocks/>
          </p:cNvGrpSpPr>
          <p:nvPr/>
        </p:nvGrpSpPr>
        <p:grpSpPr bwMode="auto">
          <a:xfrm>
            <a:off x="1652587" y="1290638"/>
            <a:ext cx="5838825" cy="4276725"/>
            <a:chOff x="1026" y="966"/>
            <a:chExt cx="3678" cy="2694"/>
          </a:xfrm>
        </p:grpSpPr>
        <p:pic>
          <p:nvPicPr>
            <p:cNvPr id="6" name="Picture 5">
              <a:extLst>
                <a:ext uri="{FF2B5EF4-FFF2-40B4-BE49-F238E27FC236}">
                  <a16:creationId xmlns:a16="http://schemas.microsoft.com/office/drawing/2014/main" id="{EFC4B762-6D96-4BC7-8D27-0E01CBC059C9}"/>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 y="966"/>
              <a:ext cx="3678" cy="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07424A52-E77E-44B6-8EC8-2C7104F4F233}"/>
                </a:ext>
              </a:extLst>
            </p:cNvPr>
            <p:cNvGrpSpPr>
              <a:grpSpLocks/>
            </p:cNvGrpSpPr>
            <p:nvPr/>
          </p:nvGrpSpPr>
          <p:grpSpPr bwMode="auto">
            <a:xfrm>
              <a:off x="1440" y="2016"/>
              <a:ext cx="1152" cy="1200"/>
              <a:chOff x="1296" y="1584"/>
              <a:chExt cx="1152" cy="1200"/>
            </a:xfrm>
          </p:grpSpPr>
          <p:sp>
            <p:nvSpPr>
              <p:cNvPr id="8" name="Oval 7">
                <a:extLst>
                  <a:ext uri="{FF2B5EF4-FFF2-40B4-BE49-F238E27FC236}">
                    <a16:creationId xmlns:a16="http://schemas.microsoft.com/office/drawing/2014/main" id="{392BDA6D-5F42-46F7-B209-7A82F70BEDA1}"/>
                  </a:ext>
                </a:extLst>
              </p:cNvPr>
              <p:cNvSpPr>
                <a:spLocks noChangeArrowheads="1"/>
              </p:cNvSpPr>
              <p:nvPr/>
            </p:nvSpPr>
            <p:spPr bwMode="auto">
              <a:xfrm>
                <a:off x="1296" y="1584"/>
                <a:ext cx="1152" cy="1200"/>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9" name="Line 8">
                <a:extLst>
                  <a:ext uri="{FF2B5EF4-FFF2-40B4-BE49-F238E27FC236}">
                    <a16:creationId xmlns:a16="http://schemas.microsoft.com/office/drawing/2014/main" id="{32BE6810-78E9-4C5F-B12A-303A357B1CB9}"/>
                  </a:ext>
                </a:extLst>
              </p:cNvPr>
              <p:cNvSpPr>
                <a:spLocks noChangeShapeType="1"/>
              </p:cNvSpPr>
              <p:nvPr/>
            </p:nvSpPr>
            <p:spPr bwMode="auto">
              <a:xfrm flipH="1">
                <a:off x="1488" y="1776"/>
                <a:ext cx="816" cy="816"/>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0" name="Line 9">
                <a:extLst>
                  <a:ext uri="{FF2B5EF4-FFF2-40B4-BE49-F238E27FC236}">
                    <a16:creationId xmlns:a16="http://schemas.microsoft.com/office/drawing/2014/main" id="{75A1833C-BBED-4A9C-9D15-33B7BE800679}"/>
                  </a:ext>
                </a:extLst>
              </p:cNvPr>
              <p:cNvSpPr>
                <a:spLocks noChangeShapeType="1"/>
              </p:cNvSpPr>
              <p:nvPr/>
            </p:nvSpPr>
            <p:spPr bwMode="auto">
              <a:xfrm>
                <a:off x="1488" y="1728"/>
                <a:ext cx="816" cy="864"/>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grpSp>
      <p:sp useBgFill="1">
        <p:nvSpPr>
          <p:cNvPr id="11" name="TextBox 10">
            <a:extLst>
              <a:ext uri="{FF2B5EF4-FFF2-40B4-BE49-F238E27FC236}">
                <a16:creationId xmlns:a16="http://schemas.microsoft.com/office/drawing/2014/main" id="{8402AB15-EBEA-1A41-A26E-C340A185BE21}"/>
              </a:ext>
            </a:extLst>
          </p:cNvPr>
          <p:cNvSpPr txBox="1"/>
          <p:nvPr/>
        </p:nvSpPr>
        <p:spPr>
          <a:xfrm>
            <a:off x="8001000" y="6356351"/>
            <a:ext cx="670560" cy="369332"/>
          </a:xfrm>
          <a:prstGeom prst="rect">
            <a:avLst/>
          </a:prstGeom>
        </p:spPr>
        <p:txBody>
          <a:bodyPr wrap="square" rtlCol="0">
            <a:spAutoFit/>
          </a:bodyPr>
          <a:lstStyle/>
          <a:p>
            <a:endParaRPr lang="en-US" dirty="0"/>
          </a:p>
        </p:txBody>
      </p:sp>
      <p:sp useBgFill="1">
        <p:nvSpPr>
          <p:cNvPr id="12" name="TextBox 11">
            <a:extLst>
              <a:ext uri="{FF2B5EF4-FFF2-40B4-BE49-F238E27FC236}">
                <a16:creationId xmlns:a16="http://schemas.microsoft.com/office/drawing/2014/main" id="{DAE7AA06-6091-9D41-BECC-7D28A4AE2C17}"/>
              </a:ext>
            </a:extLst>
          </p:cNvPr>
          <p:cNvSpPr txBox="1"/>
          <p:nvPr/>
        </p:nvSpPr>
        <p:spPr>
          <a:xfrm>
            <a:off x="182880" y="6356351"/>
            <a:ext cx="6610350" cy="407383"/>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09208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el 1"/>
          <p:cNvSpPr>
            <a:spLocks noGrp="1"/>
          </p:cNvSpPr>
          <p:nvPr>
            <p:ph type="title"/>
          </p:nvPr>
        </p:nvSpPr>
        <p:spPr/>
        <p:txBody>
          <a:bodyPr>
            <a:normAutofit/>
          </a:bodyPr>
          <a:lstStyle/>
          <a:p>
            <a:r>
              <a:rPr lang="de-DE" dirty="0">
                <a:ea typeface="Helvetica" panose="020B0604020202020204" pitchFamily="34" charset="0"/>
              </a:rPr>
              <a:t>Connecting Devices </a:t>
            </a:r>
          </a:p>
        </p:txBody>
      </p:sp>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62</a:t>
            </a:fld>
            <a:endParaRPr lang="de-DE" dirty="0"/>
          </a:p>
        </p:txBody>
      </p:sp>
      <p:pic>
        <p:nvPicPr>
          <p:cNvPr id="2" name="Picture 1" title="Connecting Device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284" y="968159"/>
            <a:ext cx="8772247" cy="5420115"/>
          </a:xfrm>
          <a:prstGeom prst="rect">
            <a:avLst/>
          </a:prstGeom>
        </p:spPr>
      </p:pic>
      <p:sp useBgFill="1">
        <p:nvSpPr>
          <p:cNvPr id="5" name="TextBox 4">
            <a:extLst>
              <a:ext uri="{FF2B5EF4-FFF2-40B4-BE49-F238E27FC236}">
                <a16:creationId xmlns:a16="http://schemas.microsoft.com/office/drawing/2014/main" id="{B02F45AC-F51F-734E-9756-8945A844871F}"/>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254202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Clearance - Lanyard</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63</a:t>
            </a:fld>
            <a:endParaRPr lang="de-DE" dirty="0"/>
          </a:p>
        </p:txBody>
      </p:sp>
      <p:sp>
        <p:nvSpPr>
          <p:cNvPr id="8" name="TextBox 7"/>
          <p:cNvSpPr txBox="1"/>
          <p:nvPr/>
        </p:nvSpPr>
        <p:spPr>
          <a:xfrm>
            <a:off x="3384768" y="5927065"/>
            <a:ext cx="1923802" cy="369267"/>
          </a:xfrm>
          <a:prstGeom prst="rect">
            <a:avLst/>
          </a:prstGeom>
          <a:noFill/>
        </p:spPr>
        <p:txBody>
          <a:bodyPr wrap="square" lIns="91376" tIns="45688" rIns="91376" bIns="45688" rtlCol="0">
            <a:spAutoFit/>
          </a:bodyPr>
          <a:lstStyle/>
          <a:p>
            <a:r>
              <a:rPr lang="en-US" baseline="0" dirty="0"/>
              <a:t>Safety Margin: 3’</a:t>
            </a:r>
          </a:p>
        </p:txBody>
      </p:sp>
      <p:pic>
        <p:nvPicPr>
          <p:cNvPr id="3" name="Picture 2" title="fall clearance formul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660" y="773277"/>
            <a:ext cx="2700762" cy="4889416"/>
          </a:xfrm>
          <a:prstGeom prst="rect">
            <a:avLst/>
          </a:prstGeom>
        </p:spPr>
      </p:pic>
      <p:pic>
        <p:nvPicPr>
          <p:cNvPr id="6" name="Picture 5" title="A drawing showing a sample of  fall clearance calculation of lanyard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546" y="1874011"/>
            <a:ext cx="5086350" cy="3686175"/>
          </a:xfrm>
          <a:prstGeom prst="rect">
            <a:avLst/>
          </a:prstGeom>
        </p:spPr>
      </p:pic>
      <p:sp useBgFill="1">
        <p:nvSpPr>
          <p:cNvPr id="7" name="TextBox 6">
            <a:extLst>
              <a:ext uri="{FF2B5EF4-FFF2-40B4-BE49-F238E27FC236}">
                <a16:creationId xmlns:a16="http://schemas.microsoft.com/office/drawing/2014/main" id="{AF794F0E-D1B6-FC42-9DD3-A513696E22BE}"/>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597081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A drawing showing MAximum arrest distance and fall clearance for SR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709" y="1735760"/>
            <a:ext cx="4775200" cy="4714240"/>
          </a:xfrm>
          <a:prstGeom prst="rect">
            <a:avLst/>
          </a:prstGeom>
        </p:spPr>
      </p:pic>
      <p:sp>
        <p:nvSpPr>
          <p:cNvPr id="2" name="Title 1"/>
          <p:cNvSpPr>
            <a:spLocks noGrp="1"/>
          </p:cNvSpPr>
          <p:nvPr>
            <p:ph type="title"/>
          </p:nvPr>
        </p:nvSpPr>
        <p:spPr/>
        <p:txBody>
          <a:bodyPr/>
          <a:lstStyle/>
          <a:p>
            <a:r>
              <a:rPr lang="en-US" dirty="0"/>
              <a:t>Fall Clearance - SRL</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64</a:t>
            </a:fld>
            <a:endParaRPr lang="de-DE" dirty="0"/>
          </a:p>
        </p:txBody>
      </p:sp>
      <p:sp>
        <p:nvSpPr>
          <p:cNvPr id="6" name="TextBox 5"/>
          <p:cNvSpPr txBox="1"/>
          <p:nvPr/>
        </p:nvSpPr>
        <p:spPr>
          <a:xfrm>
            <a:off x="461966" y="5275512"/>
            <a:ext cx="1547589"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Fall Clearance</a:t>
            </a:r>
          </a:p>
        </p:txBody>
      </p:sp>
      <p:sp>
        <p:nvSpPr>
          <p:cNvPr id="10" name="TextBox 9"/>
          <p:cNvSpPr txBox="1"/>
          <p:nvPr/>
        </p:nvSpPr>
        <p:spPr>
          <a:xfrm>
            <a:off x="1316141" y="4922315"/>
            <a:ext cx="186298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Max Arrest Distance</a:t>
            </a:r>
          </a:p>
        </p:txBody>
      </p:sp>
      <p:sp>
        <p:nvSpPr>
          <p:cNvPr id="11" name="TextBox 10"/>
          <p:cNvSpPr txBox="1"/>
          <p:nvPr/>
        </p:nvSpPr>
        <p:spPr>
          <a:xfrm>
            <a:off x="1298418" y="5973732"/>
            <a:ext cx="251867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Safety Factor of 39”(1 m)</a:t>
            </a:r>
          </a:p>
        </p:txBody>
      </p:sp>
      <p:graphicFrame>
        <p:nvGraphicFramePr>
          <p:cNvPr id="12" name="Table 11" title="text box: a typical example - MAD = 4 ½ Feet (1.37 m); + 39” (1 m) Safety Margin; D = 7’9” Feet (2.4 m"/>
          <p:cNvGraphicFramePr>
            <a:graphicFrameLocks noGrp="1"/>
          </p:cNvGraphicFramePr>
          <p:nvPr>
            <p:extLst>
              <p:ext uri="{D42A27DB-BD31-4B8C-83A1-F6EECF244321}">
                <p14:modId xmlns:p14="http://schemas.microsoft.com/office/powerpoint/2010/main" val="4199042860"/>
              </p:ext>
            </p:extLst>
          </p:nvPr>
        </p:nvGraphicFramePr>
        <p:xfrm>
          <a:off x="5377220" y="2561186"/>
          <a:ext cx="2663190" cy="2499360"/>
        </p:xfrm>
        <a:graphic>
          <a:graphicData uri="http://schemas.openxmlformats.org/drawingml/2006/table">
            <a:tbl>
              <a:tblPr firstRow="1" firstCol="1" bandRow="1">
                <a:tableStyleId>{5C22544A-7EE6-4342-B048-85BDC9FD1C3A}</a:tableStyleId>
              </a:tblPr>
              <a:tblGrid>
                <a:gridCol w="2663190">
                  <a:extLst>
                    <a:ext uri="{9D8B030D-6E8A-4147-A177-3AD203B41FA5}">
                      <a16:colId xmlns:a16="http://schemas.microsoft.com/office/drawing/2014/main" val="20000"/>
                    </a:ext>
                  </a:extLst>
                </a:gridCol>
              </a:tblGrid>
              <a:tr h="487680">
                <a:tc>
                  <a:txBody>
                    <a:bodyPr/>
                    <a:lstStyle/>
                    <a:p>
                      <a:pPr marL="0" marR="0" algn="ctr">
                        <a:spcBef>
                          <a:spcPts val="0"/>
                        </a:spcBef>
                        <a:spcAft>
                          <a:spcPts val="0"/>
                        </a:spcAft>
                      </a:pPr>
                      <a:r>
                        <a:rPr lang="en-US" sz="1600" u="sng" dirty="0">
                          <a:solidFill>
                            <a:schemeClr val="tx1"/>
                          </a:solidFill>
                          <a:effectLst/>
                        </a:rPr>
                        <a:t>A Typical Example</a:t>
                      </a:r>
                    </a:p>
                    <a:p>
                      <a:pPr marL="0" marR="0" algn="ctr">
                        <a:spcBef>
                          <a:spcPts val="0"/>
                        </a:spcBef>
                        <a:spcAft>
                          <a:spcPts val="0"/>
                        </a:spcAft>
                      </a:pPr>
                      <a:endParaRPr lang="en-US" sz="1600" dirty="0">
                        <a:solidFill>
                          <a:schemeClr val="tx1"/>
                        </a:solidFill>
                        <a:effectLst/>
                        <a:latin typeface="Times New Roman"/>
                        <a:ea typeface="Times New Roman"/>
                      </a:endParaRPr>
                    </a:p>
                  </a:txBody>
                  <a:tcPr marL="68580" marR="68580" marT="0" marB="0">
                    <a:noFill/>
                  </a:tcPr>
                </a:tc>
                <a:extLst>
                  <a:ext uri="{0D108BD9-81ED-4DB2-BD59-A6C34878D82A}">
                    <a16:rowId xmlns:a16="http://schemas.microsoft.com/office/drawing/2014/main" val="10000"/>
                  </a:ext>
                </a:extLst>
              </a:tr>
              <a:tr h="2011680">
                <a:tc>
                  <a:txBody>
                    <a:bodyPr/>
                    <a:lstStyle/>
                    <a:p>
                      <a:pPr marL="80010" marR="0" algn="ctr">
                        <a:spcBef>
                          <a:spcPts val="0"/>
                        </a:spcBef>
                        <a:spcAft>
                          <a:spcPts val="0"/>
                        </a:spcAft>
                      </a:pPr>
                      <a:r>
                        <a:rPr lang="en-US" sz="1600" dirty="0">
                          <a:solidFill>
                            <a:schemeClr val="tx1"/>
                          </a:solidFill>
                          <a:effectLst/>
                        </a:rPr>
                        <a:t>MAD = 4 ½ Feet (1.37 m)</a:t>
                      </a:r>
                    </a:p>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endParaRPr>
                    </a:p>
                    <a:p>
                      <a:pPr marL="80010" marR="0" algn="ctr">
                        <a:spcBef>
                          <a:spcPts val="0"/>
                        </a:spcBef>
                        <a:spcAft>
                          <a:spcPts val="0"/>
                        </a:spcAft>
                      </a:pPr>
                      <a:r>
                        <a:rPr lang="en-US" sz="1600" dirty="0">
                          <a:solidFill>
                            <a:schemeClr val="tx1"/>
                          </a:solidFill>
                          <a:effectLst/>
                        </a:rPr>
                        <a:t>+ 39” (</a:t>
                      </a:r>
                      <a:r>
                        <a:rPr lang="en-US" sz="1600" baseline="0" dirty="0">
                          <a:solidFill>
                            <a:schemeClr val="tx1"/>
                          </a:solidFill>
                          <a:effectLst/>
                        </a:rPr>
                        <a:t>1 </a:t>
                      </a:r>
                      <a:r>
                        <a:rPr lang="en-US" sz="1600" dirty="0">
                          <a:solidFill>
                            <a:schemeClr val="tx1"/>
                          </a:solidFill>
                          <a:effectLst/>
                        </a:rPr>
                        <a:t>m) Safety Margin</a:t>
                      </a:r>
                    </a:p>
                    <a:p>
                      <a:pPr marL="80010" marR="0" algn="ctr">
                        <a:spcBef>
                          <a:spcPts val="0"/>
                        </a:spcBef>
                        <a:spcAft>
                          <a:spcPts val="0"/>
                        </a:spcAft>
                      </a:pPr>
                      <a:endParaRPr lang="en-US" sz="1000" dirty="0">
                        <a:solidFill>
                          <a:schemeClr val="tx1"/>
                        </a:solidFill>
                        <a:effectLst/>
                      </a:endParaRPr>
                    </a:p>
                    <a:p>
                      <a:pPr algn="ctr" eaLnBrk="0" fontAlgn="base" hangingPunct="0"/>
                      <a:r>
                        <a:rPr lang="en-US" sz="1600" dirty="0">
                          <a:solidFill>
                            <a:schemeClr val="tx1"/>
                          </a:solidFill>
                          <a:effectLst/>
                        </a:rPr>
                        <a:t>-------------------------------------</a:t>
                      </a:r>
                    </a:p>
                    <a:p>
                      <a:pPr algn="ctr" eaLnBrk="0" fontAlgn="base" hangingPunct="0"/>
                      <a:endParaRPr lang="en-US" sz="1000" dirty="0">
                        <a:solidFill>
                          <a:schemeClr val="tx1"/>
                        </a:solidFill>
                        <a:effectLst/>
                      </a:endParaRPr>
                    </a:p>
                    <a:p>
                      <a:pPr marL="80010" marR="0" algn="ctr">
                        <a:spcBef>
                          <a:spcPts val="0"/>
                        </a:spcBef>
                        <a:spcAft>
                          <a:spcPts val="0"/>
                        </a:spcAft>
                      </a:pPr>
                      <a:r>
                        <a:rPr lang="en-US" sz="1600" dirty="0">
                          <a:solidFill>
                            <a:srgbClr val="C00000"/>
                          </a:solidFill>
                          <a:effectLst/>
                        </a:rPr>
                        <a:t>D = 7’9” Feet (2.4 m)</a:t>
                      </a:r>
                      <a:endParaRPr lang="en-US" sz="1600" dirty="0">
                        <a:solidFill>
                          <a:srgbClr val="C00000"/>
                        </a:solidFill>
                        <a:effectLst/>
                        <a:latin typeface="Times New Roman"/>
                        <a:ea typeface="Times New Roman"/>
                      </a:endParaRPr>
                    </a:p>
                  </a:txBody>
                  <a:tcPr marL="68580" marR="68580" marT="0" marB="0">
                    <a:noFill/>
                  </a:tcPr>
                </a:tc>
                <a:extLst>
                  <a:ext uri="{0D108BD9-81ED-4DB2-BD59-A6C34878D82A}">
                    <a16:rowId xmlns:a16="http://schemas.microsoft.com/office/drawing/2014/main" val="10001"/>
                  </a:ext>
                </a:extLst>
              </a:tr>
            </a:tbl>
          </a:graphicData>
        </a:graphic>
      </p:graphicFrame>
      <p:sp useBgFill="1">
        <p:nvSpPr>
          <p:cNvPr id="9" name="TextBox 8">
            <a:extLst>
              <a:ext uri="{FF2B5EF4-FFF2-40B4-BE49-F238E27FC236}">
                <a16:creationId xmlns:a16="http://schemas.microsoft.com/office/drawing/2014/main" id="{0F8B1567-8FB0-D54B-BFCD-E2EA46EEBFE5}"/>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281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53841"/>
            <a:r>
              <a:rPr dirty="0">
                <a:ea typeface="Helvetica" panose="020B0604020202020204" pitchFamily="34" charset="0"/>
              </a:rPr>
              <a:t>Rescue Equipment</a:t>
            </a:r>
          </a:p>
        </p:txBody>
      </p:sp>
      <p:sp>
        <p:nvSpPr>
          <p:cNvPr id="3" name="object 3"/>
          <p:cNvSpPr txBox="1"/>
          <p:nvPr/>
        </p:nvSpPr>
        <p:spPr>
          <a:xfrm>
            <a:off x="764308" y="1268057"/>
            <a:ext cx="3957205" cy="3364566"/>
          </a:xfrm>
          <a:prstGeom prst="rect">
            <a:avLst/>
          </a:prstGeom>
        </p:spPr>
        <p:txBody>
          <a:bodyPr vert="horz" wrap="square" lIns="0" tIns="0" rIns="0" bIns="0" rtlCol="0">
            <a:noAutofit/>
          </a:bodyPr>
          <a:lstStyle/>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r</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e</a:t>
            </a:r>
          </a:p>
          <a:p>
            <a:pPr marL="678610" marR="11396" lvl="1" indent="-257542" defTabSz="820487" fontAlgn="auto">
              <a:lnSpc>
                <a:spcPts val="1561"/>
              </a:lnSpc>
              <a:spcBef>
                <a:spcPts val="354"/>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Pe</a:t>
            </a:r>
            <a:r>
              <a:rPr spc="-4" baseline="0" dirty="0">
                <a:solidFill>
                  <a:prstClr val="black"/>
                </a:solidFill>
                <a:latin typeface="Helvetica" panose="020B0604020202020204" pitchFamily="34" charset="0"/>
                <a:cs typeface="Helvetica" panose="020B0604020202020204" pitchFamily="34" charset="0"/>
              </a:rPr>
              <a:t>rs</a:t>
            </a:r>
            <a:r>
              <a:rPr baseline="0" dirty="0">
                <a:solidFill>
                  <a:prstClr val="black"/>
                </a:solidFill>
                <a:latin typeface="Helvetica" panose="020B0604020202020204" pitchFamily="34" charset="0"/>
                <a:cs typeface="Helvetica" panose="020B0604020202020204" pitchFamily="34" charset="0"/>
              </a:rPr>
              <a:t>on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s</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n</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 ph</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si</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al</a:t>
            </a:r>
            <a:r>
              <a:rPr spc="-9"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eut</a:t>
            </a:r>
            <a:r>
              <a:rPr spc="-4" baseline="0" dirty="0">
                <a:solidFill>
                  <a:prstClr val="black"/>
                </a:solidFill>
                <a:latin typeface="Helvetica" panose="020B0604020202020204" pitchFamily="34" charset="0"/>
                <a:cs typeface="Helvetica" panose="020B0604020202020204" pitchFamily="34" charset="0"/>
              </a:rPr>
              <a:t>ra</a:t>
            </a:r>
            <a:r>
              <a:rPr baseline="0" dirty="0">
                <a:solidFill>
                  <a:prstClr val="black"/>
                </a:solidFill>
                <a:latin typeface="Helvetica" panose="020B0604020202020204" pitchFamily="34" charset="0"/>
                <a:cs typeface="Helvetica" panose="020B0604020202020204" pitchFamily="34" charset="0"/>
              </a:rPr>
              <a:t>l po</a:t>
            </a:r>
            <a:r>
              <a:rPr spc="-4" baseline="0" dirty="0">
                <a:solidFill>
                  <a:prstClr val="black"/>
                </a:solidFill>
                <a:latin typeface="Helvetica" panose="020B0604020202020204" pitchFamily="34" charset="0"/>
                <a:cs typeface="Helvetica" panose="020B0604020202020204" pitchFamily="34" charset="0"/>
              </a:rPr>
              <a:t>si</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a:t>
            </a:r>
          </a:p>
          <a:p>
            <a:pPr marL="319078" indent="-308252" defTabSz="820487" fontAlgn="auto">
              <a:spcBef>
                <a:spcPts val="9"/>
              </a:spcBef>
              <a:spcAft>
                <a:spcPts val="0"/>
              </a:spcAft>
              <a:buFont typeface="Baskerville Old Face"/>
              <a:buChar char="•"/>
              <a:tabLst>
                <a:tab pos="319078" algn="l"/>
              </a:tabLst>
            </a:pPr>
            <a:r>
              <a:rPr baseline="0" dirty="0">
                <a:solidFill>
                  <a:prstClr val="black"/>
                </a:solidFill>
                <a:latin typeface="Helvetica" panose="020B0604020202020204" pitchFamily="34" charset="0"/>
                <a:cs typeface="Helvetica" panose="020B0604020202020204" pitchFamily="34" charset="0"/>
              </a:rPr>
              <a:t>Fu</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l </a:t>
            </a:r>
            <a:r>
              <a:rPr spc="-4" baseline="0" dirty="0">
                <a:solidFill>
                  <a:prstClr val="black"/>
                </a:solidFill>
                <a:latin typeface="Helvetica" panose="020B0604020202020204" pitchFamily="34" charset="0"/>
                <a:cs typeface="Helvetica" panose="020B0604020202020204" pitchFamily="34" charset="0"/>
              </a:rPr>
              <a:t>B</a:t>
            </a:r>
            <a:r>
              <a:rPr baseline="0" dirty="0">
                <a:solidFill>
                  <a:prstClr val="black"/>
                </a:solidFill>
                <a:latin typeface="Helvetica" panose="020B0604020202020204" pitchFamily="34" charset="0"/>
                <a:cs typeface="Helvetica" panose="020B0604020202020204" pitchFamily="34" charset="0"/>
              </a:rPr>
              <a:t>ody</a:t>
            </a:r>
            <a:r>
              <a:rPr spc="-4" baseline="0" dirty="0">
                <a:solidFill>
                  <a:prstClr val="black"/>
                </a:solidFill>
                <a:latin typeface="Helvetica" panose="020B0604020202020204" pitchFamily="34" charset="0"/>
                <a:cs typeface="Helvetica" panose="020B0604020202020204" pitchFamily="34" charset="0"/>
              </a:rPr>
              <a:t> </a:t>
            </a:r>
            <a:r>
              <a:rPr spc="-18" baseline="0" dirty="0">
                <a:solidFill>
                  <a:prstClr val="black"/>
                </a:solidFill>
                <a:latin typeface="Helvetica" panose="020B0604020202020204" pitchFamily="34" charset="0"/>
                <a:cs typeface="Helvetica" panose="020B0604020202020204" pitchFamily="34" charset="0"/>
              </a:rPr>
              <a:t>H</a:t>
            </a:r>
            <a:r>
              <a:rPr spc="-4" baseline="0" dirty="0">
                <a:solidFill>
                  <a:prstClr val="black"/>
                </a:solidFill>
                <a:latin typeface="Helvetica" panose="020B0604020202020204" pitchFamily="34" charset="0"/>
                <a:cs typeface="Helvetica" panose="020B0604020202020204" pitchFamily="34" charset="0"/>
              </a:rPr>
              <a:t>arn</a:t>
            </a:r>
            <a:r>
              <a:rPr spc="-9"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s</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M</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be</a:t>
            </a:r>
            <a:r>
              <a:rPr spc="-13"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d</a:t>
            </a:r>
            <a:r>
              <a:rPr spc="-4" baseline="0" dirty="0">
                <a:solidFill>
                  <a:prstClr val="black"/>
                </a:solidFill>
                <a:latin typeface="Helvetica" panose="020B0604020202020204" pitchFamily="34" charset="0"/>
                <a:cs typeface="Helvetica" panose="020B0604020202020204" pitchFamily="34" charset="0"/>
              </a:rPr>
              <a:t>iff</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t</a:t>
            </a:r>
          </a:p>
          <a:p>
            <a:pPr marL="678610" lvl="1" indent="-257542" defTabSz="820487" fontAlgn="auto">
              <a:spcBef>
                <a:spcPts val="9"/>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All</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w</a:t>
            </a:r>
            <a:r>
              <a:rPr baseline="0" dirty="0">
                <a:solidFill>
                  <a:prstClr val="black"/>
                </a:solidFill>
                <a:latin typeface="Helvetica" panose="020B0604020202020204" pitchFamily="34" charset="0"/>
                <a:cs typeface="Helvetica" panose="020B0604020202020204" pitchFamily="34" charset="0"/>
              </a:rPr>
              <a:t>s</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ger </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u</a:t>
            </a:r>
            <a:r>
              <a:rPr spc="-4"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pe</a:t>
            </a:r>
            <a:r>
              <a:rPr spc="-4" baseline="0" dirty="0">
                <a:solidFill>
                  <a:prstClr val="black"/>
                </a:solidFill>
                <a:latin typeface="Helvetica" panose="020B0604020202020204" pitchFamily="34" charset="0"/>
                <a:cs typeface="Helvetica" panose="020B0604020202020204" pitchFamily="34" charset="0"/>
              </a:rPr>
              <a:t>nsi</a:t>
            </a:r>
            <a:r>
              <a:rPr baseline="0" dirty="0">
                <a:solidFill>
                  <a:prstClr val="black"/>
                </a:solidFill>
                <a:latin typeface="Helvetica" panose="020B0604020202020204" pitchFamily="34" charset="0"/>
                <a:cs typeface="Helvetica" panose="020B0604020202020204" pitchFamily="34" charset="0"/>
              </a:rPr>
              <a:t>on</a:t>
            </a:r>
          </a:p>
          <a:p>
            <a:pPr marL="319078" indent="-307682" defTabSz="820487" fontAlgn="auto">
              <a:spcBef>
                <a:spcPts val="0"/>
              </a:spcBef>
              <a:spcAft>
                <a:spcPts val="0"/>
              </a:spcAft>
              <a:buFont typeface="Baskerville Old Face"/>
              <a:buChar char="•"/>
              <a:tabLst>
                <a:tab pos="318509" algn="l"/>
              </a:tabLst>
            </a:pPr>
            <a:r>
              <a:rPr spc="-4" baseline="0" dirty="0">
                <a:solidFill>
                  <a:prstClr val="black"/>
                </a:solidFill>
                <a:latin typeface="Helvetica" panose="020B0604020202020204" pitchFamily="34" charset="0"/>
                <a:cs typeface="Helvetica" panose="020B0604020202020204" pitchFamily="34" charset="0"/>
              </a:rPr>
              <a:t>An</a:t>
            </a:r>
            <a:r>
              <a:rPr baseline="0" dirty="0">
                <a:solidFill>
                  <a:prstClr val="black"/>
                </a:solidFill>
                <a:latin typeface="Helvetica" panose="020B0604020202020204" pitchFamily="34" charset="0"/>
                <a:cs typeface="Helvetica" panose="020B0604020202020204" pitchFamily="34" charset="0"/>
              </a:rPr>
              <a:t>th</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on</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Se</a:t>
            </a:r>
            <a:r>
              <a:rPr spc="-4" baseline="0" dirty="0">
                <a:solidFill>
                  <a:prstClr val="black"/>
                </a:solidFill>
                <a:latin typeface="Helvetica" panose="020B0604020202020204" pitchFamily="34" charset="0"/>
                <a:cs typeface="Helvetica" panose="020B0604020202020204" pitchFamily="34" charset="0"/>
              </a:rPr>
              <a:t>l</a:t>
            </a:r>
            <a:r>
              <a:rPr spc="-13" baseline="0" dirty="0">
                <a:solidFill>
                  <a:prstClr val="black"/>
                </a:solidFill>
                <a:latin typeface="Helvetica" panose="020B0604020202020204" pitchFamily="34" charset="0"/>
                <a:cs typeface="Helvetica" panose="020B0604020202020204" pitchFamily="34" charset="0"/>
              </a:rPr>
              <a:t>f</a:t>
            </a:r>
            <a:r>
              <a:rPr baseline="0" dirty="0">
                <a:solidFill>
                  <a:prstClr val="black"/>
                </a:solidFill>
                <a:latin typeface="Helvetica" panose="020B0604020202020204" pitchFamily="34" charset="0"/>
                <a:cs typeface="Helvetica" panose="020B0604020202020204" pitchFamily="34" charset="0"/>
              </a:rPr>
              <a:t>-</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p>
          <a:p>
            <a:pPr marL="678610" lvl="1" indent="-257542" defTabSz="820487" fontAlgn="auto">
              <a:spcBef>
                <a:spcPts val="0"/>
              </a:spcBef>
              <a:spcAft>
                <a:spcPts val="0"/>
              </a:spcAft>
              <a:buFont typeface="Baskerville Old Face"/>
              <a:buChar char="–"/>
              <a:tabLst>
                <a:tab pos="678610" algn="l"/>
              </a:tabLst>
            </a:pPr>
            <a:r>
              <a:rPr baseline="0" dirty="0">
                <a:solidFill>
                  <a:prstClr val="black"/>
                </a:solidFill>
                <a:latin typeface="Helvetica" panose="020B0604020202020204" pitchFamily="34" charset="0"/>
                <a:cs typeface="Helvetica" panose="020B0604020202020204" pitchFamily="34" charset="0"/>
              </a:rPr>
              <a:t>G</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n</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ani</a:t>
            </a:r>
            <a:r>
              <a:rPr baseline="0" dirty="0">
                <a:solidFill>
                  <a:prstClr val="black"/>
                </a:solidFill>
                <a:latin typeface="Helvetica" panose="020B0604020202020204" pitchFamily="34" charset="0"/>
                <a:cs typeface="Helvetica" panose="020B0604020202020204" pitchFamily="34" charset="0"/>
              </a:rPr>
              <a:t>c</a:t>
            </a:r>
          </a:p>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qu</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m</a:t>
            </a:r>
            <a:r>
              <a:rPr spc="-9"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n</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Ki</a:t>
            </a:r>
            <a:r>
              <a:rPr baseline="0" dirty="0">
                <a:solidFill>
                  <a:prstClr val="black"/>
                </a:solidFill>
                <a:latin typeface="Helvetica" panose="020B0604020202020204" pitchFamily="34" charset="0"/>
                <a:cs typeface="Helvetica" panose="020B0604020202020204" pitchFamily="34" charset="0"/>
              </a:rPr>
              <a:t>ts</a:t>
            </a:r>
          </a:p>
          <a:p>
            <a:pPr marL="678610" lvl="1" indent="-257542" defTabSz="820487" fontAlgn="auto">
              <a:spcBef>
                <a:spcPts val="9"/>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U</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ilit</a:t>
            </a:r>
            <a:r>
              <a:rPr baseline="0" dirty="0">
                <a:solidFill>
                  <a:prstClr val="black"/>
                </a:solidFill>
                <a:latin typeface="Helvetica" panose="020B0604020202020204" pitchFamily="34" charset="0"/>
                <a:cs typeface="Helvetica" panose="020B0604020202020204" pitchFamily="34" charset="0"/>
              </a:rPr>
              <a:t>y</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Se</a:t>
            </a:r>
            <a:r>
              <a:rPr baseline="0" dirty="0">
                <a:solidFill>
                  <a:prstClr val="black"/>
                </a:solidFill>
                <a:latin typeface="Helvetica" panose="020B0604020202020204" pitchFamily="34" charset="0"/>
                <a:cs typeface="Helvetica" panose="020B0604020202020204" pitchFamily="34" charset="0"/>
              </a:rPr>
              <a:t>t</a:t>
            </a:r>
          </a:p>
          <a:p>
            <a:pPr marL="319078" indent="-308252" defTabSz="820487" fontAlgn="auto">
              <a:spcBef>
                <a:spcPts val="0"/>
              </a:spcBef>
              <a:spcAft>
                <a:spcPts val="0"/>
              </a:spcAft>
              <a:buFont typeface="Baskerville Old Face"/>
              <a:buChar char="•"/>
              <a:tabLst>
                <a:tab pos="319078" algn="l"/>
              </a:tabLst>
            </a:pP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ue</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H</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is</a:t>
            </a:r>
            <a:r>
              <a:rPr baseline="0" dirty="0">
                <a:solidFill>
                  <a:prstClr val="black"/>
                </a:solidFill>
                <a:latin typeface="Helvetica" panose="020B0604020202020204" pitchFamily="34" charset="0"/>
                <a:cs typeface="Helvetica" panose="020B0604020202020204" pitchFamily="34" charset="0"/>
              </a:rPr>
              <a:t>t</a:t>
            </a:r>
          </a:p>
          <a:p>
            <a:pPr marL="678610" lvl="1" indent="-257542" defTabSz="820487" fontAlgn="auto">
              <a:spcBef>
                <a:spcPts val="0"/>
              </a:spcBef>
              <a:spcAft>
                <a:spcPts val="0"/>
              </a:spcAft>
              <a:buFont typeface="Baskerville Old Face"/>
              <a:buChar char="–"/>
              <a:tabLst>
                <a:tab pos="678610" algn="l"/>
              </a:tabLst>
            </a:pP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o</a:t>
            </a:r>
            <a:r>
              <a:rPr spc="-4" baseline="0" dirty="0">
                <a:solidFill>
                  <a:prstClr val="black"/>
                </a:solidFill>
                <a:latin typeface="Helvetica" panose="020B0604020202020204" pitchFamily="34" charset="0"/>
                <a:cs typeface="Helvetica" panose="020B0604020202020204" pitchFamily="34" charset="0"/>
              </a:rPr>
              <a:t>nfin</a:t>
            </a:r>
            <a:r>
              <a:rPr baseline="0" dirty="0">
                <a:solidFill>
                  <a:prstClr val="black"/>
                </a:solidFill>
                <a:latin typeface="Helvetica" panose="020B0604020202020204" pitchFamily="34" charset="0"/>
                <a:cs typeface="Helvetica" panose="020B0604020202020204" pitchFamily="34" charset="0"/>
              </a:rPr>
              <a:t>ed</a:t>
            </a:r>
            <a:r>
              <a:rPr spc="-4" baseline="0" dirty="0">
                <a:solidFill>
                  <a:prstClr val="black"/>
                </a:solidFill>
                <a:latin typeface="Helvetica" panose="020B0604020202020204" pitchFamily="34" charset="0"/>
                <a:cs typeface="Helvetica" panose="020B0604020202020204" pitchFamily="34" charset="0"/>
              </a:rPr>
              <a:t> </a:t>
            </a:r>
            <a:r>
              <a:rPr spc="-9" baseline="0" dirty="0">
                <a:solidFill>
                  <a:prstClr val="black"/>
                </a:solidFill>
                <a:latin typeface="Helvetica" panose="020B0604020202020204" pitchFamily="34" charset="0"/>
                <a:cs typeface="Helvetica" panose="020B0604020202020204" pitchFamily="34" charset="0"/>
              </a:rPr>
              <a:t>S</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c</a:t>
            </a:r>
            <a:r>
              <a:rPr baseline="0" dirty="0">
                <a:solidFill>
                  <a:prstClr val="black"/>
                </a:solidFill>
                <a:latin typeface="Helvetica" panose="020B0604020202020204" pitchFamily="34" charset="0"/>
                <a:cs typeface="Helvetica" panose="020B0604020202020204" pitchFamily="34" charset="0"/>
              </a:rPr>
              <a:t>e</a:t>
            </a:r>
            <a:r>
              <a:rPr spc="-13"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A</a:t>
            </a:r>
            <a:r>
              <a:rPr spc="-9" baseline="0" dirty="0">
                <a:solidFill>
                  <a:prstClr val="black"/>
                </a:solidFill>
                <a:latin typeface="Helvetica" panose="020B0604020202020204" pitchFamily="34" charset="0"/>
                <a:cs typeface="Helvetica" panose="020B0604020202020204" pitchFamily="34" charset="0"/>
              </a:rPr>
              <a:t>p</a:t>
            </a:r>
            <a:r>
              <a:rPr baseline="0" dirty="0">
                <a:solidFill>
                  <a:prstClr val="black"/>
                </a:solidFill>
                <a:latin typeface="Helvetica" panose="020B0604020202020204" pitchFamily="34" charset="0"/>
                <a:cs typeface="Helvetica" panose="020B0604020202020204" pitchFamily="34" charset="0"/>
              </a:rPr>
              <a:t>p</a:t>
            </a:r>
            <a:r>
              <a:rPr spc="-4" baseline="0" dirty="0">
                <a:solidFill>
                  <a:prstClr val="black"/>
                </a:solidFill>
                <a:latin typeface="Helvetica" panose="020B0604020202020204" pitchFamily="34" charset="0"/>
                <a:cs typeface="Helvetica" panose="020B0604020202020204" pitchFamily="34" charset="0"/>
              </a:rPr>
              <a:t>li</a:t>
            </a:r>
            <a:r>
              <a:rPr spc="-9" baseline="0" dirty="0">
                <a:solidFill>
                  <a:prstClr val="black"/>
                </a:solidFill>
                <a:latin typeface="Helvetica" panose="020B0604020202020204" pitchFamily="34" charset="0"/>
                <a:cs typeface="Helvetica" panose="020B0604020202020204" pitchFamily="34" charset="0"/>
              </a:rPr>
              <a:t>c</a:t>
            </a:r>
            <a:r>
              <a:rPr spc="-4"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t</a:t>
            </a:r>
            <a:r>
              <a:rPr spc="-4" baseline="0" dirty="0">
                <a:solidFill>
                  <a:prstClr val="black"/>
                </a:solidFill>
                <a:latin typeface="Helvetica" panose="020B0604020202020204" pitchFamily="34" charset="0"/>
                <a:cs typeface="Helvetica" panose="020B0604020202020204" pitchFamily="34" charset="0"/>
              </a:rPr>
              <a:t>i</a:t>
            </a:r>
            <a:r>
              <a:rPr baseline="0" dirty="0">
                <a:solidFill>
                  <a:prstClr val="black"/>
                </a:solidFill>
                <a:latin typeface="Helvetica" panose="020B0604020202020204" pitchFamily="34" charset="0"/>
                <a:cs typeface="Helvetica" panose="020B0604020202020204" pitchFamily="34" charset="0"/>
              </a:rPr>
              <a:t>on</a:t>
            </a:r>
          </a:p>
          <a:p>
            <a:pPr marL="678610" lvl="1" indent="-257542" defTabSz="820487" fontAlgn="auto">
              <a:spcBef>
                <a:spcPts val="0"/>
              </a:spcBef>
              <a:spcAft>
                <a:spcPts val="0"/>
              </a:spcAft>
              <a:buFont typeface="Baskerville Old Face"/>
              <a:buChar char="–"/>
              <a:tabLst>
                <a:tab pos="678610" algn="l"/>
              </a:tabLst>
            </a:pPr>
            <a:r>
              <a:rPr spc="-4" baseline="0" dirty="0">
                <a:solidFill>
                  <a:prstClr val="black"/>
                </a:solidFill>
                <a:latin typeface="Helvetica" panose="020B0604020202020204" pitchFamily="34" charset="0"/>
                <a:cs typeface="Helvetica" panose="020B0604020202020204" pitchFamily="34" charset="0"/>
              </a:rPr>
              <a:t>A</a:t>
            </a:r>
            <a:r>
              <a:rPr baseline="0" dirty="0">
                <a:solidFill>
                  <a:prstClr val="black"/>
                </a:solidFill>
                <a:latin typeface="Helvetica" panose="020B0604020202020204" pitchFamily="34" charset="0"/>
                <a:cs typeface="Helvetica" panose="020B0604020202020204" pitchFamily="34" charset="0"/>
              </a:rPr>
              <a:t>b</a:t>
            </a:r>
            <a:r>
              <a:rPr spc="-4" baseline="0" dirty="0">
                <a:solidFill>
                  <a:prstClr val="black"/>
                </a:solidFill>
                <a:latin typeface="Helvetica" panose="020B0604020202020204" pitchFamily="34" charset="0"/>
                <a:cs typeface="Helvetica" panose="020B0604020202020204" pitchFamily="34" charset="0"/>
              </a:rPr>
              <a:t>l</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 </a:t>
            </a:r>
            <a:r>
              <a:rPr baseline="0" dirty="0">
                <a:solidFill>
                  <a:prstClr val="black"/>
                </a:solidFill>
                <a:latin typeface="Helvetica" panose="020B0604020202020204" pitchFamily="34" charset="0"/>
                <a:cs typeface="Helvetica" panose="020B0604020202020204" pitchFamily="34" charset="0"/>
              </a:rPr>
              <a:t>to</a:t>
            </a:r>
            <a:r>
              <a:rPr spc="4" baseline="0" dirty="0">
                <a:solidFill>
                  <a:prstClr val="black"/>
                </a:solidFill>
                <a:latin typeface="Helvetica" panose="020B0604020202020204" pitchFamily="34" charset="0"/>
                <a:cs typeface="Helvetica" panose="020B0604020202020204" pitchFamily="34" charset="0"/>
              </a:rPr>
              <a:t> </a:t>
            </a:r>
            <a:r>
              <a:rPr spc="-4" baseline="0" dirty="0">
                <a:solidFill>
                  <a:prstClr val="black"/>
                </a:solidFill>
                <a:latin typeface="Helvetica" panose="020B0604020202020204" pitchFamily="34" charset="0"/>
                <a:cs typeface="Helvetica" panose="020B0604020202020204" pitchFamily="34" charset="0"/>
              </a:rPr>
              <a:t>r</a:t>
            </a:r>
            <a:r>
              <a:rPr baseline="0" dirty="0">
                <a:solidFill>
                  <a:prstClr val="black"/>
                </a:solidFill>
                <a:latin typeface="Helvetica" panose="020B0604020202020204" pitchFamily="34" charset="0"/>
                <a:cs typeface="Helvetica" panose="020B0604020202020204" pitchFamily="34" charset="0"/>
              </a:rPr>
              <a:t>e</a:t>
            </a:r>
            <a:r>
              <a:rPr spc="-4" baseline="0" dirty="0">
                <a:solidFill>
                  <a:prstClr val="black"/>
                </a:solidFill>
                <a:latin typeface="Helvetica" panose="020B0604020202020204" pitchFamily="34" charset="0"/>
                <a:cs typeface="Helvetica" panose="020B0604020202020204" pitchFamily="34" charset="0"/>
              </a:rPr>
              <a:t>s</a:t>
            </a:r>
            <a:r>
              <a:rPr spc="-9" baseline="0" dirty="0">
                <a:solidFill>
                  <a:prstClr val="black"/>
                </a:solidFill>
                <a:latin typeface="Helvetica" panose="020B0604020202020204" pitchFamily="34" charset="0"/>
                <a:cs typeface="Helvetica" panose="020B0604020202020204" pitchFamily="34" charset="0"/>
              </a:rPr>
              <a:t>e</a:t>
            </a:r>
            <a:r>
              <a:rPr baseline="0" dirty="0">
                <a:solidFill>
                  <a:prstClr val="black"/>
                </a:solidFill>
                <a:latin typeface="Helvetica" panose="020B0604020202020204" pitchFamily="34" charset="0"/>
                <a:cs typeface="Helvetica" panose="020B0604020202020204" pitchFamily="34" charset="0"/>
              </a:rPr>
              <a:t>t</a:t>
            </a:r>
          </a:p>
        </p:txBody>
      </p:sp>
      <p:sp>
        <p:nvSpPr>
          <p:cNvPr id="10" name="Slide Number Placeholder 9"/>
          <p:cNvSpPr>
            <a:spLocks noGrp="1"/>
          </p:cNvSpPr>
          <p:nvPr>
            <p:ph type="sldNum" sz="quarter" idx="12"/>
          </p:nvPr>
        </p:nvSpPr>
        <p:spPr/>
        <p:txBody>
          <a:bodyPr/>
          <a:lstStyle/>
          <a:p>
            <a:fld id="{A7F154CC-4E82-45BB-8A64-02679D04A018}" type="slidenum">
              <a:rPr lang="en-US" smtClean="0"/>
              <a:pPr/>
              <a:t>65</a:t>
            </a:fld>
            <a:endParaRPr lang="en-US" dirty="0"/>
          </a:p>
        </p:txBody>
      </p:sp>
      <p:pic>
        <p:nvPicPr>
          <p:cNvPr id="11" name="Picture 10" title="Rescue Utility Syste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4890" y="252233"/>
            <a:ext cx="1956816" cy="3096768"/>
          </a:xfrm>
          <a:prstGeom prst="rect">
            <a:avLst/>
          </a:prstGeom>
        </p:spPr>
      </p:pic>
      <p:pic>
        <p:nvPicPr>
          <p:cNvPr id="12" name="Picture 11" title="Double Stop Action Descen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020" y="971143"/>
            <a:ext cx="1438656" cy="2084832"/>
          </a:xfrm>
          <a:prstGeom prst="rect">
            <a:avLst/>
          </a:prstGeom>
        </p:spPr>
      </p:pic>
      <p:pic>
        <p:nvPicPr>
          <p:cNvPr id="13" name="Picture 12" title="Stretcher Brid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084" y="5202686"/>
            <a:ext cx="2164080" cy="1463040"/>
          </a:xfrm>
          <a:prstGeom prst="rect">
            <a:avLst/>
          </a:prstGeom>
        </p:spPr>
      </p:pic>
      <p:pic>
        <p:nvPicPr>
          <p:cNvPr id="14" name="Picture 13" title="Rescue Harne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7333" y="4938595"/>
            <a:ext cx="2011680" cy="1615440"/>
          </a:xfrm>
          <a:prstGeom prst="rect">
            <a:avLst/>
          </a:prstGeom>
        </p:spPr>
      </p:pic>
      <p:pic>
        <p:nvPicPr>
          <p:cNvPr id="15" name="Picture 14" title="SR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815" y="3859478"/>
            <a:ext cx="969264" cy="2621280"/>
          </a:xfrm>
          <a:prstGeom prst="rect">
            <a:avLst/>
          </a:prstGeom>
        </p:spPr>
      </p:pic>
      <p:pic>
        <p:nvPicPr>
          <p:cNvPr id="16" name="Picture 15" title="A picture showing two workers wearing proper safety harnesses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3032" y="3663112"/>
            <a:ext cx="2286000" cy="2688336"/>
          </a:xfrm>
          <a:prstGeom prst="rect">
            <a:avLst/>
          </a:prstGeom>
        </p:spPr>
      </p:pic>
      <p:sp useBgFill="1">
        <p:nvSpPr>
          <p:cNvPr id="17" name="TextBox 16">
            <a:extLst>
              <a:ext uri="{FF2B5EF4-FFF2-40B4-BE49-F238E27FC236}">
                <a16:creationId xmlns:a16="http://schemas.microsoft.com/office/drawing/2014/main" id="{6EAAEE66-CC88-D74D-A7B4-310898BF2361}"/>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158182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Rectangle 2"/>
          <p:cNvSpPr>
            <a:spLocks noGrp="1" noChangeArrowheads="1"/>
          </p:cNvSpPr>
          <p:nvPr>
            <p:ph type="title"/>
          </p:nvPr>
        </p:nvSpPr>
        <p:spPr>
          <a:xfrm>
            <a:off x="685354" y="380628"/>
            <a:ext cx="7772177"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Fall Rescue Procedures </a:t>
            </a:r>
            <a:endParaRPr lang="en-US"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51908" name="Rectangle 3"/>
          <p:cNvSpPr>
            <a:spLocks noGrp="1" noChangeArrowheads="1"/>
          </p:cNvSpPr>
          <p:nvPr>
            <p:ph type="body" idx="1"/>
          </p:nvPr>
        </p:nvSpPr>
        <p:spPr>
          <a:xfrm>
            <a:off x="685354" y="1980159"/>
            <a:ext cx="8001000" cy="4115470"/>
          </a:xfrm>
        </p:spPr>
        <p:txBody>
          <a:bodyPr vert="horz" lIns="88900" tIns="50799" rIns="88900" bIns="50799" rtlCol="0" anchor="t">
            <a:normAutofit/>
          </a:bodyPr>
          <a:lstStyle/>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If the worker may be hurt, call 9–1–1.</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Figure out the best way to rescue the fallen worker.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Locate the nearest rescue anchor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Look for the nearest safe working level for the fallen worker</a:t>
            </a:r>
            <a:endParaRPr lang="en-US" altLang="en-US" sz="3164"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299134" indent="-299134" defTabSz="914145">
              <a:lnSpc>
                <a:spcPct val="80000"/>
              </a:lnSpc>
              <a:spcBef>
                <a:spcPts val="1055"/>
              </a:spcBef>
              <a:buClr>
                <a:srgbClr val="000000"/>
              </a:buClr>
              <a:buFont typeface="ArialMT" charset="0"/>
              <a:buChar char="•"/>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Identify equipment needed to get the fallen worker to a safe working level</a:t>
            </a:r>
            <a:endParaRPr lang="en-US" altLang="en-US"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66</a:t>
            </a:fld>
            <a:endParaRPr lang="en-US" dirty="0"/>
          </a:p>
        </p:txBody>
      </p:sp>
      <p:pic>
        <p:nvPicPr>
          <p:cNvPr id="3" name="Picture 2" title="Drawing of a person being carried on a stretch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8762" y="5194060"/>
            <a:ext cx="1885950" cy="1304925"/>
          </a:xfrm>
          <a:prstGeom prst="rect">
            <a:avLst/>
          </a:prstGeom>
        </p:spPr>
      </p:pic>
      <p:sp useBgFill="1">
        <p:nvSpPr>
          <p:cNvPr id="6" name="TextBox 5">
            <a:extLst>
              <a:ext uri="{FF2B5EF4-FFF2-40B4-BE49-F238E27FC236}">
                <a16:creationId xmlns:a16="http://schemas.microsoft.com/office/drawing/2014/main" id="{EA75F276-B104-C740-A4DA-7A622C6DDB93}"/>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11279127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8255" rIns="0" bIns="0" rtlCol="0">
            <a:noAutofit/>
          </a:bodyPr>
          <a:lstStyle/>
          <a:p>
            <a:pPr marL="2296792"/>
            <a:r>
              <a:rPr sz="4359" dirty="0">
                <a:effectLst/>
                <a:latin typeface="Helvetica" panose="020B0604020202020204" pitchFamily="34" charset="0"/>
                <a:ea typeface="Helvetica" panose="020B0604020202020204" pitchFamily="34" charset="0"/>
                <a:cs typeface="Helvetica" panose="020B0604020202020204" pitchFamily="34" charset="0"/>
              </a:rPr>
              <a:t>Questions?</a:t>
            </a:r>
          </a:p>
        </p:txBody>
      </p:sp>
      <p:sp>
        <p:nvSpPr>
          <p:cNvPr id="5" name="Slide Number Placeholder 4"/>
          <p:cNvSpPr>
            <a:spLocks noGrp="1"/>
          </p:cNvSpPr>
          <p:nvPr>
            <p:ph type="sldNum" sz="quarter" idx="12"/>
          </p:nvPr>
        </p:nvSpPr>
        <p:spPr/>
        <p:txBody>
          <a:bodyPr/>
          <a:lstStyle/>
          <a:p>
            <a:fld id="{A7F154CC-4E82-45BB-8A64-02679D04A018}" type="slidenum">
              <a:rPr lang="en-US" smtClean="0"/>
              <a:pPr/>
              <a:t>67</a:t>
            </a:fld>
            <a:endParaRPr lang="en-US" dirty="0"/>
          </a:p>
        </p:txBody>
      </p:sp>
      <p:pic>
        <p:nvPicPr>
          <p:cNvPr id="6" name="Picture 5" title="Clapping hand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416" y="2227044"/>
            <a:ext cx="2767584" cy="2554224"/>
          </a:xfrm>
          <a:prstGeom prst="rect">
            <a:avLst/>
          </a:prstGeom>
        </p:spPr>
      </p:pic>
      <p:pic>
        <p:nvPicPr>
          <p:cNvPr id="7" name="Picture 6" title="Icons showinh workers on proper body harness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7979" y="189393"/>
            <a:ext cx="2011680" cy="6053328"/>
          </a:xfrm>
          <a:prstGeom prst="rect">
            <a:avLst/>
          </a:prstGeom>
        </p:spPr>
      </p:pic>
      <p:sp useBgFill="1">
        <p:nvSpPr>
          <p:cNvPr id="8" name="TextBox 7">
            <a:extLst>
              <a:ext uri="{FF2B5EF4-FFF2-40B4-BE49-F238E27FC236}">
                <a16:creationId xmlns:a16="http://schemas.microsoft.com/office/drawing/2014/main" id="{56861A8F-433E-C345-B338-7AF2E3DC380D}"/>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247082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Disclaimer and Copyright Information</a:t>
            </a:r>
          </a:p>
        </p:txBody>
      </p:sp>
      <p:sp>
        <p:nvSpPr>
          <p:cNvPr id="7" name="Content Placeholder 6"/>
          <p:cNvSpPr>
            <a:spLocks noGrp="1"/>
          </p:cNvSpPr>
          <p:nvPr>
            <p:ph idx="1"/>
          </p:nvPr>
        </p:nvSpPr>
        <p:spPr/>
        <p:txBody>
          <a:bodyPr>
            <a:normAutofit fontScale="62500" lnSpcReduction="20000"/>
          </a:bodyPr>
          <a:lstStyle/>
          <a:p>
            <a:r>
              <a:rPr lang="en-US" dirty="0"/>
              <a:t>This material was produced under grant # SH-31201–SH7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a:p>
            <a:r>
              <a:rPr lang="en-US" dirty="0"/>
              <a:t>This material is the copyrighted property of Florida International University. By federal regulation, OSHA reserves a license to use and disseminate such material for the purpose  of promoting safety and health in the workplace.  Florida International University hereby authorizes employers and workplace safety and health professionals to use this material, distributed by or through OSHA, in their workplaces or practices in accordance with the guidance contained in the material.</a:t>
            </a:r>
          </a:p>
          <a:p>
            <a:r>
              <a:rPr lang="en-US" dirty="0"/>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68</a:t>
            </a:fld>
            <a:endParaRPr lang="en-US" dirty="0"/>
          </a:p>
        </p:txBody>
      </p:sp>
      <p:sp useBgFill="1">
        <p:nvSpPr>
          <p:cNvPr id="5" name="TextBox 4">
            <a:extLst>
              <a:ext uri="{FF2B5EF4-FFF2-40B4-BE49-F238E27FC236}">
                <a16:creationId xmlns:a16="http://schemas.microsoft.com/office/drawing/2014/main" id="{D0C56AD2-CE86-4549-85CC-90FB8996FFC6}"/>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798318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title="A picture showing mobile safety 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342" y="3659883"/>
            <a:ext cx="2562225" cy="3095625"/>
          </a:xfrm>
          <a:prstGeom prst="rect">
            <a:avLst/>
          </a:prstGeom>
        </p:spPr>
      </p:pic>
      <p:pic>
        <p:nvPicPr>
          <p:cNvPr id="7" name="Picture 6" title="A picture showing a man on an articulated or extended boom (aka cherry pi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380" y="836177"/>
            <a:ext cx="2076450" cy="2505075"/>
          </a:xfrm>
          <a:prstGeom prst="rect">
            <a:avLst/>
          </a:prstGeom>
        </p:spPr>
      </p:pic>
      <p:sp>
        <p:nvSpPr>
          <p:cNvPr id="3" name="object 3"/>
          <p:cNvSpPr txBox="1"/>
          <p:nvPr/>
        </p:nvSpPr>
        <p:spPr>
          <a:xfrm>
            <a:off x="207823" y="1162273"/>
            <a:ext cx="8451273" cy="1997786"/>
          </a:xfrm>
          <a:prstGeom prst="rect">
            <a:avLst/>
          </a:prstGeom>
        </p:spPr>
        <p:txBody>
          <a:bodyPr vert="horz" wrap="square" lIns="0" tIns="0" rIns="0" bIns="0" rtlCol="0">
            <a:noAutofit/>
          </a:bodyPr>
          <a:lstStyle/>
          <a:p>
            <a:pPr marL="318966" indent="-307574">
              <a:buFont typeface="Baskerville Old Face"/>
              <a:buChar char="•"/>
              <a:tabLst>
                <a:tab pos="318966" algn="l"/>
              </a:tabLst>
            </a:pPr>
            <a:r>
              <a:rPr sz="2200" dirty="0">
                <a:latin typeface="Helvetica" panose="020B0604020202020204" pitchFamily="34" charset="0"/>
                <a:cs typeface="Helvetica" panose="020B0604020202020204" pitchFamily="34" charset="0"/>
              </a:rPr>
              <a:t>P</a:t>
            </a:r>
            <a:r>
              <a:rPr sz="2200" spc="-9" dirty="0">
                <a:latin typeface="Helvetica" panose="020B0604020202020204" pitchFamily="34" charset="0"/>
                <a:cs typeface="Helvetica" panose="020B0604020202020204" pitchFamily="34" charset="0"/>
              </a:rPr>
              <a:t>la</a:t>
            </a:r>
            <a:r>
              <a:rPr sz="2200" spc="-4" dirty="0">
                <a:latin typeface="Helvetica" panose="020B0604020202020204" pitchFamily="34" charset="0"/>
                <a:cs typeface="Helvetica" panose="020B0604020202020204" pitchFamily="34" charset="0"/>
              </a:rPr>
              <a:t>tf</a:t>
            </a:r>
            <a:r>
              <a:rPr sz="2200" dirty="0">
                <a:latin typeface="Helvetica" panose="020B0604020202020204" pitchFamily="34" charset="0"/>
                <a:cs typeface="Helvetica" panose="020B0604020202020204" pitchFamily="34" charset="0"/>
              </a:rPr>
              <a:t>or</a:t>
            </a:r>
            <a:r>
              <a:rPr sz="2200" spc="-4" dirty="0">
                <a:latin typeface="Helvetica" panose="020B0604020202020204" pitchFamily="34" charset="0"/>
                <a:cs typeface="Helvetica" panose="020B0604020202020204" pitchFamily="34" charset="0"/>
              </a:rPr>
              <a:t>m</a:t>
            </a:r>
            <a:r>
              <a:rPr sz="2200" dirty="0">
                <a:latin typeface="Helvetica" panose="020B0604020202020204" pitchFamily="34" charset="0"/>
                <a:cs typeface="Helvetica" panose="020B0604020202020204" pitchFamily="34" charset="0"/>
              </a:rPr>
              <a:t>s </a:t>
            </a:r>
            <a:r>
              <a:rPr sz="2200" spc="-9" dirty="0">
                <a:latin typeface="Helvetica" panose="020B0604020202020204" pitchFamily="34" charset="0"/>
                <a:cs typeface="Helvetica" panose="020B0604020202020204" pitchFamily="34" charset="0"/>
              </a:rPr>
              <a:t>a</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d </a:t>
            </a:r>
            <a:r>
              <a:rPr sz="2200" spc="-9" dirty="0">
                <a:latin typeface="Helvetica" panose="020B0604020202020204" pitchFamily="34" charset="0"/>
                <a:cs typeface="Helvetica" panose="020B0604020202020204" pitchFamily="34" charset="0"/>
              </a:rPr>
              <a:t>R</a:t>
            </a:r>
            <a:r>
              <a:rPr sz="2200" spc="4" dirty="0">
                <a:latin typeface="Helvetica" panose="020B0604020202020204" pitchFamily="34" charset="0"/>
                <a:cs typeface="Helvetica" panose="020B0604020202020204" pitchFamily="34" charset="0"/>
              </a:rPr>
              <a:t>ail</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ng</a:t>
            </a:r>
            <a:r>
              <a:rPr sz="2200" dirty="0">
                <a:latin typeface="Helvetica" panose="020B0604020202020204" pitchFamily="34" charset="0"/>
                <a:cs typeface="Helvetica" panose="020B0604020202020204" pitchFamily="34" charset="0"/>
              </a:rPr>
              <a:t>s</a:t>
            </a:r>
          </a:p>
          <a:p>
            <a:pPr marL="318966" indent="-308144">
              <a:lnSpc>
                <a:spcPts val="2576"/>
              </a:lnSpc>
              <a:buFont typeface="Baskerville Old Face"/>
              <a:buChar char="•"/>
              <a:tabLst>
                <a:tab pos="318966" algn="l"/>
              </a:tabLst>
            </a:pP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ft</a:t>
            </a:r>
            <a:r>
              <a:rPr sz="2200" dirty="0">
                <a:latin typeface="Helvetica" panose="020B0604020202020204" pitchFamily="34" charset="0"/>
                <a:cs typeface="Helvetica" panose="020B0604020202020204" pitchFamily="34" charset="0"/>
              </a:rPr>
              <a:t>s</a:t>
            </a:r>
          </a:p>
          <a:p>
            <a:pPr marL="318966" indent="-308144">
              <a:buFont typeface="Baskerville Old Face"/>
              <a:buChar char="•"/>
              <a:tabLst>
                <a:tab pos="318966" algn="l"/>
              </a:tabLst>
            </a:pPr>
            <a:r>
              <a:rPr sz="2200" spc="-9"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c</a:t>
            </a:r>
            <a:r>
              <a:rPr sz="2200" spc="-9" dirty="0">
                <a:latin typeface="Helvetica" panose="020B0604020202020204" pitchFamily="34" charset="0"/>
                <a:cs typeface="Helvetica" panose="020B0604020202020204" pitchFamily="34" charset="0"/>
              </a:rPr>
              <a:t>a</a:t>
            </a:r>
            <a:r>
              <a:rPr sz="2200" spc="-4" dirty="0">
                <a:latin typeface="Helvetica" panose="020B0604020202020204" pitchFamily="34" charset="0"/>
                <a:cs typeface="Helvetica" panose="020B0604020202020204" pitchFamily="34" charset="0"/>
              </a:rPr>
              <a:t>ff</a:t>
            </a:r>
            <a:r>
              <a:rPr sz="2200" dirty="0">
                <a:latin typeface="Helvetica" panose="020B0604020202020204" pitchFamily="34" charset="0"/>
                <a:cs typeface="Helvetica" panose="020B0604020202020204" pitchFamily="34" charset="0"/>
              </a:rPr>
              <a:t>o</a:t>
            </a: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d</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g</a:t>
            </a:r>
          </a:p>
          <a:p>
            <a:pPr marL="318966" indent="-308144">
              <a:buFont typeface="Baskerville Old Face"/>
              <a:buChar char="•"/>
              <a:tabLst>
                <a:tab pos="318966" algn="l"/>
              </a:tabLst>
            </a:pPr>
            <a:r>
              <a:rPr sz="2200" spc="-4"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a</a:t>
            </a:r>
            <a:r>
              <a:rPr sz="2200" dirty="0">
                <a:latin typeface="Helvetica" panose="020B0604020202020204" pitchFamily="34" charset="0"/>
                <a:cs typeface="Helvetica" panose="020B0604020202020204" pitchFamily="34" charset="0"/>
              </a:rPr>
              <a:t>dd</a:t>
            </a:r>
            <a:r>
              <a:rPr sz="2200" spc="-4" dirty="0">
                <a:latin typeface="Helvetica" panose="020B0604020202020204" pitchFamily="34" charset="0"/>
                <a:cs typeface="Helvetica" panose="020B0604020202020204" pitchFamily="34" charset="0"/>
              </a:rPr>
              <a:t>e</a:t>
            </a:r>
            <a:r>
              <a:rPr sz="2200" dirty="0">
                <a:latin typeface="Helvetica" panose="020B0604020202020204" pitchFamily="34" charset="0"/>
                <a:cs typeface="Helvetica" panose="020B0604020202020204" pitchFamily="34" charset="0"/>
              </a:rPr>
              <a:t>rs</a:t>
            </a:r>
          </a:p>
          <a:p>
            <a:pPr marL="318966" indent="-308144">
              <a:lnSpc>
                <a:spcPts val="2576"/>
              </a:lnSpc>
              <a:buFont typeface="Baskerville Old Face"/>
              <a:buChar char="•"/>
              <a:tabLst>
                <a:tab pos="318966" algn="l"/>
              </a:tabLst>
            </a:pPr>
            <a:r>
              <a:rPr sz="2200" spc="-4" dirty="0">
                <a:latin typeface="Helvetica" panose="020B0604020202020204" pitchFamily="34" charset="0"/>
                <a:cs typeface="Helvetica" panose="020B0604020202020204" pitchFamily="34" charset="0"/>
              </a:rPr>
              <a:t>F</a:t>
            </a:r>
            <a:r>
              <a:rPr sz="2200" spc="4" dirty="0">
                <a:latin typeface="Helvetica" panose="020B0604020202020204" pitchFamily="34" charset="0"/>
                <a:cs typeface="Helvetica" panose="020B0604020202020204" pitchFamily="34" charset="0"/>
              </a:rPr>
              <a:t>al</a:t>
            </a:r>
            <a:r>
              <a:rPr sz="2200" dirty="0">
                <a:latin typeface="Helvetica" panose="020B0604020202020204" pitchFamily="34" charset="0"/>
                <a:cs typeface="Helvetica" panose="020B0604020202020204" pitchFamily="34" charset="0"/>
              </a:rPr>
              <a:t>l</a:t>
            </a:r>
            <a:r>
              <a:rPr sz="2200" spc="-9" dirty="0">
                <a:latin typeface="Helvetica" panose="020B0604020202020204" pitchFamily="34" charset="0"/>
                <a:cs typeface="Helvetica" panose="020B0604020202020204" pitchFamily="34" charset="0"/>
              </a:rPr>
              <a:t> R</a:t>
            </a:r>
            <a:r>
              <a:rPr sz="2200" spc="-4" dirty="0">
                <a:latin typeface="Helvetica" panose="020B0604020202020204" pitchFamily="34" charset="0"/>
                <a:cs typeface="Helvetica" panose="020B0604020202020204" pitchFamily="34" charset="0"/>
              </a:rPr>
              <a:t>e</a:t>
            </a:r>
            <a:r>
              <a:rPr sz="2200"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t</a:t>
            </a:r>
            <a:r>
              <a:rPr sz="2200" spc="13" dirty="0">
                <a:latin typeface="Helvetica" panose="020B0604020202020204" pitchFamily="34" charset="0"/>
                <a:cs typeface="Helvetica" panose="020B0604020202020204" pitchFamily="34" charset="0"/>
              </a:rPr>
              <a:t>r</a:t>
            </a:r>
            <a:r>
              <a:rPr sz="2200" spc="4" dirty="0">
                <a:latin typeface="Helvetica" panose="020B0604020202020204" pitchFamily="34" charset="0"/>
                <a:cs typeface="Helvetica" panose="020B0604020202020204" pitchFamily="34" charset="0"/>
              </a:rPr>
              <a:t>a</a:t>
            </a:r>
            <a:r>
              <a:rPr sz="2200" spc="-9" dirty="0">
                <a:latin typeface="Helvetica" panose="020B0604020202020204" pitchFamily="34" charset="0"/>
                <a:cs typeface="Helvetica" panose="020B0604020202020204" pitchFamily="34" charset="0"/>
              </a:rPr>
              <a:t>i</a:t>
            </a:r>
            <a:r>
              <a:rPr sz="2200" spc="4" dirty="0">
                <a:latin typeface="Helvetica" panose="020B0604020202020204" pitchFamily="34" charset="0"/>
                <a:cs typeface="Helvetica" panose="020B0604020202020204" pitchFamily="34" charset="0"/>
              </a:rPr>
              <a:t>n</a:t>
            </a:r>
            <a:r>
              <a:rPr sz="2200" dirty="0">
                <a:latin typeface="Helvetica" panose="020B0604020202020204" pitchFamily="34" charset="0"/>
                <a:cs typeface="Helvetica" panose="020B0604020202020204" pitchFamily="34" charset="0"/>
              </a:rPr>
              <a:t>t</a:t>
            </a:r>
            <a:r>
              <a:rPr sz="2200" spc="-4" dirty="0">
                <a:latin typeface="Helvetica" panose="020B0604020202020204" pitchFamily="34" charset="0"/>
                <a:cs typeface="Helvetica" panose="020B0604020202020204" pitchFamily="34" charset="0"/>
              </a:rPr>
              <a:t> </a:t>
            </a:r>
            <a:r>
              <a:rPr sz="2200" spc="-9" dirty="0">
                <a:latin typeface="Helvetica" panose="020B0604020202020204" pitchFamily="34" charset="0"/>
                <a:cs typeface="Helvetica" panose="020B0604020202020204" pitchFamily="34" charset="0"/>
              </a:rPr>
              <a:t>S</a:t>
            </a:r>
            <a:r>
              <a:rPr sz="2200" dirty="0">
                <a:latin typeface="Helvetica" panose="020B0604020202020204" pitchFamily="34" charset="0"/>
                <a:cs typeface="Helvetica" panose="020B0604020202020204" pitchFamily="34" charset="0"/>
              </a:rPr>
              <a:t>ys</a:t>
            </a:r>
            <a:r>
              <a:rPr sz="2200" spc="-4" dirty="0">
                <a:latin typeface="Helvetica" panose="020B0604020202020204" pitchFamily="34" charset="0"/>
                <a:cs typeface="Helvetica" panose="020B0604020202020204" pitchFamily="34" charset="0"/>
              </a:rPr>
              <a:t>tem</a:t>
            </a:r>
            <a:r>
              <a:rPr sz="2200" dirty="0">
                <a:latin typeface="Helvetica" panose="020B0604020202020204" pitchFamily="34" charset="0"/>
                <a:cs typeface="Helvetica" panose="020B0604020202020204" pitchFamily="34" charset="0"/>
              </a:rPr>
              <a:t>s</a:t>
            </a:r>
          </a:p>
          <a:p>
            <a:pPr marL="318966" indent="-308144">
              <a:buFont typeface="Baskerville Old Face"/>
              <a:buChar char="•"/>
              <a:tabLst>
                <a:tab pos="318966" algn="l"/>
              </a:tabLst>
            </a:pPr>
            <a:r>
              <a:rPr sz="2200" spc="-9" dirty="0">
                <a:latin typeface="Helvetica" panose="020B0604020202020204" pitchFamily="34" charset="0"/>
                <a:cs typeface="Helvetica" panose="020B0604020202020204" pitchFamily="34" charset="0"/>
              </a:rPr>
              <a:t>M</a:t>
            </a:r>
            <a:r>
              <a:rPr sz="2200" dirty="0">
                <a:latin typeface="Helvetica" panose="020B0604020202020204" pitchFamily="34" charset="0"/>
                <a:cs typeface="Helvetica" panose="020B0604020202020204" pitchFamily="34" charset="0"/>
              </a:rPr>
              <a:t>o</a:t>
            </a:r>
            <a:r>
              <a:rPr sz="2200" spc="-9" dirty="0">
                <a:latin typeface="Helvetica" panose="020B0604020202020204" pitchFamily="34" charset="0"/>
                <a:cs typeface="Helvetica" panose="020B0604020202020204" pitchFamily="34" charset="0"/>
              </a:rPr>
              <a:t>bi</a:t>
            </a:r>
            <a:r>
              <a:rPr sz="2200" spc="4" dirty="0">
                <a:latin typeface="Helvetica" panose="020B0604020202020204" pitchFamily="34" charset="0"/>
                <a:cs typeface="Helvetica" panose="020B0604020202020204" pitchFamily="34" charset="0"/>
              </a:rPr>
              <a:t>l</a:t>
            </a:r>
            <a:r>
              <a:rPr sz="2200" dirty="0">
                <a:latin typeface="Helvetica" panose="020B0604020202020204" pitchFamily="34" charset="0"/>
                <a:cs typeface="Helvetica" panose="020B0604020202020204" pitchFamily="34" charset="0"/>
              </a:rPr>
              <a:t>e</a:t>
            </a:r>
            <a:r>
              <a:rPr sz="2200" spc="-4" dirty="0">
                <a:latin typeface="Helvetica" panose="020B0604020202020204" pitchFamily="34" charset="0"/>
                <a:cs typeface="Helvetica" panose="020B0604020202020204" pitchFamily="34" charset="0"/>
              </a:rPr>
              <a:t> </a:t>
            </a:r>
            <a:r>
              <a:rPr sz="2200" spc="-9" dirty="0">
                <a:latin typeface="Helvetica" panose="020B0604020202020204" pitchFamily="34" charset="0"/>
                <a:cs typeface="Helvetica" panose="020B0604020202020204" pitchFamily="34" charset="0"/>
              </a:rPr>
              <a:t>S</a:t>
            </a:r>
            <a:r>
              <a:rPr sz="2200" spc="-4" dirty="0">
                <a:latin typeface="Helvetica" panose="020B0604020202020204" pitchFamily="34" charset="0"/>
                <a:cs typeface="Helvetica" panose="020B0604020202020204" pitchFamily="34" charset="0"/>
              </a:rPr>
              <a:t>t</a:t>
            </a:r>
            <a:r>
              <a:rPr sz="2200" spc="4" dirty="0">
                <a:latin typeface="Helvetica" panose="020B0604020202020204" pitchFamily="34" charset="0"/>
                <a:cs typeface="Helvetica" panose="020B0604020202020204" pitchFamily="34" charset="0"/>
              </a:rPr>
              <a:t>a</a:t>
            </a:r>
            <a:r>
              <a:rPr sz="2200" spc="-9" dirty="0">
                <a:latin typeface="Helvetica" panose="020B0604020202020204" pitchFamily="34" charset="0"/>
                <a:cs typeface="Helvetica" panose="020B0604020202020204" pitchFamily="34" charset="0"/>
              </a:rPr>
              <a:t>i</a:t>
            </a:r>
            <a:r>
              <a:rPr sz="2200" spc="13" dirty="0">
                <a:latin typeface="Helvetica" panose="020B0604020202020204" pitchFamily="34" charset="0"/>
                <a:cs typeface="Helvetica" panose="020B0604020202020204" pitchFamily="34" charset="0"/>
              </a:rPr>
              <a:t>r</a:t>
            </a:r>
            <a:r>
              <a:rPr sz="2200" dirty="0">
                <a:latin typeface="Helvetica" panose="020B0604020202020204" pitchFamily="34" charset="0"/>
                <a:cs typeface="Helvetica" panose="020B0604020202020204" pitchFamily="34" charset="0"/>
              </a:rPr>
              <a:t>s</a:t>
            </a:r>
          </a:p>
          <a:p>
            <a:pPr>
              <a:lnSpc>
                <a:spcPts val="897"/>
              </a:lnSpc>
              <a:buFont typeface="Baskerville Old Face"/>
              <a:buChar char="•"/>
            </a:pPr>
            <a:endParaRPr sz="900" dirty="0"/>
          </a:p>
        </p:txBody>
      </p:sp>
      <p:sp>
        <p:nvSpPr>
          <p:cNvPr id="5" name="Title 4"/>
          <p:cNvSpPr>
            <a:spLocks noGrp="1"/>
          </p:cNvSpPr>
          <p:nvPr>
            <p:ph type="title"/>
          </p:nvPr>
        </p:nvSpPr>
        <p:spPr/>
        <p:txBody>
          <a:bodyPr/>
          <a:lstStyle/>
          <a:p>
            <a:r>
              <a:rPr lang="en-US" dirty="0"/>
              <a:t>Fall Prevention Options</a:t>
            </a:r>
          </a:p>
        </p:txBody>
      </p:sp>
      <p:pic>
        <p:nvPicPr>
          <p:cNvPr id="2" name="Picture 1" title="A picture showing Scissor 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203" y="1009454"/>
            <a:ext cx="1762125" cy="2809875"/>
          </a:xfrm>
          <a:prstGeom prst="rect">
            <a:avLst/>
          </a:prstGeom>
        </p:spPr>
      </p:pic>
      <p:pic>
        <p:nvPicPr>
          <p:cNvPr id="6" name="Picture 5" title="A picture showing a scaffold with outriggers"/>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461347" y="1392607"/>
            <a:ext cx="1628385" cy="2419350"/>
          </a:xfrm>
          <a:prstGeom prst="rect">
            <a:avLst/>
          </a:prstGeom>
        </p:spPr>
      </p:pic>
      <p:pic>
        <p:nvPicPr>
          <p:cNvPr id="8" name="Picture 7" title="A picture showing steel platform with handrails on stai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30" y="3900813"/>
            <a:ext cx="3228975" cy="2438400"/>
          </a:xfrm>
          <a:prstGeom prst="rect">
            <a:avLst/>
          </a:prstGeom>
        </p:spPr>
      </p:pic>
      <p:pic>
        <p:nvPicPr>
          <p:cNvPr id="9" name="Picture 8" title="a picture showing a man attached with a harness toportable fall prot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3388" y="3902574"/>
            <a:ext cx="2724150" cy="2409825"/>
          </a:xfrm>
          <a:prstGeom prst="rect">
            <a:avLst/>
          </a:prstGeom>
        </p:spPr>
      </p:pic>
    </p:spTree>
    <p:extLst>
      <p:ext uri="{BB962C8B-B14F-4D97-AF65-F5344CB8AC3E}">
        <p14:creationId xmlns:p14="http://schemas.microsoft.com/office/powerpoint/2010/main" val="349967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567423-2B98-1F40-8CC8-DC0A61336077}"/>
              </a:ext>
            </a:extLst>
          </p:cNvPr>
          <p:cNvSpPr/>
          <p:nvPr/>
        </p:nvSpPr>
        <p:spPr bwMode="auto">
          <a:xfrm>
            <a:off x="1762125" y="1721644"/>
            <a:ext cx="5786438" cy="1044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97C8C16E-BEEF-C147-B79B-0090024772CF}"/>
              </a:ext>
            </a:extLst>
          </p:cNvPr>
          <p:cNvSpPr/>
          <p:nvPr/>
        </p:nvSpPr>
        <p:spPr bwMode="auto">
          <a:xfrm>
            <a:off x="1675210" y="1706167"/>
            <a:ext cx="5786438" cy="1044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white"/>
              </a:solidFill>
              <a:latin typeface="Calibri" panose="020F0502020204030204"/>
            </a:endParaRPr>
          </a:p>
        </p:txBody>
      </p:sp>
      <p:pic>
        <p:nvPicPr>
          <p:cNvPr id="17" name="Picture 4">
            <a:extLst>
              <a:ext uri="{FF2B5EF4-FFF2-40B4-BE49-F238E27FC236}">
                <a16:creationId xmlns:a16="http://schemas.microsoft.com/office/drawing/2014/main" id="{0E3E37A1-B4C1-4A4C-8DAD-CF04B286E55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221261" y="955883"/>
            <a:ext cx="3643414" cy="36198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5">
            <a:extLst>
              <a:ext uri="{FF2B5EF4-FFF2-40B4-BE49-F238E27FC236}">
                <a16:creationId xmlns:a16="http://schemas.microsoft.com/office/drawing/2014/main" id="{ACA18FB4-6422-6A4A-BD01-BEC6C534E64E}"/>
              </a:ext>
            </a:extLst>
          </p:cNvPr>
          <p:cNvSpPr txBox="1">
            <a:spLocks noChangeArrowheads="1"/>
          </p:cNvSpPr>
          <p:nvPr/>
        </p:nvSpPr>
        <p:spPr bwMode="auto">
          <a:xfrm>
            <a:off x="1213096" y="952477"/>
            <a:ext cx="3643414" cy="4194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defRPr/>
            </a:pPr>
            <a:r>
              <a:rPr lang="en-US" altLang="en-US" sz="2100" b="1" dirty="0">
                <a:solidFill>
                  <a:prstClr val="white"/>
                </a:solidFill>
                <a:latin typeface="Calibri" panose="020F0502020204030204"/>
              </a:rPr>
              <a:t>Step 1</a:t>
            </a:r>
          </a:p>
        </p:txBody>
      </p:sp>
      <p:sp>
        <p:nvSpPr>
          <p:cNvPr id="16" name="Rectangle 9">
            <a:extLst>
              <a:ext uri="{FF2B5EF4-FFF2-40B4-BE49-F238E27FC236}">
                <a16:creationId xmlns:a16="http://schemas.microsoft.com/office/drawing/2014/main" id="{1DB4DCE2-EC7C-1E45-A9EF-386BCFE7CB1B}"/>
              </a:ext>
            </a:extLst>
          </p:cNvPr>
          <p:cNvSpPr>
            <a:spLocks noChangeArrowheads="1"/>
          </p:cNvSpPr>
          <p:nvPr/>
        </p:nvSpPr>
        <p:spPr bwMode="auto">
          <a:xfrm>
            <a:off x="3973715" y="1816729"/>
            <a:ext cx="842317" cy="351722"/>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defRPr/>
            </a:pPr>
            <a:r>
              <a:rPr lang="en-US" altLang="en-US" sz="1200" b="1" dirty="0">
                <a:solidFill>
                  <a:srgbClr val="000000"/>
                </a:solidFill>
                <a:latin typeface="Calibri" panose="020F0502020204030204" pitchFamily="34" charset="0"/>
              </a:rPr>
              <a:t>Search</a:t>
            </a:r>
            <a:endParaRPr lang="en-US" altLang="en-US" sz="1350" dirty="0">
              <a:solidFill>
                <a:srgbClr val="000000"/>
              </a:solidFill>
              <a:latin typeface="Arial" panose="020B0604020202020204" pitchFamily="34" charset="0"/>
            </a:endParaRPr>
          </a:p>
        </p:txBody>
      </p:sp>
      <p:pic>
        <p:nvPicPr>
          <p:cNvPr id="20" name="Picture 7">
            <a:extLst>
              <a:ext uri="{FF2B5EF4-FFF2-40B4-BE49-F238E27FC236}">
                <a16:creationId xmlns:a16="http://schemas.microsoft.com/office/drawing/2014/main" id="{E40F4AF2-8FB5-414D-B0FC-25910A81D34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900792" y="2053130"/>
            <a:ext cx="3050923" cy="28135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 Box 8">
            <a:extLst>
              <a:ext uri="{FF2B5EF4-FFF2-40B4-BE49-F238E27FC236}">
                <a16:creationId xmlns:a16="http://schemas.microsoft.com/office/drawing/2014/main" id="{9DA67FFF-5866-7D4C-BCE5-EC56642179E9}"/>
              </a:ext>
            </a:extLst>
          </p:cNvPr>
          <p:cNvSpPr txBox="1">
            <a:spLocks noChangeArrowheads="1"/>
          </p:cNvSpPr>
          <p:nvPr/>
        </p:nvSpPr>
        <p:spPr bwMode="auto">
          <a:xfrm>
            <a:off x="4903764" y="2052829"/>
            <a:ext cx="3067064" cy="3920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defRPr/>
            </a:pPr>
            <a:r>
              <a:rPr lang="en-US" altLang="en-US" sz="2100" b="1" dirty="0">
                <a:solidFill>
                  <a:srgbClr val="FFFFFF"/>
                </a:solidFill>
                <a:latin typeface="Calibri" panose="020F0502020204030204" pitchFamily="34" charset="0"/>
              </a:rPr>
              <a:t>Step 2 </a:t>
            </a:r>
            <a:r>
              <a:rPr lang="es-419" sz="1500" b="1" dirty="0">
                <a:solidFill>
                  <a:prstClr val="white"/>
                </a:solidFill>
                <a:latin typeface="Calibri" panose="020F0502020204030204" pitchFamily="34" charset="0"/>
              </a:rPr>
              <a:t>@DFWRHCA - </a:t>
            </a:r>
            <a:r>
              <a:rPr lang="es-419" sz="1500" b="1" dirty="0">
                <a:solidFill>
                  <a:srgbClr val="FFFF00"/>
                </a:solidFill>
                <a:latin typeface="Calibri" panose="020F0502020204030204" pitchFamily="34" charset="0"/>
              </a:rPr>
              <a:t>English</a:t>
            </a:r>
            <a:endParaRPr lang="en-US" altLang="en-US" sz="1500" dirty="0">
              <a:solidFill>
                <a:srgbClr val="FFFF00"/>
              </a:solidFill>
              <a:latin typeface="Arial" panose="020B0604020202020204" pitchFamily="34" charset="0"/>
            </a:endParaRPr>
          </a:p>
        </p:txBody>
      </p:sp>
      <p:sp>
        <p:nvSpPr>
          <p:cNvPr id="2" name="TextBox 1">
            <a:extLst>
              <a:ext uri="{FF2B5EF4-FFF2-40B4-BE49-F238E27FC236}">
                <a16:creationId xmlns:a16="http://schemas.microsoft.com/office/drawing/2014/main" id="{5668ED8D-B3E8-9E44-88AA-AC93456DF2D4}"/>
              </a:ext>
            </a:extLst>
          </p:cNvPr>
          <p:cNvSpPr txBox="1"/>
          <p:nvPr/>
        </p:nvSpPr>
        <p:spPr>
          <a:xfrm>
            <a:off x="5090252" y="2704348"/>
            <a:ext cx="456743" cy="300082"/>
          </a:xfrm>
          <a:prstGeom prst="rect">
            <a:avLst/>
          </a:prstGeom>
          <a:solidFill>
            <a:schemeClr val="bg1"/>
          </a:solidFill>
        </p:spPr>
        <p:txBody>
          <a:bodyPr wrap="square" rtlCol="0">
            <a:spAutoFit/>
          </a:bodyPr>
          <a:lstStyle/>
          <a:p>
            <a:pPr defTabSz="342900" eaLnBrk="0" fontAlgn="base" hangingPunct="0">
              <a:spcBef>
                <a:spcPct val="0"/>
              </a:spcBef>
              <a:spcAft>
                <a:spcPct val="0"/>
              </a:spcAft>
              <a:defRPr/>
            </a:pPr>
            <a:endParaRPr lang="en-US" sz="1350">
              <a:solidFill>
                <a:srgbClr val="000000"/>
              </a:solidFill>
              <a:latin typeface="Calibri" panose="020F0502020204030204" pitchFamily="34" charset="0"/>
            </a:endParaRPr>
          </a:p>
        </p:txBody>
      </p:sp>
      <p:pic>
        <p:nvPicPr>
          <p:cNvPr id="8" name="Picture 7">
            <a:extLst>
              <a:ext uri="{FF2B5EF4-FFF2-40B4-BE49-F238E27FC236}">
                <a16:creationId xmlns:a16="http://schemas.microsoft.com/office/drawing/2014/main" id="{3E3B382E-4159-754D-8C23-B92AA89D39A4}"/>
              </a:ext>
            </a:extLst>
          </p:cNvPr>
          <p:cNvPicPr>
            <a:picLocks noChangeAspect="1"/>
          </p:cNvPicPr>
          <p:nvPr/>
        </p:nvPicPr>
        <p:blipFill rotWithShape="1">
          <a:blip r:embed="rId4"/>
          <a:srcRect t="5389" r="-685" b="3075"/>
          <a:stretch/>
        </p:blipFill>
        <p:spPr>
          <a:xfrm>
            <a:off x="6675634" y="2469391"/>
            <a:ext cx="1276080" cy="2398595"/>
          </a:xfrm>
          <a:prstGeom prst="rect">
            <a:avLst/>
          </a:prstGeom>
        </p:spPr>
      </p:pic>
      <p:pic>
        <p:nvPicPr>
          <p:cNvPr id="6" name="Picture 5">
            <a:extLst>
              <a:ext uri="{FF2B5EF4-FFF2-40B4-BE49-F238E27FC236}">
                <a16:creationId xmlns:a16="http://schemas.microsoft.com/office/drawing/2014/main" id="{7E24F5BF-9B4F-4D4F-B2F4-D7FF6EBDEB65}"/>
              </a:ext>
            </a:extLst>
          </p:cNvPr>
          <p:cNvPicPr>
            <a:picLocks noChangeAspect="1"/>
          </p:cNvPicPr>
          <p:nvPr/>
        </p:nvPicPr>
        <p:blipFill>
          <a:blip r:embed="rId5"/>
          <a:stretch>
            <a:fillRect/>
          </a:stretch>
        </p:blipFill>
        <p:spPr>
          <a:xfrm>
            <a:off x="6679486" y="2610576"/>
            <a:ext cx="1268375" cy="772499"/>
          </a:xfrm>
          <a:prstGeom prst="rect">
            <a:avLst/>
          </a:prstGeom>
        </p:spPr>
      </p:pic>
      <p:sp>
        <p:nvSpPr>
          <p:cNvPr id="24" name="Rectangle 23">
            <a:extLst>
              <a:ext uri="{FF2B5EF4-FFF2-40B4-BE49-F238E27FC236}">
                <a16:creationId xmlns:a16="http://schemas.microsoft.com/office/drawing/2014/main" id="{99BBBF30-18DD-DA4B-B771-02D8697E7495}"/>
              </a:ext>
            </a:extLst>
          </p:cNvPr>
          <p:cNvSpPr/>
          <p:nvPr/>
        </p:nvSpPr>
        <p:spPr>
          <a:xfrm>
            <a:off x="6489206" y="2118052"/>
            <a:ext cx="223138" cy="300082"/>
          </a:xfrm>
          <a:prstGeom prst="rect">
            <a:avLst/>
          </a:prstGeom>
        </p:spPr>
        <p:txBody>
          <a:bodyPr wrap="none">
            <a:spAutoFit/>
          </a:bodyPr>
          <a:lstStyle/>
          <a:p>
            <a:pPr defTabSz="342900" eaLnBrk="0" fontAlgn="base" hangingPunct="0">
              <a:spcBef>
                <a:spcPct val="0"/>
              </a:spcBef>
              <a:spcAft>
                <a:spcPct val="0"/>
              </a:spcAft>
              <a:defRPr/>
            </a:pPr>
            <a:r>
              <a:rPr lang="es-419" sz="1350" dirty="0">
                <a:solidFill>
                  <a:prstClr val="white"/>
                </a:solidFill>
                <a:latin typeface="Calibri" panose="020F0502020204030204" pitchFamily="34" charset="0"/>
              </a:rPr>
              <a:t> </a:t>
            </a:r>
            <a:endParaRPr lang="en-US" sz="1350" dirty="0">
              <a:solidFill>
                <a:srgbClr val="000000"/>
              </a:solidFill>
              <a:latin typeface="Calibri" panose="020F0502020204030204" pitchFamily="34" charset="0"/>
            </a:endParaRPr>
          </a:p>
        </p:txBody>
      </p:sp>
      <p:cxnSp>
        <p:nvCxnSpPr>
          <p:cNvPr id="31" name="Straight Connector 30">
            <a:extLst>
              <a:ext uri="{FF2B5EF4-FFF2-40B4-BE49-F238E27FC236}">
                <a16:creationId xmlns:a16="http://schemas.microsoft.com/office/drawing/2014/main" id="{E8E7BBF2-2AF9-8B4C-802F-810F97649550}"/>
              </a:ext>
            </a:extLst>
          </p:cNvPr>
          <p:cNvCxnSpPr/>
          <p:nvPr/>
        </p:nvCxnSpPr>
        <p:spPr>
          <a:xfrm flipV="1">
            <a:off x="5750821" y="2765823"/>
            <a:ext cx="924814" cy="31600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FADE037-D486-944A-BFD6-CA32E11956A2}"/>
              </a:ext>
            </a:extLst>
          </p:cNvPr>
          <p:cNvCxnSpPr/>
          <p:nvPr/>
        </p:nvCxnSpPr>
        <p:spPr>
          <a:xfrm flipV="1">
            <a:off x="5831893" y="2562434"/>
            <a:ext cx="1063376" cy="53939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CFB03D2-FED8-E945-8C55-53121B365CFE}"/>
              </a:ext>
            </a:extLst>
          </p:cNvPr>
          <p:cNvCxnSpPr/>
          <p:nvPr/>
        </p:nvCxnSpPr>
        <p:spPr>
          <a:xfrm>
            <a:off x="5750821" y="3181292"/>
            <a:ext cx="998017" cy="424475"/>
          </a:xfrm>
          <a:prstGeom prst="straightConnector1">
            <a:avLst/>
          </a:prstGeom>
          <a:ln w="730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D72C12-4B83-1E4B-B3E3-9C1744DAA397}"/>
              </a:ext>
            </a:extLst>
          </p:cNvPr>
          <p:cNvCxnSpPr/>
          <p:nvPr/>
        </p:nvCxnSpPr>
        <p:spPr>
          <a:xfrm>
            <a:off x="5789489" y="3184347"/>
            <a:ext cx="1918699" cy="33134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0174ED-53AB-BD4E-B8D1-5DFDF9B50B89}"/>
              </a:ext>
            </a:extLst>
          </p:cNvPr>
          <p:cNvSpPr txBox="1"/>
          <p:nvPr/>
        </p:nvSpPr>
        <p:spPr>
          <a:xfrm>
            <a:off x="4900792" y="1598669"/>
            <a:ext cx="3047069" cy="415498"/>
          </a:xfrm>
          <a:prstGeom prst="rect">
            <a:avLst/>
          </a:prstGeom>
          <a:solidFill>
            <a:srgbClr val="07013D"/>
          </a:solidFill>
        </p:spPr>
        <p:txBody>
          <a:bodyPr wrap="square" rtlCol="0">
            <a:spAutoFit/>
          </a:bodyPr>
          <a:lstStyle/>
          <a:p>
            <a:pPr algn="ctr" defTabSz="685800" eaLnBrk="0" fontAlgn="base" hangingPunct="0">
              <a:spcBef>
                <a:spcPct val="0"/>
              </a:spcBef>
              <a:spcAft>
                <a:spcPct val="0"/>
              </a:spcAft>
              <a:defRPr/>
            </a:pPr>
            <a:r>
              <a:rPr lang="en-US" altLang="en-US" sz="2100" b="1" dirty="0">
                <a:solidFill>
                  <a:srgbClr val="FFFFFF"/>
                </a:solidFill>
                <a:latin typeface="Calibri" panose="020F0502020204030204" pitchFamily="34" charset="0"/>
              </a:rPr>
              <a:t>Step 2 </a:t>
            </a:r>
            <a:r>
              <a:rPr lang="es-419" sz="1350" b="1" dirty="0">
                <a:solidFill>
                  <a:prstClr val="white"/>
                </a:solidFill>
                <a:latin typeface="Calibri" panose="020F0502020204030204" pitchFamily="34" charset="0"/>
              </a:rPr>
              <a:t>@RHCAenEspanol - </a:t>
            </a:r>
            <a:r>
              <a:rPr lang="es-419" sz="1350" b="1" dirty="0">
                <a:solidFill>
                  <a:srgbClr val="FFFF00"/>
                </a:solidFill>
                <a:latin typeface="Calibri" panose="020F0502020204030204" pitchFamily="34" charset="0"/>
              </a:rPr>
              <a:t>Spanish</a:t>
            </a:r>
            <a:endParaRPr lang="en-US" altLang="en-US" sz="1350" dirty="0">
              <a:solidFill>
                <a:srgbClr val="FFFF00"/>
              </a:solidFill>
              <a:latin typeface="Arial" panose="020B0604020202020204" pitchFamily="34" charset="0"/>
            </a:endParaRPr>
          </a:p>
        </p:txBody>
      </p:sp>
      <p:sp>
        <p:nvSpPr>
          <p:cNvPr id="25" name="Title 2">
            <a:extLst>
              <a:ext uri="{FF2B5EF4-FFF2-40B4-BE49-F238E27FC236}">
                <a16:creationId xmlns:a16="http://schemas.microsoft.com/office/drawing/2014/main" id="{9CD7EF49-889E-684E-9034-2F08577E18FC}"/>
              </a:ext>
            </a:extLst>
          </p:cNvPr>
          <p:cNvSpPr txBox="1">
            <a:spLocks/>
          </p:cNvSpPr>
          <p:nvPr/>
        </p:nvSpPr>
        <p:spPr>
          <a:xfrm>
            <a:off x="1115574" y="167115"/>
            <a:ext cx="7079538" cy="776489"/>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Arial" panose="020B0604020202020204" pitchFamily="34" charset="0"/>
                <a:ea typeface="+mj-ea"/>
                <a:cs typeface="Arial" panose="020B0604020202020204" pitchFamily="34" charset="0"/>
              </a:defRPr>
            </a:lvl1pPr>
          </a:lstStyle>
          <a:p>
            <a:r>
              <a:rPr lang="en-US" dirty="0"/>
              <a:t>Follow us on social media</a:t>
            </a:r>
          </a:p>
        </p:txBody>
      </p:sp>
      <p:pic>
        <p:nvPicPr>
          <p:cNvPr id="7" name="Picture 6" descr="Logo, company name&#10;&#10;Description automatically generated">
            <a:extLst>
              <a:ext uri="{FF2B5EF4-FFF2-40B4-BE49-F238E27FC236}">
                <a16:creationId xmlns:a16="http://schemas.microsoft.com/office/drawing/2014/main" id="{7CEACDFD-A664-B843-B819-EA5BA08EF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4303" y="5149231"/>
            <a:ext cx="773494" cy="562398"/>
          </a:xfrm>
          <a:prstGeom prst="rect">
            <a:avLst/>
          </a:prstGeom>
        </p:spPr>
      </p:pic>
      <p:pic>
        <p:nvPicPr>
          <p:cNvPr id="10" name="Picture 9" descr="Logo&#10;&#10;Description automatically generated">
            <a:extLst>
              <a:ext uri="{FF2B5EF4-FFF2-40B4-BE49-F238E27FC236}">
                <a16:creationId xmlns:a16="http://schemas.microsoft.com/office/drawing/2014/main" id="{E09A5F42-80EA-6742-8107-333BD5BC6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574" y="5577596"/>
            <a:ext cx="1290953" cy="806466"/>
          </a:xfrm>
          <a:prstGeom prst="rect">
            <a:avLst/>
          </a:prstGeom>
        </p:spPr>
      </p:pic>
      <p:sp>
        <p:nvSpPr>
          <p:cNvPr id="13" name="TextBox 12">
            <a:extLst>
              <a:ext uri="{FF2B5EF4-FFF2-40B4-BE49-F238E27FC236}">
                <a16:creationId xmlns:a16="http://schemas.microsoft.com/office/drawing/2014/main" id="{85ECF5EA-D669-1148-B594-739FD95D7017}"/>
              </a:ext>
            </a:extLst>
          </p:cNvPr>
          <p:cNvSpPr txBox="1"/>
          <p:nvPr/>
        </p:nvSpPr>
        <p:spPr>
          <a:xfrm>
            <a:off x="2540259" y="5796163"/>
            <a:ext cx="6086603" cy="338554"/>
          </a:xfrm>
          <a:prstGeom prst="rect">
            <a:avLst/>
          </a:prstGeom>
          <a:noFill/>
        </p:spPr>
        <p:txBody>
          <a:bodyPr wrap="none" rtlCol="0">
            <a:spAutoFit/>
          </a:bodyPr>
          <a:lstStyle/>
          <a:p>
            <a:r>
              <a:rPr lang="en-US" sz="1600" cap="all" dirty="0">
                <a:latin typeface="Arial" panose="020B0604020202020204" pitchFamily="34" charset="0"/>
                <a:ea typeface="+mj-ea"/>
                <a:cs typeface="Arial" panose="020B0604020202020204" pitchFamily="34" charset="0"/>
              </a:rPr>
              <a:t>Regional Hispanic Contractors Association (RHCA)</a:t>
            </a:r>
          </a:p>
        </p:txBody>
      </p:sp>
      <p:sp>
        <p:nvSpPr>
          <p:cNvPr id="15" name="TextBox 14">
            <a:extLst>
              <a:ext uri="{FF2B5EF4-FFF2-40B4-BE49-F238E27FC236}">
                <a16:creationId xmlns:a16="http://schemas.microsoft.com/office/drawing/2014/main" id="{4D7FD486-1D66-564A-BBE9-EB4A7D3D7E54}"/>
              </a:ext>
            </a:extLst>
          </p:cNvPr>
          <p:cNvSpPr txBox="1"/>
          <p:nvPr/>
        </p:nvSpPr>
        <p:spPr>
          <a:xfrm>
            <a:off x="2487996" y="5273231"/>
            <a:ext cx="1906877" cy="338554"/>
          </a:xfrm>
          <a:prstGeom prst="rect">
            <a:avLst/>
          </a:prstGeom>
          <a:noFill/>
        </p:spPr>
        <p:txBody>
          <a:bodyPr wrap="square" rtlCol="0">
            <a:spAutoFit/>
          </a:bodyPr>
          <a:lstStyle/>
          <a:p>
            <a:r>
              <a:rPr lang="en-US" sz="1600" cap="all" dirty="0">
                <a:latin typeface="Arial" panose="020B0604020202020204" pitchFamily="34" charset="0"/>
                <a:ea typeface="+mj-ea"/>
                <a:cs typeface="Arial" panose="020B0604020202020204" pitchFamily="34" charset="0"/>
              </a:rPr>
              <a:t>@DFWRHCA</a:t>
            </a:r>
          </a:p>
        </p:txBody>
      </p:sp>
    </p:spTree>
    <p:extLst>
      <p:ext uri="{BB962C8B-B14F-4D97-AF65-F5344CB8AC3E}">
        <p14:creationId xmlns:p14="http://schemas.microsoft.com/office/powerpoint/2010/main" val="2263290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title="A picture showing icon of a man attached with a lanyard to an anchor point to prevent f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88" y="1934749"/>
            <a:ext cx="3676650" cy="2362200"/>
          </a:xfrm>
          <a:prstGeom prst="rect">
            <a:avLst/>
          </a:prstGeom>
        </p:spPr>
      </p:pic>
      <p:sp>
        <p:nvSpPr>
          <p:cNvPr id="3" name="Text Placeholder 2"/>
          <p:cNvSpPr>
            <a:spLocks noGrp="1"/>
          </p:cNvSpPr>
          <p:nvPr>
            <p:ph idx="1"/>
          </p:nvPr>
        </p:nvSpPr>
        <p:spPr/>
        <p:txBody>
          <a:bodyPr>
            <a:normAutofit/>
          </a:bodyPr>
          <a:lstStyle/>
          <a:p>
            <a:pPr marL="256282" indent="-256282">
              <a:buFontTx/>
              <a:buChar char="-"/>
            </a:pPr>
            <a:r>
              <a:rPr lang="en-US" sz="2200" b="1" dirty="0">
                <a:latin typeface="Helvetica" panose="020B0604020202020204" pitchFamily="34" charset="0"/>
                <a:cs typeface="Helvetica" panose="020B0604020202020204" pitchFamily="34" charset="0"/>
              </a:rPr>
              <a:t>FALL RESTRAIN</a:t>
            </a:r>
          </a:p>
          <a:p>
            <a:r>
              <a:rPr lang="en-US" sz="2400" dirty="0">
                <a:latin typeface="Helvetica" panose="020B0604020202020204" pitchFamily="34" charset="0"/>
                <a:cs typeface="Helvetica" panose="020B0604020202020204" pitchFamily="34" charset="0"/>
              </a:rPr>
              <a:t>Prevents people from reaching a fall hazard through a tie off system.</a:t>
            </a:r>
            <a:endParaRPr lang="en-US" dirty="0">
              <a:latin typeface="Helvetica" panose="020B0604020202020204" pitchFamily="34" charset="0"/>
              <a:cs typeface="Helvetica" panose="020B0604020202020204" pitchFamily="34" charset="0"/>
            </a:endParaRPr>
          </a:p>
          <a:p>
            <a:pPr marL="256282" indent="-256282">
              <a:buFontTx/>
              <a:buChar char="-"/>
            </a:pPr>
            <a:endParaRPr lang="en-US" sz="2200" b="1" dirty="0">
              <a:latin typeface="Helvetica" panose="020B0604020202020204" pitchFamily="34" charset="0"/>
              <a:cs typeface="Helvetica" panose="020B0604020202020204" pitchFamily="34" charset="0"/>
            </a:endParaRPr>
          </a:p>
          <a:p>
            <a:pPr marL="256282" indent="-256282">
              <a:buFontTx/>
              <a:buChar char="-"/>
            </a:pPr>
            <a:endParaRPr lang="en-US" sz="2200" b="1" dirty="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a:p>
            <a:pPr marL="256282" indent="-256282">
              <a:buFontTx/>
              <a:buChar char="-"/>
            </a:pPr>
            <a:r>
              <a:rPr lang="en-US" sz="2200" b="1" dirty="0">
                <a:latin typeface="Helvetica" panose="020B0604020202020204" pitchFamily="34" charset="0"/>
                <a:cs typeface="Helvetica" panose="020B0604020202020204" pitchFamily="34" charset="0"/>
              </a:rPr>
              <a:t>FALL ARREST</a:t>
            </a:r>
          </a:p>
          <a:p>
            <a:r>
              <a:rPr lang="en-US" sz="2400" dirty="0">
                <a:latin typeface="Helvetica" panose="020B0604020202020204" pitchFamily="34" charset="0"/>
                <a:cs typeface="Helvetica" panose="020B0604020202020204" pitchFamily="34" charset="0"/>
              </a:rPr>
              <a:t>Stops a fall that is in progress through a tie off system.</a:t>
            </a:r>
            <a:endParaRPr lang="en-US" sz="2200"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normAutofit/>
          </a:bodyPr>
          <a:lstStyle/>
          <a:p>
            <a:r>
              <a:rPr lang="en-US" dirty="0">
                <a:ea typeface="Helvetica" panose="020B0604020202020204" pitchFamily="34" charset="0"/>
              </a:rPr>
              <a:t>Commonly Used Terms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70</a:t>
            </a:fld>
            <a:endParaRPr lang="en-US" dirty="0"/>
          </a:p>
        </p:txBody>
      </p:sp>
      <p:pic>
        <p:nvPicPr>
          <p:cNvPr id="5" name="Picture 4" title="A picture showing a man attached to a tie off system to prevent fa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96258" y="4800072"/>
            <a:ext cx="4324350" cy="1742173"/>
          </a:xfrm>
          <a:prstGeom prst="rect">
            <a:avLst/>
          </a:prstGeom>
        </p:spPr>
      </p:pic>
      <p:sp useBgFill="1">
        <p:nvSpPr>
          <p:cNvPr id="7" name="TextBox 6">
            <a:extLst>
              <a:ext uri="{FF2B5EF4-FFF2-40B4-BE49-F238E27FC236}">
                <a16:creationId xmlns:a16="http://schemas.microsoft.com/office/drawing/2014/main" id="{B655B351-44A5-5241-A9B2-9EE8B08E36ED}"/>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623371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a man attached to a steel beam by a personal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632" y="1685533"/>
            <a:ext cx="2047875" cy="3086100"/>
          </a:xfrm>
          <a:prstGeom prst="rect">
            <a:avLst/>
          </a:prstGeom>
        </p:spPr>
      </p:pic>
      <p:sp>
        <p:nvSpPr>
          <p:cNvPr id="10" name="Titel 1"/>
          <p:cNvSpPr>
            <a:spLocks noGrp="1"/>
          </p:cNvSpPr>
          <p:nvPr>
            <p:ph type="title"/>
          </p:nvPr>
        </p:nvSpPr>
        <p:spPr/>
        <p:txBody>
          <a:bodyPr>
            <a:normAutofit fontScale="90000"/>
          </a:bodyPr>
          <a:lstStyle/>
          <a:p>
            <a:r>
              <a:rPr lang="de-DE" dirty="0">
                <a:ea typeface="Helvetica" panose="020B0604020202020204" pitchFamily="34" charset="0"/>
              </a:rPr>
              <a:t>Personal Fall Arrest System </a:t>
            </a:r>
          </a:p>
        </p:txBody>
      </p:sp>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71</a:t>
            </a:fld>
            <a:endParaRPr lang="de-DE" dirty="0"/>
          </a:p>
        </p:txBody>
      </p:sp>
      <p:graphicFrame>
        <p:nvGraphicFramePr>
          <p:cNvPr id="6" name="Diagram 5" descr="A chart showing three components of a fall arrest system: Anchorage point and connector, connecting device , and bodywear"/>
          <p:cNvGraphicFramePr/>
          <p:nvPr>
            <p:extLst>
              <p:ext uri="{D42A27DB-BD31-4B8C-83A1-F6EECF244321}">
                <p14:modId xmlns:p14="http://schemas.microsoft.com/office/powerpoint/2010/main" val="2746467351"/>
              </p:ext>
            </p:extLst>
          </p:nvPr>
        </p:nvGraphicFramePr>
        <p:xfrm>
          <a:off x="0" y="1565753"/>
          <a:ext cx="5085567" cy="4640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Plus 1" descr="A plus sign icon"/>
          <p:cNvSpPr/>
          <p:nvPr/>
        </p:nvSpPr>
        <p:spPr bwMode="auto">
          <a:xfrm>
            <a:off x="4874030" y="4246313"/>
            <a:ext cx="1365662" cy="1448790"/>
          </a:xfrm>
          <a:prstGeom prst="mathPlus">
            <a:avLst/>
          </a:prstGeom>
          <a:solidFill>
            <a:srgbClr val="92D050"/>
          </a:solidFill>
          <a:ln w="9525" cap="flat" cmpd="sng" algn="ctr">
            <a:solidFill>
              <a:schemeClr val="tx1"/>
            </a:solidFill>
            <a:prstDash val="solid"/>
            <a:round/>
            <a:headEnd type="none" w="med" len="med"/>
            <a:tailEnd type="none" w="med" len="med"/>
          </a:ln>
          <a:effectLst>
            <a:outerShdw dist="35921" dir="2700000" algn="ctr" rotWithShape="0">
              <a:schemeClr val="bg2"/>
            </a:outerShdw>
            <a:softEdge rad="25400"/>
          </a:effectLst>
        </p:spPr>
        <p:txBody>
          <a:bodyPr vert="horz" wrap="square" lIns="91376" tIns="45688" rIns="91376" bIns="45688" numCol="1" rtlCol="0" anchor="t" anchorCtr="0" compatLnSpc="1">
            <a:prstTxWarp prst="textNoShape">
              <a:avLst/>
            </a:prstTxWarp>
          </a:bodyPr>
          <a:lstStyle/>
          <a:p>
            <a:pPr defTabSz="913758"/>
            <a:endParaRPr lang="en-US" dirty="0"/>
          </a:p>
        </p:txBody>
      </p:sp>
      <p:sp>
        <p:nvSpPr>
          <p:cNvPr id="3" name="TextBox 2"/>
          <p:cNvSpPr txBox="1"/>
          <p:nvPr/>
        </p:nvSpPr>
        <p:spPr>
          <a:xfrm>
            <a:off x="6287195" y="4629295"/>
            <a:ext cx="2119746" cy="707886"/>
          </a:xfrm>
          <a:prstGeom prst="rect">
            <a:avLst/>
          </a:prstGeom>
          <a:noFill/>
        </p:spPr>
        <p:txBody>
          <a:bodyPr wrap="square" lIns="91376" tIns="45688" rIns="91376" bIns="45688" rtlCol="0">
            <a:spAutoFit/>
          </a:bodyPr>
          <a:lstStyle/>
          <a:p>
            <a:r>
              <a:rPr lang="en-US" sz="4000" b="1" baseline="0" dirty="0">
                <a:latin typeface="Times New Roman" panose="02020603050405020304" pitchFamily="18" charset="0"/>
                <a:cs typeface="Times New Roman" panose="02020603050405020304" pitchFamily="18" charset="0"/>
              </a:rPr>
              <a:t>Rescue</a:t>
            </a:r>
          </a:p>
        </p:txBody>
      </p:sp>
      <p:pic>
        <p:nvPicPr>
          <p:cNvPr id="9" name="Picture 8" descr="a steel I-beam"/>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8125" y="1256743"/>
            <a:ext cx="2826326" cy="1128152"/>
          </a:xfrm>
          <a:prstGeom prst="rect">
            <a:avLst/>
          </a:prstGeom>
        </p:spPr>
      </p:pic>
      <p:sp useBgFill="1">
        <p:nvSpPr>
          <p:cNvPr id="11" name="TextBox 10">
            <a:extLst>
              <a:ext uri="{FF2B5EF4-FFF2-40B4-BE49-F238E27FC236}">
                <a16:creationId xmlns:a16="http://schemas.microsoft.com/office/drawing/2014/main" id="{E091A0FD-554E-D043-8452-FC392468026C}"/>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6918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showing a PPE damaged by hea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928" y="1325880"/>
            <a:ext cx="8010144" cy="4206240"/>
          </a:xfrm>
          <a:prstGeom prst="rect">
            <a:avLst/>
          </a:prstGeom>
        </p:spPr>
      </p:pic>
      <p:sp>
        <p:nvSpPr>
          <p:cNvPr id="4" name="object 4"/>
          <p:cNvSpPr txBox="1"/>
          <p:nvPr/>
        </p:nvSpPr>
        <p:spPr>
          <a:xfrm>
            <a:off x="5896035" y="2366599"/>
            <a:ext cx="1409123" cy="247650"/>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srgbClr val="FFFFFF"/>
                </a:solidFill>
                <a:latin typeface="Tahoma"/>
                <a:ea typeface="+mn-ea"/>
                <a:cs typeface="Tahoma"/>
              </a:rPr>
              <a:t>H</a:t>
            </a:r>
            <a:r>
              <a:rPr b="1" spc="-4" baseline="0" dirty="0">
                <a:solidFill>
                  <a:srgbClr val="FFFFFF"/>
                </a:solidFill>
                <a:latin typeface="Tahoma"/>
                <a:ea typeface="+mn-ea"/>
                <a:cs typeface="Tahoma"/>
              </a:rPr>
              <a:t>e</a:t>
            </a:r>
            <a:r>
              <a:rPr b="1" baseline="0" dirty="0">
                <a:solidFill>
                  <a:srgbClr val="FFFFFF"/>
                </a:solidFill>
                <a:latin typeface="Tahoma"/>
                <a:ea typeface="+mn-ea"/>
                <a:cs typeface="Tahoma"/>
              </a:rPr>
              <a:t>at</a:t>
            </a:r>
            <a:r>
              <a:rPr b="1" spc="63" baseline="0" dirty="0">
                <a:solidFill>
                  <a:srgbClr val="FFFFFF"/>
                </a:solidFill>
                <a:latin typeface="Times New Roman"/>
                <a:ea typeface="+mn-ea"/>
                <a:cs typeface="Times New Roman"/>
              </a:rPr>
              <a:t> </a:t>
            </a:r>
            <a:r>
              <a:rPr b="1" spc="-9" baseline="0" dirty="0">
                <a:solidFill>
                  <a:srgbClr val="FFFFFF"/>
                </a:solidFill>
                <a:latin typeface="Tahoma"/>
                <a:ea typeface="+mn-ea"/>
                <a:cs typeface="Tahoma"/>
              </a:rPr>
              <a:t>d</a:t>
            </a:r>
            <a:r>
              <a:rPr b="1" baseline="0" dirty="0">
                <a:solidFill>
                  <a:srgbClr val="FFFFFF"/>
                </a:solidFill>
                <a:latin typeface="Tahoma"/>
                <a:ea typeface="+mn-ea"/>
                <a:cs typeface="Tahoma"/>
              </a:rPr>
              <a:t>a</a:t>
            </a:r>
            <a:r>
              <a:rPr b="1" spc="-4" baseline="0" dirty="0">
                <a:solidFill>
                  <a:srgbClr val="FFFFFF"/>
                </a:solidFill>
                <a:latin typeface="Tahoma"/>
                <a:ea typeface="+mn-ea"/>
                <a:cs typeface="Tahoma"/>
              </a:rPr>
              <a:t>m</a:t>
            </a:r>
            <a:r>
              <a:rPr b="1" baseline="0" dirty="0">
                <a:solidFill>
                  <a:srgbClr val="FFFFFF"/>
                </a:solidFill>
                <a:latin typeface="Tahoma"/>
                <a:ea typeface="+mn-ea"/>
                <a:cs typeface="Tahoma"/>
              </a:rPr>
              <a:t>a</a:t>
            </a:r>
            <a:r>
              <a:rPr b="1" spc="-9" baseline="0" dirty="0">
                <a:solidFill>
                  <a:srgbClr val="FFFFFF"/>
                </a:solidFill>
                <a:latin typeface="Tahoma"/>
                <a:ea typeface="+mn-ea"/>
                <a:cs typeface="Tahoma"/>
              </a:rPr>
              <a:t>g</a:t>
            </a:r>
            <a:r>
              <a:rPr b="1" baseline="0" dirty="0">
                <a:solidFill>
                  <a:srgbClr val="FFFFFF"/>
                </a:solidFill>
                <a:latin typeface="Tahoma"/>
                <a:ea typeface="+mn-ea"/>
                <a:cs typeface="Tahoma"/>
              </a:rPr>
              <a:t>e</a:t>
            </a:r>
            <a:endParaRPr baseline="0" dirty="0">
              <a:solidFill>
                <a:prstClr val="black"/>
              </a:solidFill>
              <a:latin typeface="Tahoma"/>
              <a:ea typeface="+mn-ea"/>
              <a:cs typeface="Tahoma"/>
            </a:endParaRPr>
          </a:p>
        </p:txBody>
      </p:sp>
      <p:sp>
        <p:nvSpPr>
          <p:cNvPr id="6" name="Title 5"/>
          <p:cNvSpPr>
            <a:spLocks noGrp="1"/>
          </p:cNvSpPr>
          <p:nvPr>
            <p:ph type="title"/>
          </p:nvPr>
        </p:nvSpPr>
        <p:spPr/>
        <p:txBody>
          <a:bodyPr/>
          <a:lstStyle/>
          <a:p>
            <a:r>
              <a:rPr lang="en-US" dirty="0"/>
              <a:t>Examples of PPE Failures</a:t>
            </a:r>
          </a:p>
        </p:txBody>
      </p:sp>
      <p:sp>
        <p:nvSpPr>
          <p:cNvPr id="5" name="Slide Number Placeholder 4"/>
          <p:cNvSpPr>
            <a:spLocks noGrp="1"/>
          </p:cNvSpPr>
          <p:nvPr>
            <p:ph type="sldNum" sz="quarter" idx="12"/>
          </p:nvPr>
        </p:nvSpPr>
        <p:spPr/>
        <p:txBody>
          <a:bodyPr/>
          <a:lstStyle/>
          <a:p>
            <a:fld id="{A7F154CC-4E82-45BB-8A64-02679D04A018}" type="slidenum">
              <a:rPr lang="en-US" smtClean="0"/>
              <a:pPr/>
              <a:t>72</a:t>
            </a:fld>
            <a:endParaRPr lang="en-US" dirty="0"/>
          </a:p>
        </p:txBody>
      </p:sp>
      <p:sp useBgFill="1">
        <p:nvSpPr>
          <p:cNvPr id="7" name="TextBox 6">
            <a:extLst>
              <a:ext uri="{FF2B5EF4-FFF2-40B4-BE49-F238E27FC236}">
                <a16:creationId xmlns:a16="http://schemas.microsoft.com/office/drawing/2014/main" id="{96FA798F-CDB3-C642-9E44-E244AED6D97D}"/>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502291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Surface and Buckling damage in PP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454" y="970224"/>
            <a:ext cx="8010144" cy="5218176"/>
          </a:xfrm>
          <a:prstGeom prst="rect">
            <a:avLst/>
          </a:prstGeom>
        </p:spPr>
      </p:pic>
      <p:sp>
        <p:nvSpPr>
          <p:cNvPr id="3" name="object 3"/>
          <p:cNvSpPr txBox="1"/>
          <p:nvPr/>
        </p:nvSpPr>
        <p:spPr>
          <a:xfrm>
            <a:off x="1810326" y="2413949"/>
            <a:ext cx="5096164" cy="247650"/>
          </a:xfrm>
          <a:prstGeom prst="rect">
            <a:avLst/>
          </a:prstGeom>
        </p:spPr>
        <p:txBody>
          <a:bodyPr vert="horz" wrap="square" lIns="0" tIns="0" rIns="0" bIns="0" rtlCol="0">
            <a:noAutofit/>
          </a:bodyPr>
          <a:lstStyle/>
          <a:p>
            <a:pPr marL="11391" defTabSz="820199" fontAlgn="auto">
              <a:spcBef>
                <a:spcPts val="0"/>
              </a:spcBef>
              <a:spcAft>
                <a:spcPts val="0"/>
              </a:spcAft>
            </a:pPr>
            <a:r>
              <a:rPr b="1" baseline="0" dirty="0">
                <a:solidFill>
                  <a:prstClr val="black"/>
                </a:solidFill>
                <a:latin typeface="Tahoma"/>
                <a:ea typeface="+mn-ea"/>
                <a:cs typeface="Tahoma"/>
              </a:rPr>
              <a:t>Da</a:t>
            </a:r>
            <a:r>
              <a:rPr b="1" spc="-13"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spc="4" baseline="0" dirty="0">
                <a:solidFill>
                  <a:prstClr val="black"/>
                </a:solidFill>
                <a:latin typeface="Tahoma"/>
                <a:ea typeface="+mn-ea"/>
                <a:cs typeface="Tahoma"/>
              </a:rPr>
              <a:t>u</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t</a:t>
            </a:r>
            <a:r>
              <a:rPr b="1" baseline="0" dirty="0">
                <a:solidFill>
                  <a:prstClr val="black"/>
                </a:solidFill>
                <a:latin typeface="Tahoma"/>
                <a:ea typeface="+mn-ea"/>
                <a:cs typeface="Tahoma"/>
              </a:rPr>
              <a:t>o</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a:t>
            </a:r>
            <a:r>
              <a:rPr b="1" spc="-9" baseline="0" dirty="0">
                <a:solidFill>
                  <a:prstClr val="black"/>
                </a:solidFill>
                <a:latin typeface="Tahoma"/>
                <a:ea typeface="+mn-ea"/>
                <a:cs typeface="Tahoma"/>
              </a:rPr>
              <a:t>p</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r</a:t>
            </a:r>
            <a:r>
              <a:rPr b="1" baseline="0" dirty="0">
                <a:solidFill>
                  <a:prstClr val="black"/>
                </a:solidFill>
                <a:latin typeface="Tahoma"/>
                <a:ea typeface="+mn-ea"/>
                <a:cs typeface="Tahoma"/>
              </a:rPr>
              <a:t>k</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or</a:t>
            </a:r>
            <a:r>
              <a:rPr b="1" spc="67" baseline="0" dirty="0">
                <a:solidFill>
                  <a:prstClr val="black"/>
                </a:solidFill>
                <a:latin typeface="Times New Roman"/>
                <a:ea typeface="+mn-ea"/>
                <a:cs typeface="Times New Roman"/>
              </a:rPr>
              <a:t> </a:t>
            </a:r>
            <a:r>
              <a:rPr b="1" spc="-13" baseline="0" dirty="0">
                <a:solidFill>
                  <a:prstClr val="black"/>
                </a:solidFill>
                <a:latin typeface="Tahoma"/>
                <a:ea typeface="+mn-ea"/>
                <a:cs typeface="Tahoma"/>
              </a:rPr>
              <a:t>h</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at</a:t>
            </a:r>
            <a:r>
              <a:rPr b="1" spc="63" baseline="0" dirty="0">
                <a:solidFill>
                  <a:prstClr val="black"/>
                </a:solidFill>
                <a:latin typeface="Times New Roman"/>
                <a:ea typeface="+mn-ea"/>
                <a:cs typeface="Times New Roman"/>
              </a:rPr>
              <a:t> </a:t>
            </a:r>
            <a:r>
              <a:rPr b="1" baseline="0" dirty="0">
                <a:solidFill>
                  <a:prstClr val="black"/>
                </a:solidFill>
                <a:latin typeface="Tahoma"/>
                <a:ea typeface="+mn-ea"/>
                <a:cs typeface="Tahoma"/>
              </a:rPr>
              <a:t>–</a:t>
            </a:r>
            <a:r>
              <a:rPr b="1" spc="72" baseline="0" dirty="0">
                <a:solidFill>
                  <a:prstClr val="black"/>
                </a:solidFill>
                <a:latin typeface="Times New Roman"/>
                <a:ea typeface="+mn-ea"/>
                <a:cs typeface="Times New Roman"/>
              </a:rPr>
              <a:t> </a:t>
            </a:r>
            <a:r>
              <a:rPr b="1" spc="-4" baseline="0" dirty="0">
                <a:solidFill>
                  <a:prstClr val="black"/>
                </a:solidFill>
                <a:latin typeface="Tahoma"/>
                <a:ea typeface="+mn-ea"/>
                <a:cs typeface="Tahoma"/>
              </a:rPr>
              <a:t>sur</a:t>
            </a:r>
            <a:r>
              <a:rPr b="1" spc="-9" baseline="0" dirty="0">
                <a:solidFill>
                  <a:prstClr val="black"/>
                </a:solidFill>
                <a:latin typeface="Tahoma"/>
                <a:ea typeface="+mn-ea"/>
                <a:cs typeface="Tahoma"/>
              </a:rPr>
              <a:t>f</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c</a:t>
            </a:r>
            <a:r>
              <a:rPr b="1" baseline="0" dirty="0">
                <a:solidFill>
                  <a:prstClr val="black"/>
                </a:solidFill>
                <a:latin typeface="Tahoma"/>
                <a:ea typeface="+mn-ea"/>
                <a:cs typeface="Tahoma"/>
              </a:rPr>
              <a:t>e</a:t>
            </a:r>
            <a:r>
              <a:rPr b="1" spc="67"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spc="4" baseline="0" dirty="0">
                <a:solidFill>
                  <a:prstClr val="black"/>
                </a:solidFill>
                <a:latin typeface="Tahoma"/>
                <a:ea typeface="+mn-ea"/>
                <a:cs typeface="Tahoma"/>
              </a:rPr>
              <a:t>e</a:t>
            </a:r>
            <a:r>
              <a:rPr b="1" baseline="0" dirty="0">
                <a:solidFill>
                  <a:prstClr val="black"/>
                </a:solidFill>
                <a:latin typeface="Tahoma"/>
                <a:ea typeface="+mn-ea"/>
                <a:cs typeface="Tahoma"/>
              </a:rPr>
              <a:t>d</a:t>
            </a:r>
            <a:endParaRPr baseline="0" dirty="0">
              <a:solidFill>
                <a:prstClr val="black"/>
              </a:solidFill>
              <a:latin typeface="Tahoma"/>
              <a:ea typeface="+mn-ea"/>
              <a:cs typeface="Tahoma"/>
            </a:endParaRPr>
          </a:p>
        </p:txBody>
      </p:sp>
      <p:sp>
        <p:nvSpPr>
          <p:cNvPr id="4" name="object 4"/>
          <p:cNvSpPr txBox="1"/>
          <p:nvPr/>
        </p:nvSpPr>
        <p:spPr>
          <a:xfrm>
            <a:off x="3881578" y="3645699"/>
            <a:ext cx="1814945" cy="247650"/>
          </a:xfrm>
          <a:prstGeom prst="rect">
            <a:avLst/>
          </a:prstGeom>
        </p:spPr>
        <p:txBody>
          <a:bodyPr vert="horz" wrap="square" lIns="0" tIns="0" rIns="0" bIns="0" rtlCol="0">
            <a:noAutofit/>
          </a:bodyPr>
          <a:lstStyle/>
          <a:p>
            <a:pPr marL="11391" defTabSz="820199" fontAlgn="auto">
              <a:spcBef>
                <a:spcPts val="0"/>
              </a:spcBef>
              <a:spcAft>
                <a:spcPts val="0"/>
              </a:spcAft>
            </a:pPr>
            <a:r>
              <a:rPr b="1" spc="-4" baseline="0" dirty="0">
                <a:solidFill>
                  <a:prstClr val="black"/>
                </a:solidFill>
                <a:latin typeface="Tahoma"/>
                <a:ea typeface="+mn-ea"/>
                <a:cs typeface="Tahoma"/>
              </a:rPr>
              <a:t>Buc</a:t>
            </a:r>
            <a:r>
              <a:rPr b="1" spc="-9" baseline="0" dirty="0">
                <a:solidFill>
                  <a:prstClr val="black"/>
                </a:solidFill>
                <a:latin typeface="Tahoma"/>
                <a:ea typeface="+mn-ea"/>
                <a:cs typeface="Tahoma"/>
              </a:rPr>
              <a:t>k</a:t>
            </a:r>
            <a:r>
              <a:rPr b="1" spc="-4" baseline="0" dirty="0">
                <a:solidFill>
                  <a:prstClr val="black"/>
                </a:solidFill>
                <a:latin typeface="Tahoma"/>
                <a:ea typeface="+mn-ea"/>
                <a:cs typeface="Tahoma"/>
              </a:rPr>
              <a:t>lin</a:t>
            </a:r>
            <a:r>
              <a:rPr b="1" baseline="0" dirty="0">
                <a:solidFill>
                  <a:prstClr val="black"/>
                </a:solidFill>
                <a:latin typeface="Tahoma"/>
                <a:ea typeface="+mn-ea"/>
                <a:cs typeface="Tahoma"/>
              </a:rPr>
              <a:t>g</a:t>
            </a:r>
            <a:r>
              <a:rPr b="1" spc="63" baseline="0" dirty="0">
                <a:solidFill>
                  <a:prstClr val="black"/>
                </a:solidFill>
                <a:latin typeface="Times New Roman"/>
                <a:ea typeface="+mn-ea"/>
                <a:cs typeface="Times New Roman"/>
              </a:rPr>
              <a:t> </a:t>
            </a:r>
            <a:r>
              <a:rPr b="1" spc="-9" baseline="0" dirty="0">
                <a:solidFill>
                  <a:prstClr val="black"/>
                </a:solidFill>
                <a:latin typeface="Tahoma"/>
                <a:ea typeface="+mn-ea"/>
                <a:cs typeface="Tahoma"/>
              </a:rPr>
              <a:t>d</a:t>
            </a:r>
            <a:r>
              <a:rPr b="1" baseline="0" dirty="0">
                <a:solidFill>
                  <a:prstClr val="black"/>
                </a:solidFill>
                <a:latin typeface="Tahoma"/>
                <a:ea typeface="+mn-ea"/>
                <a:cs typeface="Tahoma"/>
              </a:rPr>
              <a:t>a</a:t>
            </a:r>
            <a:r>
              <a:rPr b="1" spc="4" baseline="0" dirty="0">
                <a:solidFill>
                  <a:prstClr val="black"/>
                </a:solidFill>
                <a:latin typeface="Tahoma"/>
                <a:ea typeface="+mn-ea"/>
                <a:cs typeface="Tahoma"/>
              </a:rPr>
              <a:t>m</a:t>
            </a:r>
            <a:r>
              <a:rPr b="1" baseline="0" dirty="0">
                <a:solidFill>
                  <a:prstClr val="black"/>
                </a:solidFill>
                <a:latin typeface="Tahoma"/>
                <a:ea typeface="+mn-ea"/>
                <a:cs typeface="Tahoma"/>
              </a:rPr>
              <a:t>a</a:t>
            </a:r>
            <a:r>
              <a:rPr b="1" spc="-9" baseline="0" dirty="0">
                <a:solidFill>
                  <a:prstClr val="black"/>
                </a:solidFill>
                <a:latin typeface="Tahoma"/>
                <a:ea typeface="+mn-ea"/>
                <a:cs typeface="Tahoma"/>
              </a:rPr>
              <a:t>g</a:t>
            </a:r>
            <a:r>
              <a:rPr b="1" baseline="0" dirty="0">
                <a:solidFill>
                  <a:prstClr val="black"/>
                </a:solidFill>
                <a:latin typeface="Tahoma"/>
                <a:ea typeface="+mn-ea"/>
                <a:cs typeface="Tahoma"/>
              </a:rPr>
              <a:t>e</a:t>
            </a:r>
            <a:endParaRPr baseline="0" dirty="0">
              <a:solidFill>
                <a:prstClr val="black"/>
              </a:solidFill>
              <a:latin typeface="Tahoma"/>
              <a:ea typeface="+mn-ea"/>
              <a:cs typeface="Tahoma"/>
            </a:endParaRPr>
          </a:p>
        </p:txBody>
      </p:sp>
      <p:sp>
        <p:nvSpPr>
          <p:cNvPr id="7" name="Title 6"/>
          <p:cNvSpPr>
            <a:spLocks noGrp="1"/>
          </p:cNvSpPr>
          <p:nvPr>
            <p:ph type="title"/>
          </p:nvPr>
        </p:nvSpPr>
        <p:spPr/>
        <p:txBody>
          <a:bodyPr/>
          <a:lstStyle/>
          <a:p>
            <a:r>
              <a:rPr lang="en-US" dirty="0"/>
              <a:t>Examples of PPE Failures     </a:t>
            </a:r>
          </a:p>
        </p:txBody>
      </p:sp>
      <p:sp>
        <p:nvSpPr>
          <p:cNvPr id="6" name="Slide Number Placeholder 5"/>
          <p:cNvSpPr>
            <a:spLocks noGrp="1"/>
          </p:cNvSpPr>
          <p:nvPr>
            <p:ph type="sldNum" sz="quarter" idx="12"/>
          </p:nvPr>
        </p:nvSpPr>
        <p:spPr/>
        <p:txBody>
          <a:bodyPr/>
          <a:lstStyle/>
          <a:p>
            <a:fld id="{A7F154CC-4E82-45BB-8A64-02679D04A018}" type="slidenum">
              <a:rPr lang="en-US" smtClean="0"/>
              <a:pPr/>
              <a:t>73</a:t>
            </a:fld>
            <a:endParaRPr lang="en-US" dirty="0"/>
          </a:p>
        </p:txBody>
      </p:sp>
      <p:sp useBgFill="1">
        <p:nvSpPr>
          <p:cNvPr id="8" name="TextBox 7">
            <a:extLst>
              <a:ext uri="{FF2B5EF4-FFF2-40B4-BE49-F238E27FC236}">
                <a16:creationId xmlns:a16="http://schemas.microsoft.com/office/drawing/2014/main" id="{AF8B7191-E9D5-C24B-B5F9-156DF7211584}"/>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601837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8" name="Picture 3" descr="A picture showing 3 workers on a suspended scaffol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629" y="1752452"/>
            <a:ext cx="6034236"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4149" name="Rectangle 4"/>
          <p:cNvSpPr>
            <a:spLocks/>
          </p:cNvSpPr>
          <p:nvPr/>
        </p:nvSpPr>
        <p:spPr bwMode="auto">
          <a:xfrm>
            <a:off x="546882" y="1225600"/>
            <a:ext cx="5113392"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Suspended Scaffold</a:t>
            </a:r>
            <a:endParaRPr lang="en-US" altLang="en-US" sz="2531"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74</a:t>
            </a:fld>
            <a:endParaRPr lang="en-US" dirty="0"/>
          </a:p>
        </p:txBody>
      </p:sp>
      <p:sp>
        <p:nvSpPr>
          <p:cNvPr id="7" name="Title 2"/>
          <p:cNvSpPr>
            <a:spLocks noGrp="1"/>
          </p:cNvSpPr>
          <p:nvPr>
            <p:ph type="title"/>
          </p:nvPr>
        </p:nvSpPr>
        <p:spPr>
          <a:xfrm>
            <a:off x="628650" y="208647"/>
            <a:ext cx="7886700" cy="776489"/>
          </a:xfrm>
        </p:spPr>
        <p:txBody>
          <a:bodyPr/>
          <a:lstStyle/>
          <a:p>
            <a:r>
              <a:rPr lang="en-US" dirty="0"/>
              <a:t>Scaffolds in construction   </a:t>
            </a:r>
          </a:p>
        </p:txBody>
      </p:sp>
      <p:sp useBgFill="1">
        <p:nvSpPr>
          <p:cNvPr id="6" name="TextBox 5">
            <a:extLst>
              <a:ext uri="{FF2B5EF4-FFF2-40B4-BE49-F238E27FC236}">
                <a16:creationId xmlns:a16="http://schemas.microsoft.com/office/drawing/2014/main" id="{D340A8E0-3306-F54E-A993-D8629AE83173}"/>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96353412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6" name="Rectangle 3"/>
          <p:cNvSpPr>
            <a:spLocks/>
          </p:cNvSpPr>
          <p:nvPr/>
        </p:nvSpPr>
        <p:spPr bwMode="auto">
          <a:xfrm>
            <a:off x="624468" y="1417588"/>
            <a:ext cx="3276079"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Aerial Lift Scaffold</a:t>
            </a:r>
            <a:endParaRPr lang="en-US" altLang="en-US" sz="2531" dirty="0">
              <a:latin typeface="Helvetica" panose="020B0604020202020204" pitchFamily="34" charset="0"/>
              <a:cs typeface="Helvetica" panose="020B0604020202020204" pitchFamily="34" charset="0"/>
            </a:endParaRPr>
          </a:p>
        </p:txBody>
      </p:sp>
      <p:pic>
        <p:nvPicPr>
          <p:cNvPr id="136197" name="Picture 4" descr="A picture showing 2 workers on a aerial lift scaffol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1578" y="1148468"/>
            <a:ext cx="3885531" cy="51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75</a:t>
            </a:fld>
            <a:endParaRPr lang="en-US" dirty="0"/>
          </a:p>
        </p:txBody>
      </p:sp>
      <p:sp>
        <p:nvSpPr>
          <p:cNvPr id="7" name="Title 2"/>
          <p:cNvSpPr>
            <a:spLocks noGrp="1"/>
          </p:cNvSpPr>
          <p:nvPr>
            <p:ph type="title"/>
          </p:nvPr>
        </p:nvSpPr>
        <p:spPr>
          <a:xfrm>
            <a:off x="628650" y="208647"/>
            <a:ext cx="7886700" cy="776489"/>
          </a:xfrm>
        </p:spPr>
        <p:txBody>
          <a:bodyPr/>
          <a:lstStyle/>
          <a:p>
            <a:r>
              <a:rPr lang="en-US" dirty="0"/>
              <a:t>Scaffolds in construction    </a:t>
            </a:r>
          </a:p>
        </p:txBody>
      </p:sp>
      <p:sp useBgFill="1">
        <p:nvSpPr>
          <p:cNvPr id="6" name="TextBox 5">
            <a:extLst>
              <a:ext uri="{FF2B5EF4-FFF2-40B4-BE49-F238E27FC236}">
                <a16:creationId xmlns:a16="http://schemas.microsoft.com/office/drawing/2014/main" id="{59C17C34-0AD2-F644-8B92-22F8B43CC0A6}"/>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51134256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6" name="Rectangle 4" descr="A picture showing a worker on top of scaffolding while setting it up"/>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187398" name="Picture 7" descr="A picture showing a worker on top of scaffolding near staircase opening while setting it u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159" y="1523628"/>
            <a:ext cx="5029646" cy="38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76</a:t>
            </a:fld>
            <a:endParaRPr lang="en-US" dirty="0"/>
          </a:p>
        </p:txBody>
      </p:sp>
      <p:sp>
        <p:nvSpPr>
          <p:cNvPr id="6" name="Rectangle 6"/>
          <p:cNvSpPr txBox="1">
            <a:spLocks noChangeArrowheads="1"/>
          </p:cNvSpPr>
          <p:nvPr/>
        </p:nvSpPr>
        <p:spPr>
          <a:xfrm>
            <a:off x="456531" y="1005730"/>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7" name="Group 8" descr="A textbox waring of hazard near staircase opening higher than 6 feet"/>
          <p:cNvGrpSpPr>
            <a:grpSpLocks/>
          </p:cNvGrpSpPr>
          <p:nvPr/>
        </p:nvGrpSpPr>
        <p:grpSpPr bwMode="auto">
          <a:xfrm>
            <a:off x="5486177" y="1828354"/>
            <a:ext cx="2971354" cy="2633142"/>
            <a:chOff x="0" y="0"/>
            <a:chExt cx="333" cy="295"/>
          </a:xfrm>
        </p:grpSpPr>
        <p:sp>
          <p:nvSpPr>
            <p:cNvPr id="8" name="AutoShape 9"/>
            <p:cNvSpPr>
              <a:spLocks/>
            </p:cNvSpPr>
            <p:nvPr/>
          </p:nvSpPr>
          <p:spPr bwMode="auto">
            <a:xfrm>
              <a:off x="0" y="0"/>
              <a:ext cx="333" cy="2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87"/>
                  </a:moveTo>
                  <a:cubicBezTo>
                    <a:pt x="0" y="979"/>
                    <a:pt x="867" y="0"/>
                    <a:pt x="1938" y="0"/>
                  </a:cubicBezTo>
                  <a:lnTo>
                    <a:pt x="3600" y="0"/>
                  </a:lnTo>
                  <a:lnTo>
                    <a:pt x="9000" y="0"/>
                  </a:lnTo>
                  <a:lnTo>
                    <a:pt x="19661" y="0"/>
                  </a:lnTo>
                  <a:cubicBezTo>
                    <a:pt x="20732" y="0"/>
                    <a:pt x="21600" y="979"/>
                    <a:pt x="21600" y="2187"/>
                  </a:cubicBezTo>
                  <a:cubicBezTo>
                    <a:pt x="21600" y="2187"/>
                    <a:pt x="21600" y="2187"/>
                    <a:pt x="21600" y="2187"/>
                  </a:cubicBezTo>
                  <a:lnTo>
                    <a:pt x="21600" y="7655"/>
                  </a:lnTo>
                  <a:lnTo>
                    <a:pt x="21600" y="10936"/>
                  </a:lnTo>
                  <a:cubicBezTo>
                    <a:pt x="21600" y="12144"/>
                    <a:pt x="20732" y="13124"/>
                    <a:pt x="19661" y="13124"/>
                  </a:cubicBezTo>
                  <a:lnTo>
                    <a:pt x="9000" y="13124"/>
                  </a:lnTo>
                  <a:lnTo>
                    <a:pt x="900" y="21600"/>
                  </a:lnTo>
                  <a:lnTo>
                    <a:pt x="3600" y="13124"/>
                  </a:lnTo>
                  <a:lnTo>
                    <a:pt x="1938" y="13124"/>
                  </a:lnTo>
                  <a:cubicBezTo>
                    <a:pt x="867" y="13124"/>
                    <a:pt x="0" y="12144"/>
                    <a:pt x="0" y="10936"/>
                  </a:cubicBezTo>
                  <a:lnTo>
                    <a:pt x="0" y="7655"/>
                  </a:lnTo>
                  <a:lnTo>
                    <a:pt x="0" y="2187"/>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8" y="21"/>
              <a:ext cx="3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are exposed to a fall hazard greater than 6 feet, while working near stairwell opening.</a:t>
              </a:r>
              <a:endParaRPr lang="en-US" altLang="en-US" sz="2531" dirty="0"/>
            </a:p>
          </p:txBody>
        </p:sp>
      </p:grpSp>
      <p:grpSp>
        <p:nvGrpSpPr>
          <p:cNvPr id="10" name="Group 11" descr="A textbox asking of protection of workers from  hazard near staircase opening higher than 6 feet"/>
          <p:cNvGrpSpPr>
            <a:grpSpLocks/>
          </p:cNvGrpSpPr>
          <p:nvPr/>
        </p:nvGrpSpPr>
        <p:grpSpPr bwMode="auto">
          <a:xfrm>
            <a:off x="990079" y="4314156"/>
            <a:ext cx="1981274" cy="1603995"/>
            <a:chOff x="0" y="0"/>
            <a:chExt cx="222" cy="180"/>
          </a:xfrm>
        </p:grpSpPr>
        <p:sp>
          <p:nvSpPr>
            <p:cNvPr id="11" name="AutoShape 12"/>
            <p:cNvSpPr>
              <a:spLocks/>
            </p:cNvSpPr>
            <p:nvPr/>
          </p:nvSpPr>
          <p:spPr bwMode="auto">
            <a:xfrm>
              <a:off x="0" y="0"/>
              <a:ext cx="222" cy="1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19" y="0"/>
                  </a:lnTo>
                  <a:lnTo>
                    <a:pt x="16480" y="0"/>
                  </a:lnTo>
                  <a:lnTo>
                    <a:pt x="21600" y="6326"/>
                  </a:lnTo>
                  <a:lnTo>
                    <a:pt x="21600" y="15273"/>
                  </a:lnTo>
                  <a:lnTo>
                    <a:pt x="16480" y="21600"/>
                  </a:lnTo>
                  <a:lnTo>
                    <a:pt x="5119"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2" name="Rectangle 13"/>
            <p:cNvSpPr>
              <a:spLocks/>
            </p:cNvSpPr>
            <p:nvPr/>
          </p:nvSpPr>
          <p:spPr bwMode="auto">
            <a:xfrm>
              <a:off x="26" y="16"/>
              <a:ext cx="17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must be protected from falls over 6 feet.</a:t>
              </a:r>
              <a:endParaRPr lang="en-US" altLang="en-US" sz="2531"/>
            </a:p>
          </p:txBody>
        </p:sp>
      </p:grpSp>
      <p:sp>
        <p:nvSpPr>
          <p:cNvPr id="14" name="Title 2"/>
          <p:cNvSpPr>
            <a:spLocks noGrp="1"/>
          </p:cNvSpPr>
          <p:nvPr>
            <p:ph type="title"/>
          </p:nvPr>
        </p:nvSpPr>
        <p:spPr>
          <a:xfrm>
            <a:off x="628650" y="208647"/>
            <a:ext cx="7886700" cy="776489"/>
          </a:xfrm>
        </p:spPr>
        <p:txBody>
          <a:bodyPr/>
          <a:lstStyle/>
          <a:p>
            <a:r>
              <a:rPr lang="en-US" dirty="0"/>
              <a:t>Is This a Fall Hazard? </a:t>
            </a:r>
          </a:p>
        </p:txBody>
      </p:sp>
      <p:sp useBgFill="1">
        <p:nvSpPr>
          <p:cNvPr id="13" name="TextBox 12">
            <a:extLst>
              <a:ext uri="{FF2B5EF4-FFF2-40B4-BE49-F238E27FC236}">
                <a16:creationId xmlns:a16="http://schemas.microsoft.com/office/drawing/2014/main" id="{03FF0D47-161A-ED4C-A555-44F94CFACAEE}"/>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92124412"/>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Rectangle 4" descr="A picture showing workers installing metal roof without fall protection"/>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195590" name="Picture 7" descr="A picture showing workers installing metal roof without fall protec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354" y="1637482"/>
            <a:ext cx="5486177" cy="358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77</a:t>
            </a:fld>
            <a:endParaRPr lang="en-US" dirty="0"/>
          </a:p>
        </p:txBody>
      </p:sp>
      <p:sp>
        <p:nvSpPr>
          <p:cNvPr id="6" name="Rectangle 7"/>
          <p:cNvSpPr txBox="1">
            <a:spLocks noChangeArrowheads="1"/>
          </p:cNvSpPr>
          <p:nvPr/>
        </p:nvSpPr>
        <p:spPr>
          <a:xfrm>
            <a:off x="475505" y="974379"/>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7" name="Group 8" descr="A picture showing workers installing metal roof without fall protection"/>
          <p:cNvGrpSpPr>
            <a:grpSpLocks/>
          </p:cNvGrpSpPr>
          <p:nvPr/>
        </p:nvGrpSpPr>
        <p:grpSpPr bwMode="auto">
          <a:xfrm>
            <a:off x="5020717" y="1447726"/>
            <a:ext cx="3285009" cy="1490141"/>
            <a:chOff x="0" y="0"/>
            <a:chExt cx="368" cy="167"/>
          </a:xfrm>
        </p:grpSpPr>
        <p:sp>
          <p:nvSpPr>
            <p:cNvPr id="8" name="AutoShape 9"/>
            <p:cNvSpPr>
              <a:spLocks/>
            </p:cNvSpPr>
            <p:nvPr/>
          </p:nvSpPr>
          <p:spPr bwMode="auto">
            <a:xfrm>
              <a:off x="0" y="0"/>
              <a:ext cx="368"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54" y="2760"/>
                  </a:moveTo>
                  <a:cubicBezTo>
                    <a:pt x="1054" y="1235"/>
                    <a:pt x="1615" y="0"/>
                    <a:pt x="2307" y="0"/>
                  </a:cubicBezTo>
                  <a:lnTo>
                    <a:pt x="4478" y="0"/>
                  </a:lnTo>
                  <a:lnTo>
                    <a:pt x="9615" y="0"/>
                  </a:lnTo>
                  <a:lnTo>
                    <a:pt x="20347" y="0"/>
                  </a:lnTo>
                  <a:cubicBezTo>
                    <a:pt x="21039" y="0"/>
                    <a:pt x="21600" y="1235"/>
                    <a:pt x="21600" y="2760"/>
                  </a:cubicBezTo>
                  <a:cubicBezTo>
                    <a:pt x="21600" y="2760"/>
                    <a:pt x="21600" y="2760"/>
                    <a:pt x="21600" y="2760"/>
                  </a:cubicBezTo>
                  <a:lnTo>
                    <a:pt x="21600" y="9661"/>
                  </a:lnTo>
                  <a:lnTo>
                    <a:pt x="21600" y="13801"/>
                  </a:lnTo>
                  <a:cubicBezTo>
                    <a:pt x="21600" y="15326"/>
                    <a:pt x="21039" y="16562"/>
                    <a:pt x="20347" y="16562"/>
                  </a:cubicBezTo>
                  <a:lnTo>
                    <a:pt x="9615" y="16562"/>
                  </a:lnTo>
                  <a:lnTo>
                    <a:pt x="0" y="21600"/>
                  </a:lnTo>
                  <a:lnTo>
                    <a:pt x="4478" y="16562"/>
                  </a:lnTo>
                  <a:lnTo>
                    <a:pt x="2307" y="16562"/>
                  </a:lnTo>
                  <a:cubicBezTo>
                    <a:pt x="1615" y="16562"/>
                    <a:pt x="1054" y="15326"/>
                    <a:pt x="1054" y="13801"/>
                  </a:cubicBezTo>
                  <a:lnTo>
                    <a:pt x="1054" y="9661"/>
                  </a:lnTo>
                  <a:lnTo>
                    <a:pt x="1054" y="2760"/>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24" y="11"/>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Workers are installing a new metal roof without fall protection. </a:t>
              </a:r>
              <a:endParaRPr lang="en-US" altLang="en-US" sz="2531"/>
            </a:p>
          </p:txBody>
        </p:sp>
      </p:grpSp>
      <p:sp>
        <p:nvSpPr>
          <p:cNvPr id="10" name="Rectangle 11"/>
          <p:cNvSpPr>
            <a:spLocks/>
          </p:cNvSpPr>
          <p:nvPr/>
        </p:nvSpPr>
        <p:spPr bwMode="auto">
          <a:xfrm>
            <a:off x="666378" y="5843365"/>
            <a:ext cx="7848079" cy="3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336"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NOTE: Remember that ladders must extend 3 feet above the landing area.</a:t>
            </a:r>
            <a:endParaRPr lang="en-US" altLang="en-US" sz="2531" dirty="0"/>
          </a:p>
        </p:txBody>
      </p:sp>
      <p:sp>
        <p:nvSpPr>
          <p:cNvPr id="12" name="Title 2"/>
          <p:cNvSpPr>
            <a:spLocks noGrp="1"/>
          </p:cNvSpPr>
          <p:nvPr>
            <p:ph type="title"/>
          </p:nvPr>
        </p:nvSpPr>
        <p:spPr>
          <a:xfrm>
            <a:off x="628650" y="208647"/>
            <a:ext cx="7886700" cy="776489"/>
          </a:xfrm>
        </p:spPr>
        <p:txBody>
          <a:bodyPr/>
          <a:lstStyle/>
          <a:p>
            <a:r>
              <a:rPr lang="en-US" dirty="0"/>
              <a:t>Is This a Fall Hazard?   </a:t>
            </a:r>
          </a:p>
        </p:txBody>
      </p:sp>
      <p:sp useBgFill="1">
        <p:nvSpPr>
          <p:cNvPr id="11" name="TextBox 10">
            <a:extLst>
              <a:ext uri="{FF2B5EF4-FFF2-40B4-BE49-F238E27FC236}">
                <a16:creationId xmlns:a16="http://schemas.microsoft.com/office/drawing/2014/main" id="{636E2420-36E2-B546-8502-7BECE4CDAA01}"/>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200851184"/>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80" name="Rectangle 4" descr="A picture showing two owrkers standing on overloaded platforms on a scaffolding without proper access nad fall protection measure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03782" name="Picture 7" descr="A picture showing two owrkers standing on overloaded platforms on a scaffolding without proper access nad fall protection measur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08982" y="1634133"/>
            <a:ext cx="4724921" cy="354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78</a:t>
            </a:fld>
            <a:endParaRPr lang="en-US" dirty="0"/>
          </a:p>
        </p:txBody>
      </p:sp>
      <p:sp>
        <p:nvSpPr>
          <p:cNvPr id="7" name="Title 2"/>
          <p:cNvSpPr>
            <a:spLocks noGrp="1"/>
          </p:cNvSpPr>
          <p:nvPr>
            <p:ph type="title"/>
          </p:nvPr>
        </p:nvSpPr>
        <p:spPr>
          <a:xfrm>
            <a:off x="628650" y="208647"/>
            <a:ext cx="7886700" cy="776489"/>
          </a:xfrm>
        </p:spPr>
        <p:txBody>
          <a:bodyPr/>
          <a:lstStyle/>
          <a:p>
            <a:r>
              <a:rPr lang="en-US" dirty="0"/>
              <a:t>Is This a Fall Hazard?    </a:t>
            </a:r>
          </a:p>
        </p:txBody>
      </p:sp>
      <p:sp>
        <p:nvSpPr>
          <p:cNvPr id="8" name="Rectangle 7"/>
          <p:cNvSpPr txBox="1">
            <a:spLocks noChangeArrowheads="1"/>
          </p:cNvSpPr>
          <p:nvPr/>
        </p:nvSpPr>
        <p:spPr>
          <a:xfrm>
            <a:off x="399603" y="596891"/>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9" name="Group 8" descr="A picture showing two owrkers standing on overloaded platforms on a scaffolding without proper access nad fall protection measures"/>
          <p:cNvGrpSpPr>
            <a:grpSpLocks/>
          </p:cNvGrpSpPr>
          <p:nvPr/>
        </p:nvGrpSpPr>
        <p:grpSpPr bwMode="auto">
          <a:xfrm>
            <a:off x="990080" y="1417588"/>
            <a:ext cx="2841873" cy="1829469"/>
            <a:chOff x="0" y="0"/>
            <a:chExt cx="319" cy="205"/>
          </a:xfrm>
        </p:grpSpPr>
        <p:sp>
          <p:nvSpPr>
            <p:cNvPr id="10" name="AutoShape 9"/>
            <p:cNvSpPr>
              <a:spLocks/>
            </p:cNvSpPr>
            <p:nvPr/>
          </p:nvSpPr>
          <p:spPr bwMode="auto">
            <a:xfrm>
              <a:off x="0" y="0"/>
              <a:ext cx="319"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37" y="0"/>
                    <a:pt x="2316" y="0"/>
                  </a:cubicBezTo>
                  <a:lnTo>
                    <a:pt x="9459" y="0"/>
                  </a:lnTo>
                  <a:lnTo>
                    <a:pt x="13513" y="0"/>
                  </a:lnTo>
                  <a:lnTo>
                    <a:pt x="13899" y="0"/>
                  </a:lnTo>
                  <a:cubicBezTo>
                    <a:pt x="15179" y="0"/>
                    <a:pt x="16216" y="1611"/>
                    <a:pt x="16216" y="3600"/>
                  </a:cubicBezTo>
                  <a:cubicBezTo>
                    <a:pt x="16216" y="3600"/>
                    <a:pt x="16216" y="3600"/>
                    <a:pt x="16216" y="3600"/>
                  </a:cubicBezTo>
                  <a:lnTo>
                    <a:pt x="16216" y="12600"/>
                  </a:lnTo>
                  <a:lnTo>
                    <a:pt x="21600" y="19092"/>
                  </a:lnTo>
                  <a:lnTo>
                    <a:pt x="16216" y="18000"/>
                  </a:lnTo>
                  <a:lnTo>
                    <a:pt x="16216" y="17999"/>
                  </a:lnTo>
                  <a:cubicBezTo>
                    <a:pt x="16216" y="19988"/>
                    <a:pt x="15179" y="21600"/>
                    <a:pt x="13899" y="21600"/>
                  </a:cubicBezTo>
                  <a:lnTo>
                    <a:pt x="13513" y="21600"/>
                  </a:lnTo>
                  <a:lnTo>
                    <a:pt x="9459" y="21600"/>
                  </a:lnTo>
                  <a:lnTo>
                    <a:pt x="2316" y="21600"/>
                  </a:lnTo>
                  <a:cubicBezTo>
                    <a:pt x="1037"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1" name="Rectangle 10"/>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Lack of fall protection for workers on fabricated frame scaffolds.</a:t>
              </a:r>
              <a:endParaRPr lang="en-US" altLang="en-US" sz="2531" dirty="0"/>
            </a:p>
          </p:txBody>
        </p:sp>
      </p:grpSp>
      <p:grpSp>
        <p:nvGrpSpPr>
          <p:cNvPr id="12" name="Group 11" descr="A picture showing two owrkers standing on overloaded platforms on a scaffolding without proper access nad fall protection measures"/>
          <p:cNvGrpSpPr>
            <a:grpSpLocks/>
          </p:cNvGrpSpPr>
          <p:nvPr/>
        </p:nvGrpSpPr>
        <p:grpSpPr bwMode="auto">
          <a:xfrm>
            <a:off x="5248276" y="4057650"/>
            <a:ext cx="2904530" cy="2266802"/>
            <a:chOff x="0" y="0"/>
            <a:chExt cx="325" cy="282"/>
          </a:xfrm>
        </p:grpSpPr>
        <p:sp>
          <p:nvSpPr>
            <p:cNvPr id="13" name="AutoShape 12"/>
            <p:cNvSpPr>
              <a:spLocks/>
            </p:cNvSpPr>
            <p:nvPr/>
          </p:nvSpPr>
          <p:spPr bwMode="auto">
            <a:xfrm>
              <a:off x="0" y="0"/>
              <a:ext cx="325" cy="2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93" y="0"/>
                  </a:lnTo>
                  <a:lnTo>
                    <a:pt x="16106" y="0"/>
                  </a:lnTo>
                  <a:lnTo>
                    <a:pt x="21600" y="6326"/>
                  </a:lnTo>
                  <a:lnTo>
                    <a:pt x="21600" y="15273"/>
                  </a:lnTo>
                  <a:lnTo>
                    <a:pt x="16106" y="21600"/>
                  </a:lnTo>
                  <a:lnTo>
                    <a:pt x="549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41" y="27"/>
              <a:ext cx="24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workers are exposed to a 35-foot fall hazard from a scaffold while stacking blocks prior to overhand bricklaying operations.</a:t>
              </a:r>
              <a:endParaRPr lang="en-US" altLang="en-US" sz="2531"/>
            </a:p>
          </p:txBody>
        </p:sp>
      </p:grpSp>
      <p:grpSp>
        <p:nvGrpSpPr>
          <p:cNvPr id="15" name="Group 14" descr="A picture showing two owrkers standing on overloaded platforms on a scaffolding without proper access nad fall protection measures"/>
          <p:cNvGrpSpPr>
            <a:grpSpLocks/>
          </p:cNvGrpSpPr>
          <p:nvPr/>
        </p:nvGrpSpPr>
        <p:grpSpPr bwMode="auto">
          <a:xfrm>
            <a:off x="6705079" y="761256"/>
            <a:ext cx="2133079" cy="2073920"/>
            <a:chOff x="0" y="0"/>
            <a:chExt cx="239" cy="233"/>
          </a:xfrm>
        </p:grpSpPr>
        <p:sp>
          <p:nvSpPr>
            <p:cNvPr id="16" name="AutoShape 15"/>
            <p:cNvSpPr>
              <a:spLocks/>
            </p:cNvSpPr>
            <p:nvPr/>
          </p:nvSpPr>
          <p:spPr bwMode="auto">
            <a:xfrm>
              <a:off x="0" y="0"/>
              <a:ext cx="239" cy="2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175"/>
                  </a:moveTo>
                  <a:cubicBezTo>
                    <a:pt x="0" y="1421"/>
                    <a:pt x="1381" y="0"/>
                    <a:pt x="3085" y="0"/>
                  </a:cubicBezTo>
                  <a:lnTo>
                    <a:pt x="3600" y="0"/>
                  </a:lnTo>
                  <a:lnTo>
                    <a:pt x="9000" y="0"/>
                  </a:lnTo>
                  <a:lnTo>
                    <a:pt x="18514" y="0"/>
                  </a:lnTo>
                  <a:cubicBezTo>
                    <a:pt x="20218" y="0"/>
                    <a:pt x="21600" y="1421"/>
                    <a:pt x="21600" y="3175"/>
                  </a:cubicBezTo>
                  <a:cubicBezTo>
                    <a:pt x="21600" y="3175"/>
                    <a:pt x="21600" y="3175"/>
                    <a:pt x="21600" y="3175"/>
                  </a:cubicBezTo>
                  <a:lnTo>
                    <a:pt x="21600" y="11114"/>
                  </a:lnTo>
                  <a:lnTo>
                    <a:pt x="21600" y="15877"/>
                  </a:lnTo>
                  <a:cubicBezTo>
                    <a:pt x="21600" y="17630"/>
                    <a:pt x="20218" y="19052"/>
                    <a:pt x="18514" y="19052"/>
                  </a:cubicBezTo>
                  <a:lnTo>
                    <a:pt x="9000" y="19052"/>
                  </a:lnTo>
                  <a:lnTo>
                    <a:pt x="611" y="21600"/>
                  </a:lnTo>
                  <a:lnTo>
                    <a:pt x="3600" y="19052"/>
                  </a:lnTo>
                  <a:lnTo>
                    <a:pt x="3085" y="19052"/>
                  </a:lnTo>
                  <a:cubicBezTo>
                    <a:pt x="1381" y="19052"/>
                    <a:pt x="0" y="17630"/>
                    <a:pt x="0" y="15877"/>
                  </a:cubicBezTo>
                  <a:lnTo>
                    <a:pt x="0" y="11114"/>
                  </a:lnTo>
                  <a:lnTo>
                    <a:pt x="0" y="3175"/>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7" name="Rectangle 16"/>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Planks appear to be overloaded and there is no safe access for workers.</a:t>
              </a:r>
              <a:endParaRPr lang="en-US" altLang="en-US" sz="2531"/>
            </a:p>
          </p:txBody>
        </p:sp>
      </p:grpSp>
      <p:sp useBgFill="1">
        <p:nvSpPr>
          <p:cNvPr id="18" name="TextBox 17">
            <a:extLst>
              <a:ext uri="{FF2B5EF4-FFF2-40B4-BE49-F238E27FC236}">
                <a16:creationId xmlns:a16="http://schemas.microsoft.com/office/drawing/2014/main" id="{36F813D1-3DE0-F049-8E47-A4E9882C2F19}"/>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346614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Rectangle 4" descr="A picture showing a man working on a rooftop without proper harness and only attached to a rope on his hip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sp>
        <p:nvSpPr>
          <p:cNvPr id="224261" name="Rectangle 6"/>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r>
              <a:rPr lang="en-US" altLang="en-US" sz="4359"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Is This a Fall Hazard?</a:t>
            </a:r>
            <a:endParaRPr lang="en-US" altLang="en-US" sz="4359" dirty="0">
              <a:latin typeface="Helvetica" panose="020B0604020202020204" pitchFamily="34" charset="0"/>
              <a:ea typeface="Helvetica" panose="020B0604020202020204" pitchFamily="34" charset="0"/>
              <a:cs typeface="Helvetica" panose="020B0604020202020204" pitchFamily="34" charset="0"/>
            </a:endParaRPr>
          </a:p>
        </p:txBody>
      </p:sp>
      <p:pic>
        <p:nvPicPr>
          <p:cNvPr id="224262" name="Picture 7"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79</a:t>
            </a:fld>
            <a:endParaRPr lang="en-US" dirty="0"/>
          </a:p>
        </p:txBody>
      </p:sp>
      <p:sp useBgFill="1">
        <p:nvSpPr>
          <p:cNvPr id="7" name="TextBox 6">
            <a:extLst>
              <a:ext uri="{FF2B5EF4-FFF2-40B4-BE49-F238E27FC236}">
                <a16:creationId xmlns:a16="http://schemas.microsoft.com/office/drawing/2014/main" id="{4D3894CD-7791-4C40-91EF-E6511E6B8BE1}"/>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5826180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86" y="379305"/>
            <a:ext cx="5000625" cy="971552"/>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es-MX" sz="3200" dirty="0">
                <a:solidFill>
                  <a:schemeClr val="tx1"/>
                </a:solidFill>
              </a:rPr>
              <a:t>Workers’ Rights</a:t>
            </a:r>
          </a:p>
        </p:txBody>
      </p:sp>
      <p:pic>
        <p:nvPicPr>
          <p:cNvPr id="4" name="Content Placeholder 3">
            <a:hlinkClick r:id="rId2"/>
            <a:extLst>
              <a:ext uri="{FF2B5EF4-FFF2-40B4-BE49-F238E27FC236}">
                <a16:creationId xmlns:a16="http://schemas.microsoft.com/office/drawing/2014/main" id="{905FDB31-45A1-7745-B063-A6654E509BA0}"/>
              </a:ext>
            </a:extLst>
          </p:cNvPr>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826391" y="1032582"/>
            <a:ext cx="2490589" cy="5183295"/>
          </a:xfrm>
          <a:prstGeom prst="rect">
            <a:avLst/>
          </a:prstGeom>
        </p:spPr>
      </p:pic>
      <p:pic>
        <p:nvPicPr>
          <p:cNvPr id="5" name="Picture 4" descr="Qr code&#10;&#10;Description automatically generated">
            <a:extLst>
              <a:ext uri="{FF2B5EF4-FFF2-40B4-BE49-F238E27FC236}">
                <a16:creationId xmlns:a16="http://schemas.microsoft.com/office/drawing/2014/main" id="{0801453D-7696-BC42-921E-2FED62780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8" y="1867233"/>
            <a:ext cx="3976007" cy="3976007"/>
          </a:xfrm>
          <a:prstGeom prst="rect">
            <a:avLst/>
          </a:prstGeom>
        </p:spPr>
      </p:pic>
    </p:spTree>
    <p:extLst>
      <p:ext uri="{BB962C8B-B14F-4D97-AF65-F5344CB8AC3E}">
        <p14:creationId xmlns:p14="http://schemas.microsoft.com/office/powerpoint/2010/main" val="411369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8" name="Rectangle 4" descr="A picture showing a man working on a rooftop without proper harness and only attached to a rope on his hips"/>
          <p:cNvSpPr>
            <a:spLocks/>
          </p:cNvSpPr>
          <p:nvPr/>
        </p:nvSpPr>
        <p:spPr bwMode="auto">
          <a:xfrm>
            <a:off x="666378" y="1214438"/>
            <a:ext cx="7696274" cy="5126757"/>
          </a:xfrm>
          <a:prstGeom prst="rect">
            <a:avLst/>
          </a:prstGeom>
          <a:solidFill>
            <a:srgbClr val="EEECE1"/>
          </a:solidFill>
          <a:ln w="13546">
            <a:solidFill>
              <a:srgbClr val="EEECE1"/>
            </a:solidFill>
            <a:miter lim="0"/>
            <a:headEnd/>
            <a:tailEnd/>
          </a:ln>
        </p:spPr>
        <p:txBody>
          <a:bodyPr lIns="0" tIns="0" rIns="0" bIns="0" anchor="ctr"/>
          <a:lstStyle>
            <a:lvl1pPr>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n-US" altLang="en-US" sz="2531"/>
          </a:p>
        </p:txBody>
      </p:sp>
      <p:pic>
        <p:nvPicPr>
          <p:cNvPr id="226309" name="Picture 5"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6199" name="Rectangle 7"/>
          <p:cNvSpPr>
            <a:spLocks noGrp="1" noChangeArrowheads="1"/>
          </p:cNvSpPr>
          <p:nvPr>
            <p:ph type="title"/>
          </p:nvPr>
        </p:nvSpPr>
        <p:spPr>
          <a:xfrm>
            <a:off x="456531" y="274588"/>
            <a:ext cx="8229823" cy="1143000"/>
          </a:xfrm>
        </p:spPr>
        <p:txBody>
          <a:bodyPr vert="horz" lIns="88900" tIns="50799" rIns="88900" bIns="50799" rtlCol="0" anchor="ctr">
            <a:normAutofit/>
          </a:body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226311" name="Group 8" descr="A picture showing a man working on a rooftop without proper harness and only attached to a rope on his hips"/>
          <p:cNvGrpSpPr>
            <a:grpSpLocks/>
          </p:cNvGrpSpPr>
          <p:nvPr/>
        </p:nvGrpSpPr>
        <p:grpSpPr bwMode="auto">
          <a:xfrm>
            <a:off x="685354" y="1523628"/>
            <a:ext cx="3122042" cy="1981274"/>
            <a:chOff x="0" y="0"/>
            <a:chExt cx="350" cy="222"/>
          </a:xfrm>
        </p:grpSpPr>
        <p:sp>
          <p:nvSpPr>
            <p:cNvPr id="226315" name="AutoShape 9"/>
            <p:cNvSpPr>
              <a:spLocks/>
            </p:cNvSpPr>
            <p:nvPr/>
          </p:nvSpPr>
          <p:spPr bwMode="auto">
            <a:xfrm>
              <a:off x="0" y="0"/>
              <a:ext cx="350" cy="2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22" y="0"/>
                    <a:pt x="2284" y="0"/>
                  </a:cubicBezTo>
                  <a:lnTo>
                    <a:pt x="11069" y="0"/>
                  </a:lnTo>
                  <a:lnTo>
                    <a:pt x="15813" y="0"/>
                  </a:lnTo>
                  <a:lnTo>
                    <a:pt x="16691" y="0"/>
                  </a:lnTo>
                  <a:cubicBezTo>
                    <a:pt x="17953" y="0"/>
                    <a:pt x="18975" y="1611"/>
                    <a:pt x="18975" y="3600"/>
                  </a:cubicBezTo>
                  <a:cubicBezTo>
                    <a:pt x="18975" y="3600"/>
                    <a:pt x="18975" y="3600"/>
                    <a:pt x="18975" y="3600"/>
                  </a:cubicBezTo>
                  <a:lnTo>
                    <a:pt x="18975" y="12600"/>
                  </a:lnTo>
                  <a:lnTo>
                    <a:pt x="21600" y="18808"/>
                  </a:lnTo>
                  <a:lnTo>
                    <a:pt x="18975" y="18000"/>
                  </a:lnTo>
                  <a:lnTo>
                    <a:pt x="18975" y="17999"/>
                  </a:lnTo>
                  <a:cubicBezTo>
                    <a:pt x="18975" y="19988"/>
                    <a:pt x="17953" y="21600"/>
                    <a:pt x="16691" y="21600"/>
                  </a:cubicBezTo>
                  <a:lnTo>
                    <a:pt x="15813" y="21600"/>
                  </a:lnTo>
                  <a:lnTo>
                    <a:pt x="11069" y="21600"/>
                  </a:lnTo>
                  <a:lnTo>
                    <a:pt x="2284" y="21600"/>
                  </a:lnTo>
                  <a:cubicBezTo>
                    <a:pt x="1022"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226316" name="Rectangle 10"/>
            <p:cNvSpPr>
              <a:spLocks/>
            </p:cNvSpPr>
            <p:nvPr/>
          </p:nvSpPr>
          <p:spPr bwMode="auto">
            <a:xfrm>
              <a:off x="10" y="27"/>
              <a:ext cx="28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 working on an 8:12 pitch roof with only the lifeline tied to his waist as fall protection.</a:t>
              </a:r>
              <a:endParaRPr lang="en-US" altLang="en-US" sz="2531"/>
            </a:p>
          </p:txBody>
        </p:sp>
      </p:grpSp>
      <p:grpSp>
        <p:nvGrpSpPr>
          <p:cNvPr id="226312" name="Group 11" descr="A picture showing a man working on a rooftop without proper harness and only attached to a rope on his hips"/>
          <p:cNvGrpSpPr>
            <a:grpSpLocks/>
          </p:cNvGrpSpPr>
          <p:nvPr/>
        </p:nvGrpSpPr>
        <p:grpSpPr bwMode="auto">
          <a:xfrm>
            <a:off x="6095629" y="2818433"/>
            <a:ext cx="1676549" cy="1447725"/>
            <a:chOff x="0" y="0"/>
            <a:chExt cx="188" cy="163"/>
          </a:xfrm>
        </p:grpSpPr>
        <p:sp>
          <p:nvSpPr>
            <p:cNvPr id="226313" name="AutoShape 12"/>
            <p:cNvSpPr>
              <a:spLocks/>
            </p:cNvSpPr>
            <p:nvPr/>
          </p:nvSpPr>
          <p:spPr bwMode="auto">
            <a:xfrm>
              <a:off x="0" y="0"/>
              <a:ext cx="18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63" y="0"/>
                  </a:lnTo>
                  <a:lnTo>
                    <a:pt x="16136" y="0"/>
                  </a:lnTo>
                  <a:lnTo>
                    <a:pt x="21600" y="6326"/>
                  </a:lnTo>
                  <a:lnTo>
                    <a:pt x="21600" y="15273"/>
                  </a:lnTo>
                  <a:lnTo>
                    <a:pt x="16136" y="21600"/>
                  </a:lnTo>
                  <a:lnTo>
                    <a:pt x="546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226314" name="Rectangle 13"/>
            <p:cNvSpPr>
              <a:spLocks/>
            </p:cNvSpPr>
            <p:nvPr/>
          </p:nvSpPr>
          <p:spPr bwMode="auto">
            <a:xfrm>
              <a:off x="23" y="7"/>
              <a:ext cx="14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Employer must provide full body harnesses.</a:t>
              </a:r>
              <a:endParaRPr lang="en-US" altLang="en-US" sz="2531"/>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80</a:t>
            </a:fld>
            <a:endParaRPr lang="en-US" dirty="0"/>
          </a:p>
        </p:txBody>
      </p:sp>
      <p:sp useBgFill="1">
        <p:nvSpPr>
          <p:cNvPr id="12" name="TextBox 11">
            <a:extLst>
              <a:ext uri="{FF2B5EF4-FFF2-40B4-BE49-F238E27FC236}">
                <a16:creationId xmlns:a16="http://schemas.microsoft.com/office/drawing/2014/main" id="{D62B0E74-36A5-8445-865D-E408FF58DF99}"/>
              </a:ext>
            </a:extLst>
          </p:cNvPr>
          <p:cNvSpPr txBox="1"/>
          <p:nvPr/>
        </p:nvSpPr>
        <p:spPr>
          <a:xfrm>
            <a:off x="8001000" y="6356351"/>
            <a:ext cx="67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273286909"/>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AB627-ACF6-4A46-921D-C1E6B77EA05D}"/>
              </a:ext>
            </a:extLst>
          </p:cNvPr>
          <p:cNvSpPr>
            <a:spLocks noGrp="1"/>
          </p:cNvSpPr>
          <p:nvPr>
            <p:ph idx="1"/>
          </p:nvPr>
        </p:nvSpPr>
        <p:spPr/>
        <p:txBody>
          <a:bodyPr/>
          <a:lstStyle/>
          <a:p>
            <a:pPr marL="514350" indent="-514350">
              <a:buAutoNum type="arabicPeriod"/>
            </a:pPr>
            <a:r>
              <a:rPr lang="en-US" dirty="0"/>
              <a:t>In general, fall protection must be provided to construction workers who are working on surfaces with unprotected sides and edges which are ____________ above the lower level.</a:t>
            </a:r>
          </a:p>
          <a:p>
            <a:pPr marL="0" indent="0">
              <a:buNone/>
            </a:pPr>
            <a:r>
              <a:rPr lang="en-US" dirty="0"/>
              <a:t>(a) 3 ft.</a:t>
            </a:r>
          </a:p>
          <a:p>
            <a:pPr marL="0" indent="0">
              <a:buNone/>
            </a:pPr>
            <a:r>
              <a:rPr lang="en-US" dirty="0"/>
              <a:t>(b) 4 ft.</a:t>
            </a:r>
          </a:p>
          <a:p>
            <a:pPr marL="0" indent="0">
              <a:buNone/>
            </a:pPr>
            <a:r>
              <a:rPr lang="en-US" dirty="0"/>
              <a:t>(c) 6 ft.</a:t>
            </a:r>
          </a:p>
          <a:p>
            <a:pPr marL="0" indent="0">
              <a:buNone/>
            </a:pPr>
            <a:r>
              <a:rPr lang="en-US" dirty="0"/>
              <a:t>(d) 8 ft.</a:t>
            </a:r>
          </a:p>
        </p:txBody>
      </p:sp>
      <p:sp>
        <p:nvSpPr>
          <p:cNvPr id="3" name="Title 2">
            <a:extLst>
              <a:ext uri="{FF2B5EF4-FFF2-40B4-BE49-F238E27FC236}">
                <a16:creationId xmlns:a16="http://schemas.microsoft.com/office/drawing/2014/main" id="{6A1E34A7-40B7-4462-89B6-2476B06C5254}"/>
              </a:ext>
            </a:extLst>
          </p:cNvPr>
          <p:cNvSpPr>
            <a:spLocks noGrp="1"/>
          </p:cNvSpPr>
          <p:nvPr>
            <p:ph type="title"/>
          </p:nvPr>
        </p:nvSpPr>
        <p:spPr/>
        <p:txBody>
          <a:bodyPr/>
          <a:lstStyle/>
          <a:p>
            <a:r>
              <a:rPr lang="en-US" dirty="0"/>
              <a:t>FALL </a:t>
            </a:r>
            <a:r>
              <a:rPr lang="en-US"/>
              <a:t>PROTECTION Post-TEST</a:t>
            </a:r>
            <a:endParaRPr lang="en-US" dirty="0"/>
          </a:p>
        </p:txBody>
      </p:sp>
      <p:sp>
        <p:nvSpPr>
          <p:cNvPr id="4" name="Slide Number Placeholder 3">
            <a:extLst>
              <a:ext uri="{FF2B5EF4-FFF2-40B4-BE49-F238E27FC236}">
                <a16:creationId xmlns:a16="http://schemas.microsoft.com/office/drawing/2014/main" id="{F5DB300C-D688-425E-AC85-14A69F4065AD}"/>
              </a:ext>
            </a:extLst>
          </p:cNvPr>
          <p:cNvSpPr>
            <a:spLocks noGrp="1"/>
          </p:cNvSpPr>
          <p:nvPr>
            <p:ph type="sldNum" sz="quarter" idx="12"/>
          </p:nvPr>
        </p:nvSpPr>
        <p:spPr/>
        <p:txBody>
          <a:bodyPr/>
          <a:lstStyle/>
          <a:p>
            <a:fld id="{A7F154CC-4E82-45BB-8A64-02679D04A018}" type="slidenum">
              <a:rPr lang="en-US" smtClean="0"/>
              <a:pPr/>
              <a:t>81</a:t>
            </a:fld>
            <a:endParaRPr lang="en-US" dirty="0"/>
          </a:p>
        </p:txBody>
      </p:sp>
      <p:sp useBgFill="1">
        <p:nvSpPr>
          <p:cNvPr id="5" name="TextBox 4">
            <a:extLst>
              <a:ext uri="{FF2B5EF4-FFF2-40B4-BE49-F238E27FC236}">
                <a16:creationId xmlns:a16="http://schemas.microsoft.com/office/drawing/2014/main" id="{7BAFC25C-CBDD-8245-B4A4-5552E30A3C48}"/>
              </a:ext>
            </a:extLst>
          </p:cNvPr>
          <p:cNvSpPr txBox="1"/>
          <p:nvPr/>
        </p:nvSpPr>
        <p:spPr>
          <a:xfrm>
            <a:off x="243840" y="6356351"/>
            <a:ext cx="842772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437750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CC629F-78CF-4071-90A4-79179D906E2F}"/>
              </a:ext>
            </a:extLst>
          </p:cNvPr>
          <p:cNvSpPr>
            <a:spLocks noGrp="1"/>
          </p:cNvSpPr>
          <p:nvPr>
            <p:ph idx="1"/>
          </p:nvPr>
        </p:nvSpPr>
        <p:spPr/>
        <p:txBody>
          <a:bodyPr>
            <a:normAutofit/>
          </a:bodyPr>
          <a:lstStyle/>
          <a:p>
            <a:pPr marL="0" indent="0">
              <a:buNone/>
            </a:pPr>
            <a:r>
              <a:rPr lang="en-US" sz="3200" dirty="0"/>
              <a:t>The correct answer is:</a:t>
            </a:r>
          </a:p>
          <a:p>
            <a:pPr marL="0" indent="0">
              <a:buNone/>
            </a:pPr>
            <a:endParaRPr lang="en-US" sz="3200" dirty="0"/>
          </a:p>
          <a:p>
            <a:pPr marL="0" indent="0">
              <a:buNone/>
            </a:pPr>
            <a:r>
              <a:rPr lang="en-US" sz="3200" dirty="0"/>
              <a:t>(c) 6 ft</a:t>
            </a:r>
          </a:p>
        </p:txBody>
      </p:sp>
      <p:sp>
        <p:nvSpPr>
          <p:cNvPr id="3" name="Title 2">
            <a:extLst>
              <a:ext uri="{FF2B5EF4-FFF2-40B4-BE49-F238E27FC236}">
                <a16:creationId xmlns:a16="http://schemas.microsoft.com/office/drawing/2014/main" id="{969D435F-60E8-47EC-BD25-0E2F4A3F064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F2D48FA-9B9B-4B61-8B3F-48AF194B64E9}"/>
              </a:ext>
            </a:extLst>
          </p:cNvPr>
          <p:cNvSpPr>
            <a:spLocks noGrp="1"/>
          </p:cNvSpPr>
          <p:nvPr>
            <p:ph type="sldNum" sz="quarter" idx="12"/>
          </p:nvPr>
        </p:nvSpPr>
        <p:spPr/>
        <p:txBody>
          <a:bodyPr/>
          <a:lstStyle/>
          <a:p>
            <a:fld id="{A7F154CC-4E82-45BB-8A64-02679D04A018}" type="slidenum">
              <a:rPr lang="en-US" smtClean="0"/>
              <a:pPr/>
              <a:t>82</a:t>
            </a:fld>
            <a:endParaRPr lang="en-US" dirty="0"/>
          </a:p>
        </p:txBody>
      </p:sp>
      <p:sp useBgFill="1">
        <p:nvSpPr>
          <p:cNvPr id="5" name="TextBox 4">
            <a:extLst>
              <a:ext uri="{FF2B5EF4-FFF2-40B4-BE49-F238E27FC236}">
                <a16:creationId xmlns:a16="http://schemas.microsoft.com/office/drawing/2014/main" id="{A12B7D41-A13A-2A4B-B3DA-D010058E3A29}"/>
              </a:ext>
            </a:extLst>
          </p:cNvPr>
          <p:cNvSpPr txBox="1"/>
          <p:nvPr/>
        </p:nvSpPr>
        <p:spPr>
          <a:xfrm>
            <a:off x="289560" y="6356351"/>
            <a:ext cx="83820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122418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B4CB1-2934-440D-9DDE-C31B4BD37309}"/>
              </a:ext>
            </a:extLst>
          </p:cNvPr>
          <p:cNvSpPr>
            <a:spLocks noGrp="1"/>
          </p:cNvSpPr>
          <p:nvPr>
            <p:ph idx="1"/>
          </p:nvPr>
        </p:nvSpPr>
        <p:spPr/>
        <p:txBody>
          <a:bodyPr/>
          <a:lstStyle/>
          <a:p>
            <a:pPr marL="0" indent="0">
              <a:buNone/>
            </a:pPr>
            <a:r>
              <a:rPr lang="en-US" dirty="0"/>
              <a:t>2. What are the ways an employer can protect workers from falls on site?</a:t>
            </a:r>
          </a:p>
          <a:p>
            <a:pPr marL="0" indent="0">
              <a:buNone/>
            </a:pPr>
            <a:endParaRPr lang="en-US" dirty="0"/>
          </a:p>
          <a:p>
            <a:pPr marL="0" indent="0">
              <a:buNone/>
            </a:pPr>
            <a:r>
              <a:rPr lang="en-US" dirty="0"/>
              <a:t> (a) Guardrails, safety net systems and safety belts </a:t>
            </a:r>
          </a:p>
          <a:p>
            <a:pPr marL="0" indent="0">
              <a:buNone/>
            </a:pPr>
            <a:r>
              <a:rPr lang="en-US" dirty="0"/>
              <a:t>(b) Guardrails and safety net systems </a:t>
            </a:r>
          </a:p>
          <a:p>
            <a:pPr marL="0" indent="0">
              <a:buNone/>
            </a:pPr>
            <a:r>
              <a:rPr lang="en-US" dirty="0"/>
              <a:t>(c) Guardrails, safety net systems and personal fall arrest systems </a:t>
            </a:r>
          </a:p>
          <a:p>
            <a:pPr marL="0" indent="0">
              <a:buNone/>
            </a:pPr>
            <a:r>
              <a:rPr lang="en-US" dirty="0"/>
              <a:t>(d) Top rail, middle rail, toe board</a:t>
            </a:r>
          </a:p>
        </p:txBody>
      </p:sp>
      <p:sp>
        <p:nvSpPr>
          <p:cNvPr id="3" name="Title 2">
            <a:extLst>
              <a:ext uri="{FF2B5EF4-FFF2-40B4-BE49-F238E27FC236}">
                <a16:creationId xmlns:a16="http://schemas.microsoft.com/office/drawing/2014/main" id="{C12B21C3-F3BB-4A9E-AE70-B19E2F401C8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CBCDB42-8585-4EBB-A405-81A1FBE21DA5}"/>
              </a:ext>
            </a:extLst>
          </p:cNvPr>
          <p:cNvSpPr>
            <a:spLocks noGrp="1"/>
          </p:cNvSpPr>
          <p:nvPr>
            <p:ph type="sldNum" sz="quarter" idx="12"/>
          </p:nvPr>
        </p:nvSpPr>
        <p:spPr/>
        <p:txBody>
          <a:bodyPr/>
          <a:lstStyle/>
          <a:p>
            <a:fld id="{A7F154CC-4E82-45BB-8A64-02679D04A018}" type="slidenum">
              <a:rPr lang="en-US" smtClean="0"/>
              <a:pPr/>
              <a:t>83</a:t>
            </a:fld>
            <a:endParaRPr lang="en-US" dirty="0"/>
          </a:p>
        </p:txBody>
      </p:sp>
      <p:sp useBgFill="1">
        <p:nvSpPr>
          <p:cNvPr id="5" name="TextBox 4">
            <a:extLst>
              <a:ext uri="{FF2B5EF4-FFF2-40B4-BE49-F238E27FC236}">
                <a16:creationId xmlns:a16="http://schemas.microsoft.com/office/drawing/2014/main" id="{86852B2A-291F-4943-84C8-2EFEE43CF8C3}"/>
              </a:ext>
            </a:extLst>
          </p:cNvPr>
          <p:cNvSpPr txBox="1"/>
          <p:nvPr/>
        </p:nvSpPr>
        <p:spPr>
          <a:xfrm>
            <a:off x="441960" y="6356351"/>
            <a:ext cx="82296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182147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6BE3B-50D5-4EFD-9116-6F71A0A1D763}"/>
              </a:ext>
            </a:extLst>
          </p:cNvPr>
          <p:cNvSpPr>
            <a:spLocks noGrp="1"/>
          </p:cNvSpPr>
          <p:nvPr>
            <p:ph idx="1"/>
          </p:nvPr>
        </p:nvSpPr>
        <p:spPr/>
        <p:txBody>
          <a:bodyPr>
            <a:normAutofit/>
          </a:bodyPr>
          <a:lstStyle/>
          <a:p>
            <a:pPr marL="0" indent="0">
              <a:buNone/>
            </a:pPr>
            <a:r>
              <a:rPr lang="en-US" sz="3200" dirty="0"/>
              <a:t>The correct answer is:</a:t>
            </a:r>
          </a:p>
          <a:p>
            <a:pPr marL="0" indent="0">
              <a:buNone/>
            </a:pPr>
            <a:endParaRPr lang="en-US" sz="3200" dirty="0"/>
          </a:p>
          <a:p>
            <a:pPr marL="0" indent="0">
              <a:buNone/>
            </a:pPr>
            <a:r>
              <a:rPr lang="en-US" sz="3200" dirty="0"/>
              <a:t>(c) Guardrails, safety net systems and personal fall arrest systems. </a:t>
            </a:r>
          </a:p>
        </p:txBody>
      </p:sp>
      <p:sp>
        <p:nvSpPr>
          <p:cNvPr id="3" name="Title 2">
            <a:extLst>
              <a:ext uri="{FF2B5EF4-FFF2-40B4-BE49-F238E27FC236}">
                <a16:creationId xmlns:a16="http://schemas.microsoft.com/office/drawing/2014/main" id="{39AB3191-85F7-49C3-A638-EA86A0E1E76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F513C01-3E36-4BE2-A427-2104E2162A6B}"/>
              </a:ext>
            </a:extLst>
          </p:cNvPr>
          <p:cNvSpPr>
            <a:spLocks noGrp="1"/>
          </p:cNvSpPr>
          <p:nvPr>
            <p:ph type="sldNum" sz="quarter" idx="12"/>
          </p:nvPr>
        </p:nvSpPr>
        <p:spPr/>
        <p:txBody>
          <a:bodyPr/>
          <a:lstStyle/>
          <a:p>
            <a:fld id="{A7F154CC-4E82-45BB-8A64-02679D04A018}" type="slidenum">
              <a:rPr lang="en-US" smtClean="0"/>
              <a:pPr/>
              <a:t>84</a:t>
            </a:fld>
            <a:endParaRPr lang="en-US" dirty="0"/>
          </a:p>
        </p:txBody>
      </p:sp>
      <p:sp useBgFill="1">
        <p:nvSpPr>
          <p:cNvPr id="6" name="TextBox 5">
            <a:extLst>
              <a:ext uri="{FF2B5EF4-FFF2-40B4-BE49-F238E27FC236}">
                <a16:creationId xmlns:a16="http://schemas.microsoft.com/office/drawing/2014/main" id="{78491AAC-C608-2545-AE18-4DE1F6B914EE}"/>
              </a:ext>
            </a:extLst>
          </p:cNvPr>
          <p:cNvSpPr txBox="1"/>
          <p:nvPr/>
        </p:nvSpPr>
        <p:spPr>
          <a:xfrm>
            <a:off x="259080" y="6356351"/>
            <a:ext cx="841248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707007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602BD0-137A-4B1A-9024-3315CC69057E}"/>
              </a:ext>
            </a:extLst>
          </p:cNvPr>
          <p:cNvSpPr>
            <a:spLocks noGrp="1"/>
          </p:cNvSpPr>
          <p:nvPr>
            <p:ph idx="1"/>
          </p:nvPr>
        </p:nvSpPr>
        <p:spPr/>
        <p:txBody>
          <a:bodyPr/>
          <a:lstStyle/>
          <a:p>
            <a:pPr marL="0" indent="0">
              <a:buNone/>
            </a:pPr>
            <a:r>
              <a:rPr lang="en-US" dirty="0"/>
              <a:t> 3. A personal fall arrest system consists of:</a:t>
            </a:r>
          </a:p>
          <a:p>
            <a:pPr marL="0" indent="0">
              <a:buNone/>
            </a:pPr>
            <a:endParaRPr lang="en-US" dirty="0"/>
          </a:p>
          <a:p>
            <a:pPr marL="0" indent="0">
              <a:buNone/>
            </a:pPr>
            <a:r>
              <a:rPr lang="en-US" dirty="0"/>
              <a:t> (a) An anchorage and a body belt</a:t>
            </a:r>
          </a:p>
          <a:p>
            <a:pPr marL="0" indent="0">
              <a:buNone/>
            </a:pPr>
            <a:r>
              <a:rPr lang="en-US" dirty="0"/>
              <a:t> (b) An anchorage, lanyard and connectors and    a body belt </a:t>
            </a:r>
          </a:p>
          <a:p>
            <a:pPr marL="0" indent="0">
              <a:buNone/>
            </a:pPr>
            <a:r>
              <a:rPr lang="en-US" dirty="0"/>
              <a:t> (c) An anchorage, lanyard and connectors and a full body harness</a:t>
            </a:r>
          </a:p>
          <a:p>
            <a:pPr marL="0" indent="0">
              <a:buNone/>
            </a:pPr>
            <a:r>
              <a:rPr lang="en-US" dirty="0"/>
              <a:t> (d) A full body harness and a lanyard</a:t>
            </a:r>
          </a:p>
        </p:txBody>
      </p:sp>
      <p:sp>
        <p:nvSpPr>
          <p:cNvPr id="3" name="Title 2">
            <a:extLst>
              <a:ext uri="{FF2B5EF4-FFF2-40B4-BE49-F238E27FC236}">
                <a16:creationId xmlns:a16="http://schemas.microsoft.com/office/drawing/2014/main" id="{05DDACFB-90BF-4FF0-80C5-A939D445B2B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9288E97-404F-4ED6-B458-3A02F62DE97C}"/>
              </a:ext>
            </a:extLst>
          </p:cNvPr>
          <p:cNvSpPr>
            <a:spLocks noGrp="1"/>
          </p:cNvSpPr>
          <p:nvPr>
            <p:ph type="sldNum" sz="quarter" idx="12"/>
          </p:nvPr>
        </p:nvSpPr>
        <p:spPr/>
        <p:txBody>
          <a:bodyPr/>
          <a:lstStyle/>
          <a:p>
            <a:fld id="{A7F154CC-4E82-45BB-8A64-02679D04A018}" type="slidenum">
              <a:rPr lang="en-US" smtClean="0"/>
              <a:pPr/>
              <a:t>85</a:t>
            </a:fld>
            <a:endParaRPr lang="en-US" dirty="0"/>
          </a:p>
        </p:txBody>
      </p:sp>
      <p:sp useBgFill="1">
        <p:nvSpPr>
          <p:cNvPr id="5" name="TextBox 4">
            <a:extLst>
              <a:ext uri="{FF2B5EF4-FFF2-40B4-BE49-F238E27FC236}">
                <a16:creationId xmlns:a16="http://schemas.microsoft.com/office/drawing/2014/main" id="{8073021D-DB2A-CC4B-AB24-70FA22462278}"/>
              </a:ext>
            </a:extLst>
          </p:cNvPr>
          <p:cNvSpPr txBox="1"/>
          <p:nvPr/>
        </p:nvSpPr>
        <p:spPr>
          <a:xfrm>
            <a:off x="472440" y="6356351"/>
            <a:ext cx="819912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158911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8DE0F-734D-43D0-A39D-ECA7F8DB50CD}"/>
              </a:ext>
            </a:extLst>
          </p:cNvPr>
          <p:cNvSpPr>
            <a:spLocks noGrp="1"/>
          </p:cNvSpPr>
          <p:nvPr>
            <p:ph idx="1"/>
          </p:nvPr>
        </p:nvSpPr>
        <p:spPr/>
        <p:txBody>
          <a:bodyPr>
            <a:normAutofit/>
          </a:bodyPr>
          <a:lstStyle/>
          <a:p>
            <a:pPr marL="0" indent="0">
              <a:buNone/>
            </a:pPr>
            <a:r>
              <a:rPr lang="en-US" sz="3200" dirty="0"/>
              <a:t>The correct answer is:</a:t>
            </a:r>
          </a:p>
          <a:p>
            <a:pPr marL="0" indent="0">
              <a:buNone/>
            </a:pPr>
            <a:endParaRPr lang="en-US" sz="3200" dirty="0"/>
          </a:p>
          <a:p>
            <a:pPr marL="0" indent="0">
              <a:buNone/>
            </a:pPr>
            <a:r>
              <a:rPr lang="en-US" sz="3200" dirty="0"/>
              <a:t>(c) An anchorage, lanyard and connectors and a full body harness.</a:t>
            </a:r>
          </a:p>
        </p:txBody>
      </p:sp>
      <p:sp>
        <p:nvSpPr>
          <p:cNvPr id="3" name="Title 2">
            <a:extLst>
              <a:ext uri="{FF2B5EF4-FFF2-40B4-BE49-F238E27FC236}">
                <a16:creationId xmlns:a16="http://schemas.microsoft.com/office/drawing/2014/main" id="{8D097427-4BD8-4CB5-8520-AFEF3A5819C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882BB80-D88C-4735-9B8A-53483E8510FA}"/>
              </a:ext>
            </a:extLst>
          </p:cNvPr>
          <p:cNvSpPr>
            <a:spLocks noGrp="1"/>
          </p:cNvSpPr>
          <p:nvPr>
            <p:ph type="sldNum" sz="quarter" idx="12"/>
          </p:nvPr>
        </p:nvSpPr>
        <p:spPr/>
        <p:txBody>
          <a:bodyPr/>
          <a:lstStyle/>
          <a:p>
            <a:fld id="{A7F154CC-4E82-45BB-8A64-02679D04A018}" type="slidenum">
              <a:rPr lang="en-US" smtClean="0"/>
              <a:pPr/>
              <a:t>86</a:t>
            </a:fld>
            <a:endParaRPr lang="en-US" dirty="0"/>
          </a:p>
        </p:txBody>
      </p:sp>
      <p:sp useBgFill="1">
        <p:nvSpPr>
          <p:cNvPr id="5" name="TextBox 4">
            <a:extLst>
              <a:ext uri="{FF2B5EF4-FFF2-40B4-BE49-F238E27FC236}">
                <a16:creationId xmlns:a16="http://schemas.microsoft.com/office/drawing/2014/main" id="{0B37B32E-FDFC-B248-9DF8-681C7EE216E9}"/>
              </a:ext>
            </a:extLst>
          </p:cNvPr>
          <p:cNvSpPr txBox="1"/>
          <p:nvPr/>
        </p:nvSpPr>
        <p:spPr>
          <a:xfrm>
            <a:off x="411480" y="6356351"/>
            <a:ext cx="826008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00471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5E449-6309-4161-9BF5-A9CAFB2C3D90}"/>
              </a:ext>
            </a:extLst>
          </p:cNvPr>
          <p:cNvSpPr>
            <a:spLocks noGrp="1"/>
          </p:cNvSpPr>
          <p:nvPr>
            <p:ph idx="1"/>
          </p:nvPr>
        </p:nvSpPr>
        <p:spPr/>
        <p:txBody>
          <a:bodyPr/>
          <a:lstStyle/>
          <a:p>
            <a:pPr marL="0" indent="0">
              <a:buNone/>
            </a:pPr>
            <a:r>
              <a:rPr lang="en-US" dirty="0"/>
              <a:t>4. After a fall accident occurs, the first step to take is:</a:t>
            </a:r>
          </a:p>
          <a:p>
            <a:pPr marL="0" indent="0">
              <a:buNone/>
            </a:pPr>
            <a:endParaRPr lang="en-US" dirty="0"/>
          </a:p>
          <a:p>
            <a:pPr marL="0" indent="0">
              <a:buNone/>
            </a:pPr>
            <a:r>
              <a:rPr lang="en-US" dirty="0"/>
              <a:t> (a) Report orally to OSHA</a:t>
            </a:r>
          </a:p>
          <a:p>
            <a:pPr marL="0" indent="0">
              <a:buNone/>
            </a:pPr>
            <a:r>
              <a:rPr lang="en-US" dirty="0"/>
              <a:t> (b) Fill the 300A form </a:t>
            </a:r>
          </a:p>
          <a:p>
            <a:pPr marL="0" indent="0">
              <a:buNone/>
            </a:pPr>
            <a:r>
              <a:rPr lang="en-US" dirty="0"/>
              <a:t> (c) Videotape the scene </a:t>
            </a:r>
          </a:p>
          <a:p>
            <a:pPr marL="0" indent="0">
              <a:buNone/>
            </a:pPr>
            <a:r>
              <a:rPr lang="en-US" dirty="0"/>
              <a:t> (d) Implement the emergency procedure that         best fits the situation</a:t>
            </a:r>
          </a:p>
        </p:txBody>
      </p:sp>
      <p:sp>
        <p:nvSpPr>
          <p:cNvPr id="3" name="Title 2">
            <a:extLst>
              <a:ext uri="{FF2B5EF4-FFF2-40B4-BE49-F238E27FC236}">
                <a16:creationId xmlns:a16="http://schemas.microsoft.com/office/drawing/2014/main" id="{FA6B767F-71FA-4954-820F-092B9354893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EBF7C0E-060D-4819-B7DA-6C3556220533}"/>
              </a:ext>
            </a:extLst>
          </p:cNvPr>
          <p:cNvSpPr>
            <a:spLocks noGrp="1"/>
          </p:cNvSpPr>
          <p:nvPr>
            <p:ph type="sldNum" sz="quarter" idx="12"/>
          </p:nvPr>
        </p:nvSpPr>
        <p:spPr/>
        <p:txBody>
          <a:bodyPr/>
          <a:lstStyle/>
          <a:p>
            <a:fld id="{A7F154CC-4E82-45BB-8A64-02679D04A018}" type="slidenum">
              <a:rPr lang="en-US" smtClean="0"/>
              <a:pPr/>
              <a:t>87</a:t>
            </a:fld>
            <a:endParaRPr lang="en-US" dirty="0"/>
          </a:p>
        </p:txBody>
      </p:sp>
      <p:sp useBgFill="1">
        <p:nvSpPr>
          <p:cNvPr id="5" name="TextBox 4">
            <a:extLst>
              <a:ext uri="{FF2B5EF4-FFF2-40B4-BE49-F238E27FC236}">
                <a16:creationId xmlns:a16="http://schemas.microsoft.com/office/drawing/2014/main" id="{E14F4CC6-9860-4944-9325-29E6D3A681F1}"/>
              </a:ext>
            </a:extLst>
          </p:cNvPr>
          <p:cNvSpPr txBox="1"/>
          <p:nvPr/>
        </p:nvSpPr>
        <p:spPr>
          <a:xfrm>
            <a:off x="396240" y="6356351"/>
            <a:ext cx="827532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25139097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AB5BA3-36AA-4D6B-9121-7B0F0400B484}"/>
              </a:ext>
            </a:extLst>
          </p:cNvPr>
          <p:cNvSpPr>
            <a:spLocks noGrp="1"/>
          </p:cNvSpPr>
          <p:nvPr>
            <p:ph idx="1"/>
          </p:nvPr>
        </p:nvSpPr>
        <p:spPr/>
        <p:txBody>
          <a:bodyPr/>
          <a:lstStyle/>
          <a:p>
            <a:pPr marL="0" indent="0">
              <a:buNone/>
            </a:pPr>
            <a:r>
              <a:rPr lang="en-US" dirty="0"/>
              <a:t>The correct answer is:</a:t>
            </a:r>
          </a:p>
          <a:p>
            <a:pPr marL="0" indent="0">
              <a:buNone/>
            </a:pPr>
            <a:endParaRPr lang="en-US" dirty="0"/>
          </a:p>
          <a:p>
            <a:pPr marL="0" indent="0">
              <a:buNone/>
            </a:pPr>
            <a:r>
              <a:rPr lang="en-US" dirty="0"/>
              <a:t>(d) Implement the emergency procedure that            best fits the situation.</a:t>
            </a:r>
          </a:p>
        </p:txBody>
      </p:sp>
      <p:sp>
        <p:nvSpPr>
          <p:cNvPr id="3" name="Title 2">
            <a:extLst>
              <a:ext uri="{FF2B5EF4-FFF2-40B4-BE49-F238E27FC236}">
                <a16:creationId xmlns:a16="http://schemas.microsoft.com/office/drawing/2014/main" id="{1D8100BF-CFE9-4348-893E-19300934DE4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F64E5A1-6EDC-42D9-A2AD-D08B1724F99D}"/>
              </a:ext>
            </a:extLst>
          </p:cNvPr>
          <p:cNvSpPr>
            <a:spLocks noGrp="1"/>
          </p:cNvSpPr>
          <p:nvPr>
            <p:ph type="sldNum" sz="quarter" idx="12"/>
          </p:nvPr>
        </p:nvSpPr>
        <p:spPr/>
        <p:txBody>
          <a:bodyPr/>
          <a:lstStyle/>
          <a:p>
            <a:fld id="{A7F154CC-4E82-45BB-8A64-02679D04A018}" type="slidenum">
              <a:rPr lang="en-US" smtClean="0"/>
              <a:pPr/>
              <a:t>88</a:t>
            </a:fld>
            <a:endParaRPr lang="en-US" dirty="0"/>
          </a:p>
        </p:txBody>
      </p:sp>
      <p:sp useBgFill="1">
        <p:nvSpPr>
          <p:cNvPr id="5" name="TextBox 4">
            <a:extLst>
              <a:ext uri="{FF2B5EF4-FFF2-40B4-BE49-F238E27FC236}">
                <a16:creationId xmlns:a16="http://schemas.microsoft.com/office/drawing/2014/main" id="{359B7E76-A312-0A4E-92F0-77A47366B3A6}"/>
              </a:ext>
            </a:extLst>
          </p:cNvPr>
          <p:cNvSpPr txBox="1"/>
          <p:nvPr/>
        </p:nvSpPr>
        <p:spPr>
          <a:xfrm>
            <a:off x="137160" y="6356351"/>
            <a:ext cx="853440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2283669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3D21CE-669F-48DE-B0FD-9B0C4E6FF7F8}"/>
              </a:ext>
            </a:extLst>
          </p:cNvPr>
          <p:cNvSpPr>
            <a:spLocks noGrp="1"/>
          </p:cNvSpPr>
          <p:nvPr>
            <p:ph idx="1"/>
          </p:nvPr>
        </p:nvSpPr>
        <p:spPr/>
        <p:txBody>
          <a:bodyPr/>
          <a:lstStyle/>
          <a:p>
            <a:pPr marL="0" indent="0">
              <a:buNone/>
            </a:pPr>
            <a:r>
              <a:rPr lang="en-US" dirty="0"/>
              <a:t>5. If you are asked to perform a job that you feel is unsafe, you should do it anyways because you might get fired otherwise. </a:t>
            </a:r>
          </a:p>
          <a:p>
            <a:pPr marL="0" indent="0">
              <a:buNone/>
            </a:pPr>
            <a:endParaRPr lang="en-US" dirty="0"/>
          </a:p>
          <a:p>
            <a:pPr marL="514350" indent="-514350">
              <a:buAutoNum type="alphaLcParenBoth"/>
            </a:pPr>
            <a:r>
              <a:rPr lang="en-US" dirty="0"/>
              <a:t>True </a:t>
            </a:r>
          </a:p>
          <a:p>
            <a:pPr marL="0" indent="0">
              <a:buNone/>
            </a:pPr>
            <a:endParaRPr lang="en-US" dirty="0"/>
          </a:p>
          <a:p>
            <a:pPr marL="0" indent="0">
              <a:buNone/>
            </a:pPr>
            <a:r>
              <a:rPr lang="en-US" dirty="0"/>
              <a:t>(b) False</a:t>
            </a:r>
          </a:p>
        </p:txBody>
      </p:sp>
      <p:sp>
        <p:nvSpPr>
          <p:cNvPr id="3" name="Title 2">
            <a:extLst>
              <a:ext uri="{FF2B5EF4-FFF2-40B4-BE49-F238E27FC236}">
                <a16:creationId xmlns:a16="http://schemas.microsoft.com/office/drawing/2014/main" id="{BF7E5ECE-48C0-492F-AA5E-2C8ACF0E07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42A861C-DB0F-421C-BD03-0B0C0A8BB500}"/>
              </a:ext>
            </a:extLst>
          </p:cNvPr>
          <p:cNvSpPr>
            <a:spLocks noGrp="1"/>
          </p:cNvSpPr>
          <p:nvPr>
            <p:ph type="sldNum" sz="quarter" idx="12"/>
          </p:nvPr>
        </p:nvSpPr>
        <p:spPr/>
        <p:txBody>
          <a:bodyPr/>
          <a:lstStyle/>
          <a:p>
            <a:fld id="{A7F154CC-4E82-45BB-8A64-02679D04A018}" type="slidenum">
              <a:rPr lang="en-US" smtClean="0"/>
              <a:pPr/>
              <a:t>89</a:t>
            </a:fld>
            <a:endParaRPr lang="en-US" dirty="0"/>
          </a:p>
        </p:txBody>
      </p:sp>
      <p:sp useBgFill="1">
        <p:nvSpPr>
          <p:cNvPr id="5" name="TextBox 4">
            <a:extLst>
              <a:ext uri="{FF2B5EF4-FFF2-40B4-BE49-F238E27FC236}">
                <a16:creationId xmlns:a16="http://schemas.microsoft.com/office/drawing/2014/main" id="{4C622887-7459-E447-951B-4AFFB7C610BF}"/>
              </a:ext>
            </a:extLst>
          </p:cNvPr>
          <p:cNvSpPr txBox="1"/>
          <p:nvPr/>
        </p:nvSpPr>
        <p:spPr>
          <a:xfrm>
            <a:off x="426720" y="6356351"/>
            <a:ext cx="824484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30223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2305" y="645474"/>
            <a:ext cx="5499389" cy="742951"/>
          </a:xfrm>
          <a:solidFill>
            <a:schemeClr val="bg1"/>
          </a:solidFill>
          <a:effectLst>
            <a:softEdge rad="317500"/>
          </a:effectLst>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a:solidFill>
                  <a:schemeClr val="tx1"/>
                </a:solidFill>
              </a:rPr>
              <a:t>Fall Prevention Fact Sheet</a:t>
            </a:r>
            <a:endParaRPr lang="es-MX" sz="3000" b="1" u="sng" dirty="0">
              <a:solidFill>
                <a:schemeClr val="tx1"/>
              </a:solidFill>
              <a:effectLst>
                <a:outerShdw blurRad="38100" dist="38100" dir="2700000" algn="tl">
                  <a:srgbClr val="000000">
                    <a:alpha val="43137"/>
                  </a:srgbClr>
                </a:outerShdw>
              </a:effectLst>
            </a:endParaRPr>
          </a:p>
        </p:txBody>
      </p:sp>
      <p:pic>
        <p:nvPicPr>
          <p:cNvPr id="7" name="Picture 6">
            <a:hlinkClick r:id="rId2"/>
            <a:extLst>
              <a:ext uri="{FF2B5EF4-FFF2-40B4-BE49-F238E27FC236}">
                <a16:creationId xmlns:a16="http://schemas.microsoft.com/office/drawing/2014/main" id="{1C1E4AFF-1777-3744-A6F7-12121BD5BB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779" y="2015409"/>
            <a:ext cx="4951431" cy="3438842"/>
          </a:xfrm>
          <a:prstGeom prst="rect">
            <a:avLst/>
          </a:prstGeom>
        </p:spPr>
      </p:pic>
      <p:pic>
        <p:nvPicPr>
          <p:cNvPr id="4" name="Picture 3">
            <a:extLst>
              <a:ext uri="{FF2B5EF4-FFF2-40B4-BE49-F238E27FC236}">
                <a16:creationId xmlns:a16="http://schemas.microsoft.com/office/drawing/2014/main" id="{A8FB5FF7-E802-2D48-8353-A9FC3E866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887" y="1898663"/>
            <a:ext cx="3672334" cy="3672334"/>
          </a:xfrm>
          <a:prstGeom prst="rect">
            <a:avLst/>
          </a:prstGeom>
        </p:spPr>
      </p:pic>
    </p:spTree>
    <p:extLst>
      <p:ext uri="{BB962C8B-B14F-4D97-AF65-F5344CB8AC3E}">
        <p14:creationId xmlns:p14="http://schemas.microsoft.com/office/powerpoint/2010/main" val="28299828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057E0-9A44-4C5F-B3E7-5A26452F180A}"/>
              </a:ext>
            </a:extLst>
          </p:cNvPr>
          <p:cNvSpPr>
            <a:spLocks noGrp="1"/>
          </p:cNvSpPr>
          <p:nvPr>
            <p:ph idx="1"/>
          </p:nvPr>
        </p:nvSpPr>
        <p:spPr/>
        <p:txBody>
          <a:bodyPr>
            <a:normAutofit/>
          </a:bodyPr>
          <a:lstStyle/>
          <a:p>
            <a:pPr marL="0" indent="0">
              <a:buNone/>
            </a:pPr>
            <a:r>
              <a:rPr lang="en-US" sz="3200" dirty="0"/>
              <a:t>The correct answer is:</a:t>
            </a:r>
          </a:p>
          <a:p>
            <a:pPr marL="0" indent="0">
              <a:buNone/>
            </a:pPr>
            <a:endParaRPr lang="en-US" sz="3200" dirty="0"/>
          </a:p>
          <a:p>
            <a:pPr marL="0" indent="0">
              <a:buNone/>
            </a:pPr>
            <a:r>
              <a:rPr lang="en-US" sz="3200" dirty="0"/>
              <a:t>(b) False</a:t>
            </a:r>
          </a:p>
        </p:txBody>
      </p:sp>
      <p:sp>
        <p:nvSpPr>
          <p:cNvPr id="3" name="Title 2">
            <a:extLst>
              <a:ext uri="{FF2B5EF4-FFF2-40B4-BE49-F238E27FC236}">
                <a16:creationId xmlns:a16="http://schemas.microsoft.com/office/drawing/2014/main" id="{15D0C141-10F8-4013-86D3-BF8AABAD290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34F3EAA-5F95-49FA-91AA-19612BE28A41}"/>
              </a:ext>
            </a:extLst>
          </p:cNvPr>
          <p:cNvSpPr>
            <a:spLocks noGrp="1"/>
          </p:cNvSpPr>
          <p:nvPr>
            <p:ph type="sldNum" sz="quarter" idx="12"/>
          </p:nvPr>
        </p:nvSpPr>
        <p:spPr/>
        <p:txBody>
          <a:bodyPr/>
          <a:lstStyle/>
          <a:p>
            <a:fld id="{A7F154CC-4E82-45BB-8A64-02679D04A018}" type="slidenum">
              <a:rPr lang="en-US" smtClean="0"/>
              <a:pPr/>
              <a:t>90</a:t>
            </a:fld>
            <a:endParaRPr lang="en-US" dirty="0"/>
          </a:p>
        </p:txBody>
      </p:sp>
      <p:sp useBgFill="1">
        <p:nvSpPr>
          <p:cNvPr id="5" name="TextBox 4">
            <a:extLst>
              <a:ext uri="{FF2B5EF4-FFF2-40B4-BE49-F238E27FC236}">
                <a16:creationId xmlns:a16="http://schemas.microsoft.com/office/drawing/2014/main" id="{474042CB-7FDA-8E4B-A000-2CC40D54574D}"/>
              </a:ext>
            </a:extLst>
          </p:cNvPr>
          <p:cNvSpPr txBox="1"/>
          <p:nvPr/>
        </p:nvSpPr>
        <p:spPr>
          <a:xfrm>
            <a:off x="426720" y="6356351"/>
            <a:ext cx="824484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4162538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E066D-2DD4-4A0B-A727-612578E253CF}"/>
              </a:ext>
            </a:extLst>
          </p:cNvPr>
          <p:cNvSpPr>
            <a:spLocks noGrp="1"/>
          </p:cNvSpPr>
          <p:nvPr>
            <p:ph idx="1"/>
          </p:nvPr>
        </p:nvSpPr>
        <p:spPr/>
        <p:txBody>
          <a:bodyPr/>
          <a:lstStyle/>
          <a:p>
            <a:pPr marL="0" indent="0">
              <a:buNone/>
            </a:pPr>
            <a:r>
              <a:rPr lang="en-US" dirty="0"/>
              <a:t>6. Employee may file a complaint with OSHA under Section 11(c) if your employer retaliates against you by taking unfavorable personnel action because you engaged in protected activity relating to workplace safety and health. OSHA requires that complaints must be filed within ____ after the alleged retaliation.</a:t>
            </a:r>
          </a:p>
          <a:p>
            <a:pPr marL="0" indent="0">
              <a:buNone/>
            </a:pPr>
            <a:r>
              <a:rPr lang="en-US" dirty="0"/>
              <a:t> (a) 3 days</a:t>
            </a:r>
          </a:p>
          <a:p>
            <a:pPr marL="0" indent="0">
              <a:buNone/>
            </a:pPr>
            <a:r>
              <a:rPr lang="en-US" dirty="0"/>
              <a:t> (b) 7 days</a:t>
            </a:r>
          </a:p>
          <a:p>
            <a:pPr marL="0" indent="0">
              <a:buNone/>
            </a:pPr>
            <a:r>
              <a:rPr lang="en-US" dirty="0"/>
              <a:t> (c) 30 days </a:t>
            </a:r>
          </a:p>
          <a:p>
            <a:pPr marL="0" indent="0">
              <a:buNone/>
            </a:pPr>
            <a:r>
              <a:rPr lang="en-US" dirty="0"/>
              <a:t> (d) 90 days</a:t>
            </a:r>
          </a:p>
        </p:txBody>
      </p:sp>
      <p:sp>
        <p:nvSpPr>
          <p:cNvPr id="3" name="Title 2">
            <a:extLst>
              <a:ext uri="{FF2B5EF4-FFF2-40B4-BE49-F238E27FC236}">
                <a16:creationId xmlns:a16="http://schemas.microsoft.com/office/drawing/2014/main" id="{5B26096F-B296-4E94-946E-9252689616B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D61CBB7-2F50-41FD-BE70-CE3695FA5B4F}"/>
              </a:ext>
            </a:extLst>
          </p:cNvPr>
          <p:cNvSpPr>
            <a:spLocks noGrp="1"/>
          </p:cNvSpPr>
          <p:nvPr>
            <p:ph type="sldNum" sz="quarter" idx="12"/>
          </p:nvPr>
        </p:nvSpPr>
        <p:spPr/>
        <p:txBody>
          <a:bodyPr/>
          <a:lstStyle/>
          <a:p>
            <a:fld id="{A7F154CC-4E82-45BB-8A64-02679D04A018}" type="slidenum">
              <a:rPr lang="en-US" smtClean="0"/>
              <a:pPr/>
              <a:t>91</a:t>
            </a:fld>
            <a:endParaRPr lang="en-US" dirty="0"/>
          </a:p>
        </p:txBody>
      </p:sp>
      <p:sp useBgFill="1">
        <p:nvSpPr>
          <p:cNvPr id="5" name="TextBox 4">
            <a:extLst>
              <a:ext uri="{FF2B5EF4-FFF2-40B4-BE49-F238E27FC236}">
                <a16:creationId xmlns:a16="http://schemas.microsoft.com/office/drawing/2014/main" id="{36DCB461-E110-FA49-A026-0B574A9DAE77}"/>
              </a:ext>
            </a:extLst>
          </p:cNvPr>
          <p:cNvSpPr txBox="1"/>
          <p:nvPr/>
        </p:nvSpPr>
        <p:spPr>
          <a:xfrm>
            <a:off x="381000" y="6356351"/>
            <a:ext cx="8290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6292769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2E92D3-C219-42F5-A348-C71D6854DBC7}"/>
              </a:ext>
            </a:extLst>
          </p:cNvPr>
          <p:cNvSpPr>
            <a:spLocks noGrp="1"/>
          </p:cNvSpPr>
          <p:nvPr>
            <p:ph idx="1"/>
          </p:nvPr>
        </p:nvSpPr>
        <p:spPr/>
        <p:txBody>
          <a:bodyPr/>
          <a:lstStyle/>
          <a:p>
            <a:pPr marL="0" indent="0">
              <a:buNone/>
            </a:pPr>
            <a:r>
              <a:rPr lang="en-US" sz="3200" dirty="0"/>
              <a:t>The correct answer is:</a:t>
            </a:r>
          </a:p>
          <a:p>
            <a:pPr marL="0" indent="0">
              <a:buNone/>
            </a:pPr>
            <a:endParaRPr lang="en-US" sz="3200" dirty="0"/>
          </a:p>
          <a:p>
            <a:pPr marL="0" indent="0">
              <a:buNone/>
            </a:pPr>
            <a:r>
              <a:rPr lang="en-US" sz="3200" dirty="0"/>
              <a:t>(c) 30 days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C0EA436-9CD8-4202-9936-54BCD050107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03A9E7-35DA-4287-A31A-9EC743B9A592}"/>
              </a:ext>
            </a:extLst>
          </p:cNvPr>
          <p:cNvSpPr>
            <a:spLocks noGrp="1"/>
          </p:cNvSpPr>
          <p:nvPr>
            <p:ph type="sldNum" sz="quarter" idx="12"/>
          </p:nvPr>
        </p:nvSpPr>
        <p:spPr/>
        <p:txBody>
          <a:bodyPr/>
          <a:lstStyle/>
          <a:p>
            <a:fld id="{A7F154CC-4E82-45BB-8A64-02679D04A018}" type="slidenum">
              <a:rPr lang="en-US" smtClean="0"/>
              <a:pPr/>
              <a:t>92</a:t>
            </a:fld>
            <a:endParaRPr lang="en-US" dirty="0"/>
          </a:p>
        </p:txBody>
      </p:sp>
      <p:sp useBgFill="1">
        <p:nvSpPr>
          <p:cNvPr id="5" name="TextBox 4">
            <a:extLst>
              <a:ext uri="{FF2B5EF4-FFF2-40B4-BE49-F238E27FC236}">
                <a16:creationId xmlns:a16="http://schemas.microsoft.com/office/drawing/2014/main" id="{606985EC-D5D9-7A4B-AF12-2F8BD0A1CD3E}"/>
              </a:ext>
            </a:extLst>
          </p:cNvPr>
          <p:cNvSpPr txBox="1"/>
          <p:nvPr/>
        </p:nvSpPr>
        <p:spPr>
          <a:xfrm>
            <a:off x="396240" y="6356351"/>
            <a:ext cx="827532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1392173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2C8A7-121B-4DA5-91CD-26BADF11D8EB}"/>
              </a:ext>
            </a:extLst>
          </p:cNvPr>
          <p:cNvSpPr>
            <a:spLocks noGrp="1"/>
          </p:cNvSpPr>
          <p:nvPr>
            <p:ph idx="1"/>
          </p:nvPr>
        </p:nvSpPr>
        <p:spPr/>
        <p:txBody>
          <a:bodyPr/>
          <a:lstStyle/>
          <a:p>
            <a:pPr marL="0" indent="0">
              <a:buNone/>
            </a:pPr>
            <a:r>
              <a:rPr lang="en-US" dirty="0"/>
              <a:t>7. One who, by possession of a recognized degree, certificate or professional standing or by extensive knowledge, training and experience, has successfully demonstrated his ability to resolve problems relating to the subject matter, the work or the project is called a ________</a:t>
            </a:r>
          </a:p>
          <a:p>
            <a:pPr marL="0" indent="0">
              <a:buNone/>
            </a:pPr>
            <a:r>
              <a:rPr lang="en-US" dirty="0"/>
              <a:t> (a) Authorized Person </a:t>
            </a:r>
          </a:p>
          <a:p>
            <a:pPr marL="0" indent="0">
              <a:buNone/>
            </a:pPr>
            <a:r>
              <a:rPr lang="en-US" dirty="0"/>
              <a:t>(b) Competent Person</a:t>
            </a:r>
          </a:p>
          <a:p>
            <a:pPr marL="0" indent="0">
              <a:buNone/>
            </a:pPr>
            <a:r>
              <a:rPr lang="en-US" dirty="0"/>
              <a:t> (c) Qualified Person </a:t>
            </a:r>
          </a:p>
          <a:p>
            <a:pPr marL="0" indent="0">
              <a:buNone/>
            </a:pPr>
            <a:r>
              <a:rPr lang="en-US" dirty="0"/>
              <a:t>(d) Smart Person</a:t>
            </a:r>
          </a:p>
        </p:txBody>
      </p:sp>
      <p:sp>
        <p:nvSpPr>
          <p:cNvPr id="3" name="Title 2">
            <a:extLst>
              <a:ext uri="{FF2B5EF4-FFF2-40B4-BE49-F238E27FC236}">
                <a16:creationId xmlns:a16="http://schemas.microsoft.com/office/drawing/2014/main" id="{52A9599C-C986-428E-90CD-C433215B78C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2AD6B1F-241B-40AC-AA97-C90BC1227318}"/>
              </a:ext>
            </a:extLst>
          </p:cNvPr>
          <p:cNvSpPr>
            <a:spLocks noGrp="1"/>
          </p:cNvSpPr>
          <p:nvPr>
            <p:ph type="sldNum" sz="quarter" idx="12"/>
          </p:nvPr>
        </p:nvSpPr>
        <p:spPr/>
        <p:txBody>
          <a:bodyPr/>
          <a:lstStyle/>
          <a:p>
            <a:fld id="{A7F154CC-4E82-45BB-8A64-02679D04A018}" type="slidenum">
              <a:rPr lang="en-US" smtClean="0"/>
              <a:pPr/>
              <a:t>93</a:t>
            </a:fld>
            <a:endParaRPr lang="en-US" dirty="0"/>
          </a:p>
        </p:txBody>
      </p:sp>
      <p:sp useBgFill="1">
        <p:nvSpPr>
          <p:cNvPr id="5" name="TextBox 4">
            <a:extLst>
              <a:ext uri="{FF2B5EF4-FFF2-40B4-BE49-F238E27FC236}">
                <a16:creationId xmlns:a16="http://schemas.microsoft.com/office/drawing/2014/main" id="{3B5A0AF0-99BC-BC48-8FCB-0037481080BD}"/>
              </a:ext>
            </a:extLst>
          </p:cNvPr>
          <p:cNvSpPr txBox="1"/>
          <p:nvPr/>
        </p:nvSpPr>
        <p:spPr>
          <a:xfrm>
            <a:off x="0" y="6356351"/>
            <a:ext cx="867156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360262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4B916-62B4-456E-9F57-B95EF9CE2D47}"/>
              </a:ext>
            </a:extLst>
          </p:cNvPr>
          <p:cNvSpPr>
            <a:spLocks noGrp="1"/>
          </p:cNvSpPr>
          <p:nvPr>
            <p:ph idx="1"/>
          </p:nvPr>
        </p:nvSpPr>
        <p:spPr/>
        <p:txBody>
          <a:bodyPr>
            <a:normAutofit/>
          </a:bodyPr>
          <a:lstStyle/>
          <a:p>
            <a:pPr marL="0" indent="0">
              <a:buNone/>
            </a:pPr>
            <a:r>
              <a:rPr lang="en-US" sz="3200" dirty="0"/>
              <a:t>The correct answer is:</a:t>
            </a:r>
          </a:p>
          <a:p>
            <a:pPr marL="0" indent="0">
              <a:buNone/>
            </a:pPr>
            <a:endParaRPr lang="en-US" sz="3200" dirty="0"/>
          </a:p>
          <a:p>
            <a:pPr marL="0" indent="0">
              <a:buNone/>
            </a:pPr>
            <a:r>
              <a:rPr lang="en-US" sz="3200" dirty="0"/>
              <a:t>(c) Qualified Person</a:t>
            </a:r>
          </a:p>
        </p:txBody>
      </p:sp>
      <p:sp>
        <p:nvSpPr>
          <p:cNvPr id="3" name="Title 2">
            <a:extLst>
              <a:ext uri="{FF2B5EF4-FFF2-40B4-BE49-F238E27FC236}">
                <a16:creationId xmlns:a16="http://schemas.microsoft.com/office/drawing/2014/main" id="{06C8E583-54EE-4F07-ACB3-4AAF0AAC893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6524AD1-BF6C-4066-BB49-2BA6B4E52C11}"/>
              </a:ext>
            </a:extLst>
          </p:cNvPr>
          <p:cNvSpPr>
            <a:spLocks noGrp="1"/>
          </p:cNvSpPr>
          <p:nvPr>
            <p:ph type="sldNum" sz="quarter" idx="12"/>
          </p:nvPr>
        </p:nvSpPr>
        <p:spPr/>
        <p:txBody>
          <a:bodyPr/>
          <a:lstStyle/>
          <a:p>
            <a:fld id="{A7F154CC-4E82-45BB-8A64-02679D04A018}" type="slidenum">
              <a:rPr lang="en-US" smtClean="0"/>
              <a:pPr/>
              <a:t>94</a:t>
            </a:fld>
            <a:endParaRPr lang="en-US" dirty="0"/>
          </a:p>
        </p:txBody>
      </p:sp>
      <p:sp useBgFill="1">
        <p:nvSpPr>
          <p:cNvPr id="5" name="TextBox 4">
            <a:extLst>
              <a:ext uri="{FF2B5EF4-FFF2-40B4-BE49-F238E27FC236}">
                <a16:creationId xmlns:a16="http://schemas.microsoft.com/office/drawing/2014/main" id="{703AB3E7-3859-D848-A2D4-2E5710608EF1}"/>
              </a:ext>
            </a:extLst>
          </p:cNvPr>
          <p:cNvSpPr txBox="1"/>
          <p:nvPr/>
        </p:nvSpPr>
        <p:spPr>
          <a:xfrm>
            <a:off x="182880" y="6356351"/>
            <a:ext cx="8488680"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466875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1076178" y="149225"/>
            <a:ext cx="6991643" cy="1143000"/>
          </a:xfrm>
        </p:spPr>
        <p:txBody>
          <a:bodyPr/>
          <a:lstStyle/>
          <a:p>
            <a:r>
              <a:rPr lang="en-US" altLang="es-MX" sz="3700" dirty="0">
                <a:solidFill>
                  <a:srgbClr val="4E5B6F"/>
                </a:solidFill>
              </a:rPr>
              <a:t>Thank You For Attending!</a:t>
            </a:r>
            <a:endParaRPr lang="es-MX" dirty="0"/>
          </a:p>
        </p:txBody>
      </p:sp>
      <p:sp>
        <p:nvSpPr>
          <p:cNvPr id="6" name="5 Marcador de contenido"/>
          <p:cNvSpPr>
            <a:spLocks noGrp="1"/>
          </p:cNvSpPr>
          <p:nvPr>
            <p:ph sz="quarter" idx="4294967295"/>
          </p:nvPr>
        </p:nvSpPr>
        <p:spPr>
          <a:xfrm>
            <a:off x="2171699" y="4669497"/>
            <a:ext cx="4800600" cy="841375"/>
          </a:xfrm>
          <a:prstGeom prst="rect">
            <a:avLst/>
          </a:prstGeom>
        </p:spPr>
        <p:txBody>
          <a:bodyPr>
            <a:normAutofit fontScale="92500" lnSpcReduction="10000"/>
          </a:bodyPr>
          <a:lstStyle/>
          <a:p>
            <a:pPr marL="109537" lvl="0" indent="0" algn="ctr" fontAlgn="base">
              <a:spcAft>
                <a:spcPct val="0"/>
              </a:spcAft>
              <a:buClr>
                <a:srgbClr val="7FD13B"/>
              </a:buClr>
              <a:buNone/>
              <a:defRPr/>
            </a:pPr>
            <a:r>
              <a:rPr lang="en-US" altLang="es-MX" sz="6100" dirty="0">
                <a:solidFill>
                  <a:srgbClr val="000000"/>
                </a:solidFill>
              </a:rPr>
              <a:t>Questions</a:t>
            </a:r>
            <a:endParaRPr lang="en-US" altLang="es-MX" sz="6100" dirty="0">
              <a:solidFill>
                <a:prstClr val="black"/>
              </a:solidFill>
            </a:endParaRPr>
          </a:p>
          <a:p>
            <a:endParaRPr lang="es-MX" dirty="0"/>
          </a:p>
        </p:txBody>
      </p:sp>
      <p:pic>
        <p:nvPicPr>
          <p:cNvPr id="2" name="Picture 1" title="Worker im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1600" y="1292225"/>
            <a:ext cx="6400800" cy="3038475"/>
          </a:xfrm>
          <a:prstGeom prst="rect">
            <a:avLst/>
          </a:prstGeom>
        </p:spPr>
      </p:pic>
    </p:spTree>
    <p:extLst>
      <p:ext uri="{BB962C8B-B14F-4D97-AF65-F5344CB8AC3E}">
        <p14:creationId xmlns:p14="http://schemas.microsoft.com/office/powerpoint/2010/main" val="39553502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1857375" y="1220058"/>
            <a:ext cx="5429250" cy="1543050"/>
          </a:xfrm>
        </p:spPr>
        <p:txBody>
          <a:bodyPr>
            <a:normAutofit fontScale="90000"/>
          </a:bodyPr>
          <a:lstStyle/>
          <a:p>
            <a:pPr algn="ctr"/>
            <a:r>
              <a:rPr lang="en-US" sz="4050" dirty="0">
                <a:solidFill>
                  <a:schemeClr val="tx1"/>
                </a:solidFill>
              </a:rPr>
              <a:t>PLEASE FILL OUT EVALUATION</a:t>
            </a:r>
            <a:br>
              <a:rPr lang="en-US" sz="4050" dirty="0">
                <a:solidFill>
                  <a:schemeClr val="tx1"/>
                </a:solidFill>
              </a:rPr>
            </a:br>
            <a:r>
              <a:rPr lang="en-US" sz="4050" dirty="0">
                <a:solidFill>
                  <a:schemeClr val="tx1"/>
                </a:solidFill>
              </a:rPr>
              <a:t>Scan the </a:t>
            </a:r>
            <a:r>
              <a:rPr lang="en-US" sz="4050" dirty="0" err="1">
                <a:solidFill>
                  <a:schemeClr val="tx1"/>
                </a:solidFill>
              </a:rPr>
              <a:t>qr</a:t>
            </a:r>
            <a:r>
              <a:rPr lang="en-US" sz="4050" dirty="0">
                <a:solidFill>
                  <a:schemeClr val="tx1"/>
                </a:solidFill>
              </a:rPr>
              <a:t> code</a:t>
            </a:r>
            <a:br>
              <a:rPr lang="en-US" sz="4050" dirty="0">
                <a:solidFill>
                  <a:schemeClr val="tx1"/>
                </a:solidFill>
              </a:rPr>
            </a:br>
            <a:endParaRPr lang="es-MX" sz="3600" dirty="0">
              <a:solidFill>
                <a:schemeClr val="tx1"/>
              </a:solidFill>
            </a:endParaRPr>
          </a:p>
        </p:txBody>
      </p:sp>
      <p:pic>
        <p:nvPicPr>
          <p:cNvPr id="5" name="Picture 4" descr="Qr code&#10;&#10;Description automatically generated">
            <a:extLst>
              <a:ext uri="{FF2B5EF4-FFF2-40B4-BE49-F238E27FC236}">
                <a16:creationId xmlns:a16="http://schemas.microsoft.com/office/drawing/2014/main" id="{4B0307E5-73FB-B34F-A73F-9C621B103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7" y="295421"/>
            <a:ext cx="1390783" cy="1301774"/>
          </a:xfrm>
          <a:prstGeom prst="rect">
            <a:avLst/>
          </a:prstGeom>
        </p:spPr>
      </p:pic>
      <p:pic>
        <p:nvPicPr>
          <p:cNvPr id="6" name="Picture 5" descr="A qr code with a black and white background&#10;&#10;Description automatically generated">
            <a:extLst>
              <a:ext uri="{FF2B5EF4-FFF2-40B4-BE49-F238E27FC236}">
                <a16:creationId xmlns:a16="http://schemas.microsoft.com/office/drawing/2014/main" id="{1CC76986-4434-4639-1B09-287F7DE30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18509"/>
            <a:ext cx="4114800" cy="4114800"/>
          </a:xfrm>
          <a:prstGeom prst="rect">
            <a:avLst/>
          </a:prstGeom>
        </p:spPr>
      </p:pic>
    </p:spTree>
    <p:extLst>
      <p:ext uri="{BB962C8B-B14F-4D97-AF65-F5344CB8AC3E}">
        <p14:creationId xmlns:p14="http://schemas.microsoft.com/office/powerpoint/2010/main" val="35168267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BE3DB7-0F06-0F42-9D45-80BBD76774DA}"/>
              </a:ext>
            </a:extLst>
          </p:cNvPr>
          <p:cNvSpPr/>
          <p:nvPr/>
        </p:nvSpPr>
        <p:spPr bwMode="auto">
          <a:xfrm>
            <a:off x="1360996" y="1734683"/>
            <a:ext cx="5786438" cy="1044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white"/>
              </a:solidFill>
              <a:latin typeface="Calibri" panose="020F0502020204030204"/>
            </a:endParaRPr>
          </a:p>
        </p:txBody>
      </p:sp>
      <p:sp>
        <p:nvSpPr>
          <p:cNvPr id="2" name="Rectangle 1">
            <a:extLst>
              <a:ext uri="{FF2B5EF4-FFF2-40B4-BE49-F238E27FC236}">
                <a16:creationId xmlns:a16="http://schemas.microsoft.com/office/drawing/2014/main" id="{2CA5F23D-2D3C-3345-B747-5B48911A53BF}"/>
              </a:ext>
            </a:extLst>
          </p:cNvPr>
          <p:cNvSpPr/>
          <p:nvPr/>
        </p:nvSpPr>
        <p:spPr>
          <a:xfrm>
            <a:off x="1143000" y="2256772"/>
            <a:ext cx="6858000" cy="3046988"/>
          </a:xfrm>
          <a:prstGeom prst="rect">
            <a:avLst/>
          </a:prstGeom>
        </p:spPr>
        <p:txBody>
          <a:bodyPr wrap="square">
            <a:spAutoFit/>
          </a:bodyPr>
          <a:lstStyle/>
          <a:p>
            <a:pPr algn="ctr" defTabSz="342900">
              <a:defRPr/>
            </a:pPr>
            <a:r>
              <a:rPr lang="en-US" sz="7200" dirty="0">
                <a:ln w="0"/>
                <a:solidFill>
                  <a:srgbClr val="910D23"/>
                </a:solidFill>
                <a:effectLst>
                  <a:outerShdw blurRad="38100" dist="19050" dir="2700000" algn="tl" rotWithShape="0">
                    <a:srgbClr val="000000">
                      <a:alpha val="40000"/>
                    </a:srgbClr>
                  </a:outerShdw>
                </a:effectLst>
                <a:latin typeface="Calibri" panose="020F0502020204030204" pitchFamily="34" charset="0"/>
              </a:rPr>
              <a:t> Thank You</a:t>
            </a:r>
          </a:p>
          <a:p>
            <a:pPr algn="ctr" defTabSz="342900">
              <a:defRPr/>
            </a:pPr>
            <a:r>
              <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rPr>
              <a:t>972-786-0909</a:t>
            </a:r>
          </a:p>
          <a:p>
            <a:pPr algn="ctr" defTabSz="342900">
              <a:defRPr/>
            </a:pPr>
            <a:endPar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endParaRPr>
          </a:p>
          <a:p>
            <a:pPr algn="ctr" defTabSz="342900">
              <a:defRPr/>
            </a:pPr>
            <a:r>
              <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rPr>
              <a:t> </a:t>
            </a:r>
            <a:r>
              <a:rPr lang="en-US" sz="2400" dirty="0" err="1">
                <a:ln w="0"/>
                <a:solidFill>
                  <a:srgbClr val="910D23"/>
                </a:solidFill>
                <a:effectLst>
                  <a:outerShdw blurRad="38100" dist="19050" dir="2700000" algn="tl" rotWithShape="0">
                    <a:srgbClr val="000000">
                      <a:alpha val="40000"/>
                    </a:srgbClr>
                  </a:outerShdw>
                </a:effectLst>
                <a:latin typeface="Calibri" panose="020F0502020204030204" pitchFamily="34" charset="0"/>
              </a:rPr>
              <a:t>www.regionalhca.org</a:t>
            </a:r>
            <a:endPar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endParaRPr>
          </a:p>
          <a:p>
            <a:pPr algn="ctr" defTabSz="342900">
              <a:defRPr/>
            </a:pPr>
            <a:endPar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endParaRPr>
          </a:p>
          <a:p>
            <a:pPr algn="ctr" defTabSz="342900">
              <a:defRPr/>
            </a:pPr>
            <a:endParaRPr lang="en-US" sz="2400" dirty="0">
              <a:ln w="0"/>
              <a:solidFill>
                <a:srgbClr val="910D23"/>
              </a:solidFill>
              <a:effectLst>
                <a:outerShdw blurRad="38100" dist="19050" dir="2700000" algn="tl" rotWithShape="0">
                  <a:srgbClr val="000000">
                    <a:alpha val="40000"/>
                  </a:srgbClr>
                </a:outerShdw>
              </a:effectLst>
              <a:latin typeface="Calibri" panose="020F0502020204030204" pitchFamily="34" charset="0"/>
            </a:endParaRPr>
          </a:p>
        </p:txBody>
      </p:sp>
      <p:pic>
        <p:nvPicPr>
          <p:cNvPr id="8" name="Picture 7" descr="A picture containing map&#10;&#10;Description automatically generated">
            <a:extLst>
              <a:ext uri="{FF2B5EF4-FFF2-40B4-BE49-F238E27FC236}">
                <a16:creationId xmlns:a16="http://schemas.microsoft.com/office/drawing/2014/main" id="{E548C220-0B89-444F-AA04-9CBB452C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65" y="438842"/>
            <a:ext cx="1951861" cy="2591682"/>
          </a:xfrm>
          <a:prstGeom prst="rect">
            <a:avLst/>
          </a:prstGeom>
        </p:spPr>
      </p:pic>
    </p:spTree>
    <p:extLst>
      <p:ext uri="{BB962C8B-B14F-4D97-AF65-F5344CB8AC3E}">
        <p14:creationId xmlns:p14="http://schemas.microsoft.com/office/powerpoint/2010/main" val="2365361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13356</Words>
  <Application>Microsoft Macintosh PowerPoint</Application>
  <PresentationFormat>On-screen Show (4:3)</PresentationFormat>
  <Paragraphs>1073</Paragraphs>
  <Slides>97</Slides>
  <Notes>42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97</vt:i4>
      </vt:variant>
    </vt:vector>
  </HeadingPairs>
  <TitlesOfParts>
    <vt:vector size="112" baseType="lpstr">
      <vt:lpstr>Arial</vt:lpstr>
      <vt:lpstr>ArialMT</vt:lpstr>
      <vt:lpstr>Baskerville Old Face</vt:lpstr>
      <vt:lpstr>Calibri</vt:lpstr>
      <vt:lpstr>Calibri Light</vt:lpstr>
      <vt:lpstr>Comic Sans MS</vt:lpstr>
      <vt:lpstr>Courier New</vt:lpstr>
      <vt:lpstr>Helv</vt:lpstr>
      <vt:lpstr>Helvetica</vt:lpstr>
      <vt:lpstr>Helvetica Light</vt:lpstr>
      <vt:lpstr>Symbol</vt:lpstr>
      <vt:lpstr>Tahoma</vt:lpstr>
      <vt:lpstr>Times New Roman</vt:lpstr>
      <vt:lpstr>Wingdings</vt:lpstr>
      <vt:lpstr>Office Theme</vt:lpstr>
      <vt:lpstr>Fall Protection Training OSHA - Susan Harwood Training Grant</vt:lpstr>
      <vt:lpstr>To register for today’s class, please scan the QR Code</vt:lpstr>
      <vt:lpstr>Welcome in-person</vt:lpstr>
      <vt:lpstr>House keeping rules</vt:lpstr>
      <vt:lpstr>Disclaimer</vt:lpstr>
      <vt:lpstr>Susan Harwood Grant</vt:lpstr>
      <vt:lpstr>PowerPoint Presentation</vt:lpstr>
      <vt:lpstr>Workers’ Rights</vt:lpstr>
      <vt:lpstr>Fall Prevention Fact Sheet</vt:lpstr>
      <vt:lpstr>Health effects of heat</vt:lpstr>
      <vt:lpstr>A Heat Safety Fact Sheet</vt:lpstr>
      <vt:lpstr>OSHA Portable Ladder Safety </vt:lpstr>
      <vt:lpstr>QR Code to download Training material</vt:lpstr>
      <vt:lpstr>Agenda</vt:lpstr>
      <vt:lpstr>Agenda </vt:lpstr>
      <vt:lpstr>FALL PROTECTION PRE-TEST</vt:lpstr>
      <vt:lpstr>PowerPoint Presentation</vt:lpstr>
      <vt:lpstr>PowerPoint Presentation</vt:lpstr>
      <vt:lpstr>PowerPoint Presentation</vt:lpstr>
      <vt:lpstr>PowerPoint Presentation</vt:lpstr>
      <vt:lpstr>PowerPoint Presentation</vt:lpstr>
      <vt:lpstr>PowerPoint Presentation</vt:lpstr>
      <vt:lpstr>Introduction to osha</vt:lpstr>
      <vt:lpstr>Why is OSHA Important to You?</vt:lpstr>
      <vt:lpstr>History of OSHA</vt:lpstr>
      <vt:lpstr>OSHA’s Mission</vt:lpstr>
      <vt:lpstr>OSHA’s Inspection Priorities</vt:lpstr>
      <vt:lpstr>Rights as a Whistleblower</vt:lpstr>
      <vt:lpstr>Rights as a Whistleblower </vt:lpstr>
      <vt:lpstr>Questions about OSHA?</vt:lpstr>
      <vt:lpstr>Introduction to Fall Protection</vt:lpstr>
      <vt:lpstr>Objectives</vt:lpstr>
      <vt:lpstr>Falls in Construction </vt:lpstr>
      <vt:lpstr>Building Structures</vt:lpstr>
      <vt:lpstr>OSHA Regulations on Fall Protection </vt:lpstr>
      <vt:lpstr>Warning Lines – 1926 Roofing</vt:lpstr>
      <vt:lpstr>Misuse of Portable Ladders</vt:lpstr>
      <vt:lpstr>Aerial Lift Fall Protection</vt:lpstr>
      <vt:lpstr>Scaffold types</vt:lpstr>
      <vt:lpstr>Scaffolds in construction</vt:lpstr>
      <vt:lpstr>Scaffolds in construction </vt:lpstr>
      <vt:lpstr>PowerPoint Presentation</vt:lpstr>
      <vt:lpstr>Authorized Person</vt:lpstr>
      <vt:lpstr>Competent Person</vt:lpstr>
      <vt:lpstr>Qualified Person</vt:lpstr>
      <vt:lpstr>Fall protection requirement</vt:lpstr>
      <vt:lpstr>Guardrails</vt:lpstr>
      <vt:lpstr>Guardrails </vt:lpstr>
      <vt:lpstr>Use of Safety Nets </vt:lpstr>
      <vt:lpstr>Safety Nets</vt:lpstr>
      <vt:lpstr>Skylights &amp; Holes</vt:lpstr>
      <vt:lpstr>Personal Fall Arrest Systems</vt:lpstr>
      <vt:lpstr>Anchorage Point</vt:lpstr>
      <vt:lpstr>Temporary Anchorage Connectors</vt:lpstr>
      <vt:lpstr>Connectors</vt:lpstr>
      <vt:lpstr>Connecting Devices</vt:lpstr>
      <vt:lpstr>Lanyards</vt:lpstr>
      <vt:lpstr>Body Harness</vt:lpstr>
      <vt:lpstr>PFAS Inspection</vt:lpstr>
      <vt:lpstr>PowerPoint Presentation</vt:lpstr>
      <vt:lpstr>PowerPoint Presentation</vt:lpstr>
      <vt:lpstr>Connecting Devices </vt:lpstr>
      <vt:lpstr>Fall Clearance - Lanyard</vt:lpstr>
      <vt:lpstr>Fall Clearance - SRL</vt:lpstr>
      <vt:lpstr>Rescue Equipment</vt:lpstr>
      <vt:lpstr>Fall Rescue Procedures </vt:lpstr>
      <vt:lpstr>Questions?</vt:lpstr>
      <vt:lpstr>Disclaimer and Copyright Information</vt:lpstr>
      <vt:lpstr>Fall Prevention Options</vt:lpstr>
      <vt:lpstr>Commonly Used Terms</vt:lpstr>
      <vt:lpstr>Personal Fall Arrest System </vt:lpstr>
      <vt:lpstr>Examples of PPE Failures</vt:lpstr>
      <vt:lpstr>Examples of PPE Failures     </vt:lpstr>
      <vt:lpstr>Scaffolds in construction   </vt:lpstr>
      <vt:lpstr>Scaffolds in construction    </vt:lpstr>
      <vt:lpstr>Is This a Fall Hazard? </vt:lpstr>
      <vt:lpstr>Is This a Fall Hazard?   </vt:lpstr>
      <vt:lpstr>Is This a Fall Hazard?    </vt:lpstr>
      <vt:lpstr> Is This a Fall Hazard?</vt:lpstr>
      <vt:lpstr>YES</vt:lpstr>
      <vt:lpstr>FALL PROTECTION Post-TEST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lpstr>PLEASE FILL OUT EVALUATION Scan the qr code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2017-10-18T18:47:54Z</dcterms:created>
  <dcterms:modified xsi:type="dcterms:W3CDTF">2023-10-18T23:30:04Z</dcterms:modified>
</cp:coreProperties>
</file>