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6" r:id="rId1"/>
  </p:sldMasterIdLst>
  <p:notesMasterIdLst>
    <p:notesMasterId r:id="rId113"/>
  </p:notesMasterIdLst>
  <p:handoutMasterIdLst>
    <p:handoutMasterId r:id="rId114"/>
  </p:handoutMasterIdLst>
  <p:sldIdLst>
    <p:sldId id="1244" r:id="rId2"/>
    <p:sldId id="1236" r:id="rId3"/>
    <p:sldId id="589" r:id="rId4"/>
    <p:sldId id="1242" r:id="rId5"/>
    <p:sldId id="571" r:id="rId6"/>
    <p:sldId id="1237" r:id="rId7"/>
    <p:sldId id="1243" r:id="rId8"/>
    <p:sldId id="515" r:id="rId9"/>
    <p:sldId id="516" r:id="rId10"/>
    <p:sldId id="517" r:id="rId11"/>
    <p:sldId id="1241" r:id="rId12"/>
    <p:sldId id="518" r:id="rId13"/>
    <p:sldId id="1235" r:id="rId14"/>
    <p:sldId id="591" r:id="rId15"/>
    <p:sldId id="592" r:id="rId16"/>
    <p:sldId id="642" r:id="rId17"/>
    <p:sldId id="643" r:id="rId18"/>
    <p:sldId id="644" r:id="rId19"/>
    <p:sldId id="645" r:id="rId20"/>
    <p:sldId id="646" r:id="rId21"/>
    <p:sldId id="647" r:id="rId22"/>
    <p:sldId id="648" r:id="rId23"/>
    <p:sldId id="577" r:id="rId24"/>
    <p:sldId id="495" r:id="rId25"/>
    <p:sldId id="593" r:id="rId26"/>
    <p:sldId id="497" r:id="rId27"/>
    <p:sldId id="587" r:id="rId28"/>
    <p:sldId id="540" r:id="rId29"/>
    <p:sldId id="415" r:id="rId30"/>
    <p:sldId id="576" r:id="rId31"/>
    <p:sldId id="594" r:id="rId32"/>
    <p:sldId id="580" r:id="rId33"/>
    <p:sldId id="260" r:id="rId34"/>
    <p:sldId id="266" r:id="rId35"/>
    <p:sldId id="432" r:id="rId36"/>
    <p:sldId id="467" r:id="rId37"/>
    <p:sldId id="464" r:id="rId38"/>
    <p:sldId id="347" r:id="rId39"/>
    <p:sldId id="634" r:id="rId40"/>
    <p:sldId id="635" r:id="rId41"/>
    <p:sldId id="327" r:id="rId42"/>
    <p:sldId id="334" r:id="rId43"/>
    <p:sldId id="641" r:id="rId44"/>
    <p:sldId id="433" r:id="rId45"/>
    <p:sldId id="434" r:id="rId46"/>
    <p:sldId id="435" r:id="rId47"/>
    <p:sldId id="280" r:id="rId48"/>
    <p:sldId id="439" r:id="rId49"/>
    <p:sldId id="597" r:id="rId50"/>
    <p:sldId id="297" r:id="rId51"/>
    <p:sldId id="294" r:id="rId52"/>
    <p:sldId id="441" r:id="rId53"/>
    <p:sldId id="440" r:id="rId54"/>
    <p:sldId id="300" r:id="rId55"/>
    <p:sldId id="445" r:id="rId56"/>
    <p:sldId id="446" r:id="rId57"/>
    <p:sldId id="666" r:id="rId58"/>
    <p:sldId id="457" r:id="rId59"/>
    <p:sldId id="316" r:id="rId60"/>
    <p:sldId id="448" r:id="rId61"/>
    <p:sldId id="640" r:id="rId62"/>
    <p:sldId id="304" r:id="rId63"/>
    <p:sldId id="470" r:id="rId64"/>
    <p:sldId id="664" r:id="rId65"/>
    <p:sldId id="665" r:id="rId66"/>
    <p:sldId id="460" r:id="rId67"/>
    <p:sldId id="461" r:id="rId68"/>
    <p:sldId id="462" r:id="rId69"/>
    <p:sldId id="463" r:id="rId70"/>
    <p:sldId id="484" r:id="rId71"/>
    <p:sldId id="384" r:id="rId72"/>
    <p:sldId id="632" r:id="rId73"/>
    <p:sldId id="424" r:id="rId74"/>
    <p:sldId id="590" r:id="rId75"/>
    <p:sldId id="600" r:id="rId76"/>
    <p:sldId id="601" r:id="rId77"/>
    <p:sldId id="604" r:id="rId78"/>
    <p:sldId id="605" r:id="rId79"/>
    <p:sldId id="609" r:id="rId80"/>
    <p:sldId id="612" r:id="rId81"/>
    <p:sldId id="613" r:id="rId82"/>
    <p:sldId id="614" r:id="rId83"/>
    <p:sldId id="615" r:id="rId84"/>
    <p:sldId id="620" r:id="rId85"/>
    <p:sldId id="622" r:id="rId86"/>
    <p:sldId id="623" r:id="rId87"/>
    <p:sldId id="627" r:id="rId88"/>
    <p:sldId id="628" r:id="rId89"/>
    <p:sldId id="629" r:id="rId90"/>
    <p:sldId id="630" r:id="rId91"/>
    <p:sldId id="337" r:id="rId92"/>
    <p:sldId id="339" r:id="rId93"/>
    <p:sldId id="617" r:id="rId94"/>
    <p:sldId id="650" r:id="rId95"/>
    <p:sldId id="649" r:id="rId96"/>
    <p:sldId id="652" r:id="rId97"/>
    <p:sldId id="658" r:id="rId98"/>
    <p:sldId id="653" r:id="rId99"/>
    <p:sldId id="659" r:id="rId100"/>
    <p:sldId id="654" r:id="rId101"/>
    <p:sldId id="660" r:id="rId102"/>
    <p:sldId id="655" r:id="rId103"/>
    <p:sldId id="661" r:id="rId104"/>
    <p:sldId id="656" r:id="rId105"/>
    <p:sldId id="662" r:id="rId106"/>
    <p:sldId id="657" r:id="rId107"/>
    <p:sldId id="663" r:id="rId108"/>
    <p:sldId id="488" r:id="rId109"/>
    <p:sldId id="359" r:id="rId110"/>
    <p:sldId id="1239" r:id="rId111"/>
    <p:sldId id="1233" r:id="rId1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94626" autoAdjust="0"/>
  </p:normalViewPr>
  <p:slideViewPr>
    <p:cSldViewPr snapToGrid="0">
      <p:cViewPr varScale="1">
        <p:scale>
          <a:sx n="121" d="100"/>
          <a:sy n="121" d="100"/>
        </p:scale>
        <p:origin x="1616" y="168"/>
      </p:cViewPr>
      <p:guideLst>
        <p:guide orient="horz" pos="2160"/>
        <p:guide pos="2880"/>
      </p:guideLst>
    </p:cSldViewPr>
  </p:slideViewPr>
  <p:notesTextViewPr>
    <p:cViewPr>
      <p:scale>
        <a:sx n="1" d="1"/>
        <a:sy n="1" d="1"/>
      </p:scale>
      <p:origin x="0" y="0"/>
    </p:cViewPr>
  </p:notesTextViewPr>
  <p:sorterViewPr>
    <p:cViewPr>
      <p:scale>
        <a:sx n="100" d="100"/>
        <a:sy n="100" d="100"/>
      </p:scale>
      <p:origin x="0" y="-5502"/>
    </p:cViewPr>
  </p:sorterViewPr>
  <p:notesViewPr>
    <p:cSldViewPr snapToGrid="0">
      <p:cViewPr varScale="1">
        <p:scale>
          <a:sx n="52" d="100"/>
          <a:sy n="52" d="100"/>
        </p:scale>
        <p:origin x="1757"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5D63F81-08D3-4685-875C-4C4FB6F54606}" type="datetimeFigureOut">
              <a:rPr lang="en-US" smtClean="0"/>
              <a:t>11/12/23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CEB1712-D39C-421D-BCF6-698EACB6E770}" type="slidenum">
              <a:rPr lang="en-US" smtClean="0"/>
              <a:t>‹#›</a:t>
            </a:fld>
            <a:endParaRPr lang="en-US"/>
          </a:p>
        </p:txBody>
      </p:sp>
    </p:spTree>
    <p:extLst>
      <p:ext uri="{BB962C8B-B14F-4D97-AF65-F5344CB8AC3E}">
        <p14:creationId xmlns:p14="http://schemas.microsoft.com/office/powerpoint/2010/main" val="422726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C83085-6FCD-401B-8360-26C6E7B47C05}" type="datetimeFigureOut">
              <a:rPr lang="en-US" smtClean="0"/>
              <a:t>11/12/23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45B6D-448B-4C3E-9F38-9F27B833FA11}" type="slidenum">
              <a:rPr lang="en-US" smtClean="0"/>
              <a:t>‹#›</a:t>
            </a:fld>
            <a:endParaRPr lang="en-US"/>
          </a:p>
        </p:txBody>
      </p:sp>
    </p:spTree>
    <p:extLst>
      <p:ext uri="{BB962C8B-B14F-4D97-AF65-F5344CB8AC3E}">
        <p14:creationId xmlns:p14="http://schemas.microsoft.com/office/powerpoint/2010/main" val="2179128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sha.gov/pls/oshaweb/owasrch.search_form?p_doc_type=OSHACT&amp;p_toc_level=0&amp;p_keyvalue=" TargetMode="External"/><Relationship Id="rId7" Type="http://schemas.openxmlformats.org/officeDocument/2006/relationships/hyperlink" Target="http://www.dol.gov/_sec/welcome.htm"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osha.gov/as/opa/michaels_bio.html" TargetMode="External"/><Relationship Id="rId5" Type="http://schemas.openxmlformats.org/officeDocument/2006/relationships/hyperlink" Target="http://www.dol.gov/" TargetMode="External"/><Relationship Id="rId4" Type="http://schemas.openxmlformats.org/officeDocument/2006/relationships/hyperlink" Target="https://osha.gov/Publications/3439at-a-glance.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sha.gov/pls/oshaweb/owadisp.show_document?p_table=INTERPRETATIONS&amp;p_id=2477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26_0502&amp;src_anchor_name=1926.502(i)" TargetMode="External"/><Relationship Id="rId7" Type="http://schemas.openxmlformats.org/officeDocument/2006/relationships/hyperlink" Target="https://www.osha.gov/pls/oshaweb/owalink.query_links?src_doc_type=STANDARDS&amp;src_unique_file=1926_0502&amp;src_anchor_name=1926.502(i)(4)"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osha.gov/pls/oshaweb/owalink.query_links?src_doc_type=STANDARDS&amp;src_unique_file=1926_0502&amp;src_anchor_name=1926.502(i)(3)" TargetMode="External"/><Relationship Id="rId5" Type="http://schemas.openxmlformats.org/officeDocument/2006/relationships/hyperlink" Target="https://www.osha.gov/pls/oshaweb/owalink.query_links?src_doc_type=STANDARDS&amp;src_unique_file=1926_0502&amp;src_anchor_name=1926.502(i)(2)" TargetMode="External"/><Relationship Id="rId4" Type="http://schemas.openxmlformats.org/officeDocument/2006/relationships/hyperlink" Target="https://www.osha.gov/pls/oshaweb/owalink.query_links?src_doc_type=STANDARDS&amp;src_unique_file=1926_0502&amp;src_anchor_name=1926.502(i)(1)"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latchways.com/latchways-transfastener"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latchways.com/constant-force-technology"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45B6D-448B-4C3E-9F38-9F27B833FA11}" type="slidenum">
              <a:rPr lang="en-US" smtClean="0"/>
              <a:t>1</a:t>
            </a:fld>
            <a:endParaRPr lang="en-US"/>
          </a:p>
        </p:txBody>
      </p:sp>
    </p:spTree>
    <p:extLst>
      <p:ext uri="{BB962C8B-B14F-4D97-AF65-F5344CB8AC3E}">
        <p14:creationId xmlns:p14="http://schemas.microsoft.com/office/powerpoint/2010/main" val="94001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40399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394960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45092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p:sp>
      <p:sp>
        <p:nvSpPr>
          <p:cNvPr id="102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80789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p:sp>
      <p:sp>
        <p:nvSpPr>
          <p:cNvPr id="7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74387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Helv"/>
                <a:ea typeface="Times New Roman"/>
                <a:cs typeface="Arial"/>
              </a:rPr>
              <a:t>Discuss who OSHA is and its purpose.</a:t>
            </a:r>
            <a:endParaRPr lang="en-US" sz="1800" dirty="0">
              <a:solidFill>
                <a:srgbClr val="000000"/>
              </a:solidFill>
              <a:latin typeface="Helv"/>
              <a:ea typeface="Times New Roman"/>
              <a:cs typeface="Times New Roman"/>
            </a:endParaRPr>
          </a:p>
          <a:p>
            <a:r>
              <a:rPr lang="en-US" dirty="0">
                <a:solidFill>
                  <a:srgbClr val="000000"/>
                </a:solidFill>
                <a:latin typeface="Helv"/>
                <a:ea typeface="Times New Roman"/>
                <a:cs typeface="Arial"/>
              </a:rPr>
              <a:t> </a:t>
            </a:r>
            <a:endParaRPr lang="en-US" sz="1800" dirty="0">
              <a:solidFill>
                <a:srgbClr val="000000"/>
              </a:solidFill>
              <a:latin typeface="Helv"/>
              <a:ea typeface="Times New Roman"/>
              <a:cs typeface="Times New Roman"/>
            </a:endParaRPr>
          </a:p>
          <a:p>
            <a:pPr marL="280483">
              <a:lnSpc>
                <a:spcPts val="1534"/>
              </a:lnSpc>
              <a:spcBef>
                <a:spcPts val="383"/>
              </a:spcBef>
              <a:spcAft>
                <a:spcPts val="767"/>
              </a:spcAft>
            </a:pPr>
            <a:r>
              <a:rPr lang="en-US" dirty="0">
                <a:solidFill>
                  <a:srgbClr val="000000"/>
                </a:solidFill>
                <a:latin typeface="Arial"/>
                <a:ea typeface="Times New Roman"/>
                <a:cs typeface="Arial"/>
              </a:rPr>
              <a:t>OSHA's Mission:</a:t>
            </a:r>
          </a:p>
          <a:p>
            <a:pPr marL="280483">
              <a:lnSpc>
                <a:spcPts val="1534"/>
              </a:lnSpc>
              <a:spcBef>
                <a:spcPts val="383"/>
              </a:spcBef>
              <a:spcAft>
                <a:spcPts val="767"/>
              </a:spcAft>
            </a:pPr>
            <a:endParaRPr lang="en-US" sz="1600" dirty="0">
              <a:latin typeface="Arial"/>
              <a:ea typeface="Times New Roman"/>
              <a:cs typeface="Times New Roman"/>
            </a:endParaRPr>
          </a:p>
          <a:p>
            <a:pPr marL="514218">
              <a:lnSpc>
                <a:spcPts val="1457"/>
              </a:lnSpc>
              <a:spcAft>
                <a:spcPts val="767"/>
              </a:spcAft>
            </a:pPr>
            <a:r>
              <a:rPr lang="en-US" dirty="0">
                <a:solidFill>
                  <a:srgbClr val="000000"/>
                </a:solidFill>
                <a:latin typeface="Arial"/>
                <a:ea typeface="Times New Roman"/>
                <a:cs typeface="Arial"/>
              </a:rPr>
              <a:t>“With the </a:t>
            </a:r>
            <a:r>
              <a:rPr lang="en-US" u="sng" dirty="0">
                <a:solidFill>
                  <a:srgbClr val="003399"/>
                </a:solidFill>
                <a:latin typeface="Arial"/>
                <a:ea typeface="Times New Roman"/>
                <a:cs typeface="Arial"/>
                <a:hlinkClick r:id="rId3" tooltip="Occupational Safety and Health Act of 1970"/>
              </a:rPr>
              <a:t>Occupational Safety and Health Act of 1970</a:t>
            </a:r>
            <a:r>
              <a:rPr lang="en-US" dirty="0">
                <a:solidFill>
                  <a:srgbClr val="000000"/>
                </a:solidFill>
                <a:latin typeface="Arial"/>
                <a:ea typeface="Times New Roman"/>
                <a:cs typeface="Arial"/>
              </a:rPr>
              <a:t>, Congress created the </a:t>
            </a:r>
            <a:r>
              <a:rPr lang="en-US" u="sng" dirty="0">
                <a:solidFill>
                  <a:srgbClr val="003399"/>
                </a:solidFill>
                <a:latin typeface="Arial"/>
                <a:ea typeface="Times New Roman"/>
                <a:cs typeface="Arial"/>
                <a:hlinkClick r:id="rId4" tooltip="OSHA at a Glance"/>
              </a:rPr>
              <a:t>Occupational Safety and Health Administration (OSHA)</a:t>
            </a:r>
            <a:r>
              <a:rPr lang="en-US" dirty="0">
                <a:solidFill>
                  <a:srgbClr val="000000"/>
                </a:solidFill>
                <a:latin typeface="Arial"/>
                <a:ea typeface="Times New Roman"/>
                <a:cs typeface="Arial"/>
              </a:rPr>
              <a:t>* to assure safe and healthful working conditions for working men and women by setting and enforcing standards and by providing training, outreach, education and assistance.”</a:t>
            </a:r>
          </a:p>
          <a:p>
            <a:pPr marL="514218">
              <a:lnSpc>
                <a:spcPts val="1457"/>
              </a:lnSpc>
              <a:spcAft>
                <a:spcPts val="767"/>
              </a:spcAft>
            </a:pPr>
            <a:endParaRPr lang="en-US" sz="1600" dirty="0">
              <a:latin typeface="Arial"/>
              <a:ea typeface="Times New Roman"/>
              <a:cs typeface="Times New Roman"/>
            </a:endParaRPr>
          </a:p>
          <a:p>
            <a:pPr marL="280483">
              <a:lnSpc>
                <a:spcPts val="1534"/>
              </a:lnSpc>
              <a:spcBef>
                <a:spcPts val="383"/>
              </a:spcBef>
              <a:spcAft>
                <a:spcPts val="767"/>
              </a:spcAft>
            </a:pPr>
            <a:r>
              <a:rPr lang="en-US" dirty="0">
                <a:solidFill>
                  <a:srgbClr val="000000"/>
                </a:solidFill>
                <a:latin typeface="Arial"/>
                <a:ea typeface="Times New Roman"/>
                <a:cs typeface="Arial"/>
              </a:rPr>
              <a:t>Organization</a:t>
            </a:r>
          </a:p>
          <a:p>
            <a:pPr marL="280483">
              <a:lnSpc>
                <a:spcPts val="1534"/>
              </a:lnSpc>
              <a:spcBef>
                <a:spcPts val="383"/>
              </a:spcBef>
              <a:spcAft>
                <a:spcPts val="767"/>
              </a:spcAft>
            </a:pPr>
            <a:endParaRPr lang="en-US" sz="1600" dirty="0">
              <a:latin typeface="Arial"/>
              <a:ea typeface="Times New Roman"/>
              <a:cs typeface="Times New Roman"/>
            </a:endParaRPr>
          </a:p>
          <a:p>
            <a:pPr marL="514218">
              <a:lnSpc>
                <a:spcPts val="1457"/>
              </a:lnSpc>
            </a:pPr>
            <a:r>
              <a:rPr lang="en-US" dirty="0">
                <a:solidFill>
                  <a:srgbClr val="000000"/>
                </a:solidFill>
                <a:latin typeface="Arial"/>
                <a:ea typeface="Times New Roman"/>
                <a:cs typeface="Arial"/>
              </a:rPr>
              <a:t>“OSHA is part of the </a:t>
            </a:r>
            <a:r>
              <a:rPr lang="en-US" u="sng" dirty="0">
                <a:solidFill>
                  <a:srgbClr val="003399"/>
                </a:solidFill>
                <a:latin typeface="Arial"/>
                <a:ea typeface="Times New Roman"/>
                <a:cs typeface="Arial"/>
                <a:hlinkClick r:id="rId5" tooltip="United States Department of Labor"/>
              </a:rPr>
              <a:t>United States Department of Labor</a:t>
            </a:r>
            <a:r>
              <a:rPr lang="en-US" dirty="0">
                <a:solidFill>
                  <a:srgbClr val="000000"/>
                </a:solidFill>
                <a:latin typeface="Arial"/>
                <a:ea typeface="Times New Roman"/>
                <a:cs typeface="Arial"/>
              </a:rPr>
              <a:t>. The administrator for OSHA is the </a:t>
            </a:r>
            <a:r>
              <a:rPr lang="en-US" u="sng" dirty="0">
                <a:solidFill>
                  <a:srgbClr val="003399"/>
                </a:solidFill>
                <a:latin typeface="Arial"/>
                <a:ea typeface="Times New Roman"/>
                <a:cs typeface="Arial"/>
                <a:hlinkClick r:id="rId6" tooltip="Assistant Secretary of Labor for Occupational Safety and Health"/>
              </a:rPr>
              <a:t>Assistant Secretary of Labor for Occupational Safety and Health</a:t>
            </a:r>
            <a:r>
              <a:rPr lang="en-US" dirty="0">
                <a:solidFill>
                  <a:srgbClr val="000000"/>
                </a:solidFill>
                <a:latin typeface="Arial"/>
                <a:ea typeface="Times New Roman"/>
                <a:cs typeface="Arial"/>
              </a:rPr>
              <a:t>. OSHA's administrator answers to the </a:t>
            </a:r>
            <a:r>
              <a:rPr lang="en-US" u="sng" dirty="0">
                <a:solidFill>
                  <a:srgbClr val="003399"/>
                </a:solidFill>
                <a:latin typeface="Arial"/>
                <a:ea typeface="Times New Roman"/>
                <a:cs typeface="Arial"/>
                <a:hlinkClick r:id="rId7" tooltip="Secretary of Labor"/>
              </a:rPr>
              <a:t>Secretary of Labor</a:t>
            </a:r>
            <a:r>
              <a:rPr lang="en-US" dirty="0">
                <a:solidFill>
                  <a:srgbClr val="000000"/>
                </a:solidFill>
                <a:latin typeface="Arial"/>
                <a:ea typeface="Times New Roman"/>
                <a:cs typeface="Arial"/>
              </a:rPr>
              <a:t>, who is a member of the cabinet of the President of the United States.”</a:t>
            </a:r>
            <a:endParaRPr lang="en-US" sz="1600" dirty="0">
              <a:latin typeface="Arial"/>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Explain that most workers will be covered under one of two sets of regulations, although there are exceptions (with work at marine terminals, shipyards, and in mines being one of the major ones).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OSHA “Parts” (1910 &amp; 1926) can be thought of as “books,” and “Subparts” can be thought of as “chapters” within those books. Each book has a dedicated “chapter” (or, in the case of GI, two) dedicated to issues related to FP.</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latin typeface="Arial"/>
                <a:ea typeface="Times New Roman"/>
              </a:rPr>
              <a:t>Explain that they will only fall under one set of regulations and need to follow what is laid out therein</a:t>
            </a:r>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35</a:t>
            </a:fld>
            <a:endParaRPr lang="en-US" dirty="0"/>
          </a:p>
        </p:txBody>
      </p:sp>
    </p:spTree>
    <p:extLst>
      <p:ext uri="{BB962C8B-B14F-4D97-AF65-F5344CB8AC3E}">
        <p14:creationId xmlns:p14="http://schemas.microsoft.com/office/powerpoint/2010/main" val="3503356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pPr>
              <a:spcBef>
                <a:spcPts val="439"/>
              </a:spcBef>
            </a:pPr>
            <a:r>
              <a:rPr lang="en-US" dirty="0">
                <a:solidFill>
                  <a:srgbClr val="000000"/>
                </a:solidFill>
                <a:latin typeface="Arial"/>
                <a:cs typeface="Arial"/>
              </a:rPr>
              <a:t>One of the first important points to be made on warning lines is they are what the name implies: lines that are suspended around the work area that will warn the unsuspecting worker as they back up that they are approaching an exposed edge; if a worker falls into them, they will fall over, but they are of sufficient distance from the edge to prevent a fall, so they are effective in a different way from guardrails. </a:t>
            </a:r>
            <a:endParaRPr lang="en-US" sz="1600" dirty="0">
              <a:latin typeface="Arial"/>
              <a:ea typeface="Times New Roman"/>
              <a:cs typeface="Times New Roman"/>
            </a:endParaRPr>
          </a:p>
          <a:p>
            <a:pPr>
              <a:spcBef>
                <a:spcPts val="439"/>
              </a:spcBef>
            </a:pPr>
            <a:r>
              <a:rPr lang="en-US" dirty="0">
                <a:solidFill>
                  <a:srgbClr val="000000"/>
                </a:solidFill>
                <a:latin typeface="Arial"/>
                <a:cs typeface="Arial"/>
              </a:rPr>
              <a:t> </a:t>
            </a:r>
            <a:endParaRPr lang="en-US" sz="1600" dirty="0">
              <a:latin typeface="Arial"/>
              <a:ea typeface="Times New Roman"/>
              <a:cs typeface="Times New Roman"/>
            </a:endParaRPr>
          </a:p>
          <a:p>
            <a:pPr>
              <a:spcBef>
                <a:spcPts val="439"/>
              </a:spcBef>
            </a:pPr>
            <a:r>
              <a:rPr lang="en-US" dirty="0">
                <a:solidFill>
                  <a:srgbClr val="000000"/>
                </a:solidFill>
                <a:latin typeface="Arial"/>
                <a:cs typeface="Arial"/>
              </a:rPr>
              <a:t>The rules on distance are as follows:</a:t>
            </a:r>
            <a:endParaRPr lang="en-US" sz="1600" dirty="0">
              <a:latin typeface="Arial"/>
              <a:ea typeface="Times New Roman"/>
              <a:cs typeface="Times New Roman"/>
            </a:endParaRPr>
          </a:p>
          <a:p>
            <a:pPr eaLnBrk="0" fontAlgn="base" hangingPunct="0"/>
            <a:r>
              <a:rPr lang="en-US" dirty="0">
                <a:solidFill>
                  <a:srgbClr val="000000"/>
                </a:solidFill>
                <a:cs typeface="Arial"/>
              </a:rPr>
              <a:t> </a:t>
            </a:r>
            <a:endParaRPr lang="en-US" dirty="0">
              <a:effectLst/>
            </a:endParaRPr>
          </a:p>
          <a:p>
            <a:pPr marL="350603" indent="-350603">
              <a:buFont typeface="Symbol"/>
              <a:buChar char=""/>
            </a:pPr>
            <a:r>
              <a:rPr lang="en-US" dirty="0">
                <a:solidFill>
                  <a:srgbClr val="000000"/>
                </a:solidFill>
                <a:latin typeface="Arial"/>
                <a:cs typeface="Arial"/>
              </a:rPr>
              <a:t>In roofing activities, they need to be at least:</a:t>
            </a:r>
            <a:endParaRPr lang="en-US" sz="1600" dirty="0">
              <a:latin typeface="Arial"/>
              <a:ea typeface="Times New Roman"/>
              <a:cs typeface="Times New Roman"/>
            </a:endParaRPr>
          </a:p>
          <a:p>
            <a:pPr marL="233735"/>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cs typeface="Arial"/>
              </a:rPr>
              <a:t>6’ from the edge when mechanical equipment is not being used;</a:t>
            </a:r>
            <a:endParaRPr lang="en-US" dirty="0">
              <a:effectLst/>
            </a:endParaRPr>
          </a:p>
          <a:p>
            <a:pPr marL="923255"/>
            <a:r>
              <a:rPr lang="en-US" dirty="0">
                <a:cs typeface="Arial"/>
              </a:rPr>
              <a:t> </a:t>
            </a:r>
            <a:endParaRPr lang="en-US" dirty="0">
              <a:effectLst/>
            </a:endParaRPr>
          </a:p>
          <a:p>
            <a:pPr marL="350603" indent="-350603">
              <a:buFont typeface="Courier New"/>
              <a:buChar char="o"/>
            </a:pPr>
            <a:r>
              <a:rPr lang="en-US" dirty="0">
                <a:solidFill>
                  <a:srgbClr val="000000"/>
                </a:solidFill>
                <a:cs typeface="Arial"/>
              </a:rPr>
              <a:t>10’ from the edge in the direction of travel when mechanical equipment is being used.</a:t>
            </a:r>
            <a:endParaRPr lang="en-US" dirty="0">
              <a:effectLst/>
            </a:endParaRPr>
          </a:p>
          <a:p>
            <a:pPr marL="467470"/>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Wingdings"/>
              <a:buChar char=""/>
            </a:pPr>
            <a:r>
              <a:rPr lang="en-US" dirty="0">
                <a:solidFill>
                  <a:srgbClr val="000000"/>
                </a:solidFill>
                <a:cs typeface="Arial"/>
              </a:rPr>
              <a:t>“Mechanical equipment” is “all human propelled wheeled equipment used for roofing work, except wheelbarrows and mopcarts.” </a:t>
            </a:r>
            <a:endParaRPr lang="en-US" dirty="0">
              <a:effectLst/>
            </a:endParaRPr>
          </a:p>
          <a:p>
            <a:pPr marL="1390726"/>
            <a:r>
              <a:rPr lang="en-US" dirty="0">
                <a:cs typeface="Arial"/>
              </a:rPr>
              <a:t> </a:t>
            </a:r>
            <a:endParaRPr lang="en-US" dirty="0">
              <a:effectLst/>
            </a:endParaRPr>
          </a:p>
          <a:p>
            <a:pPr marL="350603" indent="-350603">
              <a:buFont typeface="Wingdings"/>
              <a:buChar char=""/>
            </a:pPr>
            <a:r>
              <a:rPr lang="en-US" dirty="0">
                <a:solidFill>
                  <a:srgbClr val="000000"/>
                </a:solidFill>
                <a:cs typeface="Arial"/>
              </a:rPr>
              <a:t>Unsupervised workers will often put lines up and move them closer to the edge than these specified distances, making an easy violation to spot, when they are doing roofing work that is going to take them towards the parapets. </a:t>
            </a:r>
            <a:endParaRPr lang="en-US" dirty="0">
              <a:effectLst/>
            </a:endParaRPr>
          </a:p>
          <a:p>
            <a:pPr marL="467470"/>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SzPts val="800"/>
              <a:buFont typeface="Wingdings"/>
              <a:buChar char=""/>
            </a:pPr>
            <a:r>
              <a:rPr lang="en-US" dirty="0">
                <a:solidFill>
                  <a:srgbClr val="000000"/>
                </a:solidFill>
                <a:cs typeface="Arial"/>
              </a:rPr>
              <a:t>This </a:t>
            </a:r>
            <a:r>
              <a:rPr lang="en-US" b="1" i="1" dirty="0">
                <a:solidFill>
                  <a:srgbClr val="000000"/>
                </a:solidFill>
                <a:cs typeface="Arial"/>
              </a:rPr>
              <a:t>will</a:t>
            </a:r>
            <a:r>
              <a:rPr lang="en-US" dirty="0">
                <a:solidFill>
                  <a:srgbClr val="000000"/>
                </a:solidFill>
                <a:cs typeface="Arial"/>
              </a:rPr>
              <a:t> be the case if they are laying felt paper or shingling, for example, on an entire roof. </a:t>
            </a:r>
            <a:endParaRPr lang="en-US" dirty="0">
              <a:effectLst/>
            </a:endParaRPr>
          </a:p>
          <a:p>
            <a:pPr marL="1910787"/>
            <a:r>
              <a:rPr lang="en-US" dirty="0">
                <a:cs typeface="Arial"/>
              </a:rPr>
              <a:t> </a:t>
            </a:r>
            <a:endParaRPr lang="en-US" dirty="0">
              <a:effectLst/>
            </a:endParaRPr>
          </a:p>
          <a:p>
            <a:pPr marL="350603" indent="-350603">
              <a:buSzPts val="800"/>
              <a:buFont typeface="Wingdings"/>
              <a:buChar char=""/>
            </a:pPr>
            <a:r>
              <a:rPr lang="en-US" dirty="0">
                <a:solidFill>
                  <a:srgbClr val="000000"/>
                </a:solidFill>
                <a:cs typeface="Arial"/>
              </a:rPr>
              <a:t>Thus, a plan needs to be in-place (i.e. use of a PFPS or Safety Monitor) needs to be prepared ahead-of-time and spelled out for when this is to happen.</a:t>
            </a:r>
            <a:endParaRPr lang="en-US" dirty="0">
              <a:effectLst/>
            </a:endParaRPr>
          </a:p>
          <a:p>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cs typeface="Arial"/>
              </a:rPr>
              <a:t>The beauty of these systems is that they permit work inside the lines with no need for guardrails or a PFPS, thus making mobility and setup time much faster.</a:t>
            </a:r>
            <a:endParaRPr lang="en-US" dirty="0">
              <a:effectLst/>
            </a:endParaRPr>
          </a:p>
          <a:p>
            <a:pPr eaLnBrk="0" fontAlgn="base" hangingPunct="0"/>
            <a:r>
              <a:rPr lang="en-US" dirty="0">
                <a:cs typeface="Arial"/>
              </a:rPr>
              <a:t> </a:t>
            </a:r>
            <a:endParaRPr lang="en-US" dirty="0">
              <a:effectLst/>
            </a:endParaRPr>
          </a:p>
          <a:p>
            <a:pPr marL="350603" indent="-350603">
              <a:buFont typeface="Symbol"/>
              <a:buChar char=""/>
            </a:pPr>
            <a:r>
              <a:rPr lang="en-US" dirty="0">
                <a:solidFill>
                  <a:srgbClr val="000000"/>
                </a:solidFill>
                <a:cs typeface="Arial"/>
              </a:rPr>
              <a:t>OSHA permits two options for access into and egress out of a set of warning Lines: (a) barricade and (b) offset lines. </a:t>
            </a:r>
            <a:endParaRPr lang="en-US" dirty="0">
              <a:effectLst/>
            </a:endParaRPr>
          </a:p>
          <a:p>
            <a:pPr marL="467470"/>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cs typeface="Arial"/>
              </a:rPr>
              <a:t>An offset access is generally the better way to go since it takes human error (i.e. not putting a chain gate back up once passing through it) out of the equation.</a:t>
            </a:r>
            <a:endParaRPr lang="en-US" dirty="0">
              <a:effectLst/>
            </a:endParaRPr>
          </a:p>
          <a:p>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cs typeface="Arial"/>
              </a:rPr>
              <a:t>Ask why OSHA would want lines to be marked every 6’. (Visibility for Workers)</a:t>
            </a:r>
            <a:endParaRPr lang="en-US" dirty="0">
              <a:effectLst/>
            </a:endParaRPr>
          </a:p>
          <a:p>
            <a:pPr eaLnBrk="0" fontAlgn="base" hangingPunct="0"/>
            <a:r>
              <a:rPr lang="en-US" dirty="0">
                <a:cs typeface="Arial"/>
              </a:rPr>
              <a:t> </a:t>
            </a:r>
            <a:endParaRPr lang="en-US" dirty="0">
              <a:effectLst/>
            </a:endParaRPr>
          </a:p>
          <a:p>
            <a:pPr marL="350603" indent="-350603">
              <a:buFont typeface="Symbol"/>
              <a:buChar char=""/>
            </a:pPr>
            <a:r>
              <a:rPr lang="en-US" dirty="0">
                <a:solidFill>
                  <a:srgbClr val="000000"/>
                </a:solidFill>
                <a:cs typeface="Arial"/>
              </a:rPr>
              <a:t>Note that the specified line heights are different than those that are laid-out for guardrail systems.</a:t>
            </a:r>
            <a:endParaRPr lang="en-US" dirty="0">
              <a:effectLst/>
            </a:endParaRPr>
          </a:p>
          <a:p>
            <a:pPr marL="467470"/>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cs typeface="Arial"/>
              </a:rPr>
              <a:t>As is discussed in the manual, and will sometimes be asked in class, employers may want to know if painted lines around the perimeter of the roof at the prescribed distances will work. OSHA, through LOI, however, has said that they will not. In cold climates where it will snow, these lines will do not good when covered. And at night in all climates, the line will become obscured by darkness.</a:t>
            </a:r>
            <a:endParaRPr lang="en-US" dirty="0">
              <a:effectLst/>
            </a:endParaRPr>
          </a:p>
          <a:p>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cs typeface="Arial"/>
              </a:rPr>
              <a:t>The “tip force” noted on this page is the force that one of the posts needs to be able to withstand without falling over.</a:t>
            </a:r>
            <a:endParaRPr lang="en-US" dirty="0">
              <a:effectLst/>
            </a:endParaRPr>
          </a:p>
          <a:p>
            <a:pPr eaLnBrk="0" fontAlgn="base" hangingPunct="0"/>
            <a:r>
              <a:rPr lang="en-US" dirty="0">
                <a:solidFill>
                  <a:srgbClr val="000000"/>
                </a:solidFill>
                <a:cs typeface="Arial"/>
              </a:rPr>
              <a:t> </a:t>
            </a:r>
            <a:endParaRPr lang="en-US" dirty="0">
              <a:effectLst/>
            </a:endParaRPr>
          </a:p>
          <a:p>
            <a:pPr marL="350603" indent="-350603">
              <a:buFont typeface="Courier New"/>
              <a:buChar char="o"/>
            </a:pPr>
            <a:r>
              <a:rPr lang="en-US" dirty="0">
                <a:solidFill>
                  <a:srgbClr val="000000"/>
                </a:solidFill>
                <a:cs typeface="Arial"/>
              </a:rPr>
              <a:t>This resistance is mainly so that posts aren’t constantly falling over when the wind blows on them.</a:t>
            </a:r>
            <a:endParaRPr lang="en-US" dirty="0">
              <a:effectLst/>
            </a:endParaRPr>
          </a:p>
          <a:p>
            <a:pPr marL="934942"/>
            <a:r>
              <a:rPr lang="en-US" dirty="0">
                <a:cs typeface="Arial"/>
              </a:rPr>
              <a:t> </a:t>
            </a:r>
            <a:endParaRPr lang="en-US" dirty="0">
              <a:effectLst/>
            </a:endParaRPr>
          </a:p>
          <a:p>
            <a:pPr marL="350603" indent="-350603">
              <a:buFont typeface="Courier New"/>
              <a:buChar char="o"/>
            </a:pPr>
            <a:r>
              <a:rPr lang="en-US" dirty="0">
                <a:solidFill>
                  <a:srgbClr val="000000"/>
                </a:solidFill>
                <a:cs typeface="Arial"/>
              </a:rPr>
              <a:t>Sites could use store-bought systems or sink posts in five-gallon buckets filled with concrete.</a:t>
            </a:r>
            <a:endParaRPr lang="en-US" dirty="0">
              <a:effectLst/>
            </a:endParaRPr>
          </a:p>
          <a:p>
            <a:r>
              <a:rPr lang="en-US" dirty="0">
                <a:solidFill>
                  <a:srgbClr val="000000"/>
                </a:solidFill>
                <a:latin typeface="Arial"/>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cs typeface="Arial"/>
              </a:rPr>
              <a:t>In regards to line strength, OSHA clearly sets out a minimum requirement. It is not difficult at all to find a site where they are attempting to demonstrate use of warning lines where you will see yellow caution tape (which doesn’t have a 500 lbs. breaking strength) right at the edge of the rooftop, thus violating two rules.</a:t>
            </a:r>
            <a:endParaRPr lang="en-US" dirty="0">
              <a:effectLst/>
            </a:endParaRPr>
          </a:p>
          <a:p>
            <a:pPr eaLnBrk="0" fontAlgn="base" hangingPunct="0"/>
            <a:r>
              <a:rPr lang="en-US" dirty="0">
                <a:cs typeface="Arial"/>
              </a:rPr>
              <a:t> </a:t>
            </a:r>
            <a:endParaRPr lang="en-US" dirty="0">
              <a:effectLst/>
            </a:endParaRPr>
          </a:p>
          <a:p>
            <a:pPr marL="350603" indent="-350603">
              <a:buFont typeface="Symbol"/>
              <a:buChar char=""/>
            </a:pPr>
            <a:r>
              <a:rPr lang="en-US" dirty="0">
                <a:solidFill>
                  <a:srgbClr val="000000"/>
                </a:solidFill>
                <a:cs typeface="Arial"/>
              </a:rPr>
              <a:t>With the prevention of slack buildup clause, the idea is part of the system sags to ground level and someone can easily step over it with or without noticing, the system has lost its ability to protect.</a:t>
            </a:r>
            <a:endParaRPr lang="en-US" dirty="0">
              <a:effectLst/>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36</a:t>
            </a:fld>
            <a:endParaRPr lang="en-US" dirty="0"/>
          </a:p>
        </p:txBody>
      </p:sp>
    </p:spTree>
    <p:extLst>
      <p:ext uri="{BB962C8B-B14F-4D97-AF65-F5344CB8AC3E}">
        <p14:creationId xmlns:p14="http://schemas.microsoft.com/office/powerpoint/2010/main" val="7236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First, note in this picture which was taken from a Werner Ladders product catalog that 3-points of contact are not being maintained in normal use.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Now, turn the learners’ attention to the fact that safety requirements for ladders are found in a different location than all those discussed up to this point for fall protection.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Once pointing this out, ask whether or not a worker up on a ladder is required to have fall protection in the form of a Personal Fall Arrest System.</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640" lvl="1" indent="-292170">
              <a:buFont typeface="Courier New"/>
              <a:buChar char="o"/>
              <a:tabLst>
                <a:tab pos="934942" algn="l"/>
              </a:tabLst>
            </a:pPr>
            <a:r>
              <a:rPr lang="en-US" dirty="0">
                <a:solidFill>
                  <a:srgbClr val="000000"/>
                </a:solidFill>
                <a:latin typeface="Arial"/>
                <a:ea typeface="Times New Roman"/>
                <a:cs typeface="Times New Roman"/>
              </a:rPr>
              <a:t>The answer is that they are not required to have it, no matter the height at which they are working. OSHA has affirmed this through letters of interpretation, pointing out that the regulations themselves are separate from those for fall protection and do not require fall protection. Also note that ladder manufacturers generally don’t require fall protection on temporary ladders as part of their safe use instructions.</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640" lvl="1" indent="-292170">
              <a:buFont typeface="Courier New"/>
              <a:buChar char="o"/>
              <a:tabLst>
                <a:tab pos="934942" algn="l"/>
              </a:tabLst>
            </a:pPr>
            <a:r>
              <a:rPr lang="en-US" dirty="0">
                <a:solidFill>
                  <a:srgbClr val="000000"/>
                </a:solidFill>
                <a:latin typeface="Arial"/>
                <a:ea typeface="Times New Roman"/>
                <a:cs typeface="Times New Roman"/>
              </a:rPr>
              <a:t>This is not to say that it is not a recommended practice to have fall protection. In fact, the recommendation should be to utilize FP whenever possible even if the law doesn’t require it.</a:t>
            </a:r>
            <a:endParaRPr lang="en-US" sz="1800" dirty="0">
              <a:solidFill>
                <a:srgbClr val="000000"/>
              </a:solidFill>
              <a:latin typeface="Helv"/>
              <a:ea typeface="Times New Roman"/>
              <a:cs typeface="Times New Roman"/>
            </a:endParaRPr>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37</a:t>
            </a:fld>
            <a:endParaRPr lang="en-US" dirty="0"/>
          </a:p>
        </p:txBody>
      </p:sp>
    </p:spTree>
    <p:extLst>
      <p:ext uri="{BB962C8B-B14F-4D97-AF65-F5344CB8AC3E}">
        <p14:creationId xmlns:p14="http://schemas.microsoft.com/office/powerpoint/2010/main" val="2883229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p:sp>
      <p:sp>
        <p:nvSpPr>
          <p:cNvPr id="180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2344831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709613"/>
            <a:ext cx="4730750"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Ask the students whether or not fall protection is required in one of these lists, per the first bullet point. The answer is “yes,” to which you should ask “why.”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The answer to the second question is that these lifts are notorious for being able to bounce a worker out of the basket, much like a catapult, if they are driving them too fast and hit an obstruction with the boom lowered or if they are at heights and, even more slowly, hit an object on the ground, causing the extended boom to flex and jettison the worker.</a:t>
            </a:r>
            <a:endParaRPr lang="en-US" sz="1800" dirty="0">
              <a:solidFill>
                <a:srgbClr val="000000"/>
              </a:solidFill>
              <a:latin typeface="Helv"/>
              <a:ea typeface="Times New Roman"/>
              <a:cs typeface="Times New Roman"/>
            </a:endParaRPr>
          </a:p>
          <a:p>
            <a:pPr marL="46740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529" lvl="1" indent="-292127">
              <a:buFont typeface="Courier New"/>
              <a:buChar char="o"/>
              <a:tabLst>
                <a:tab pos="934805" algn="l"/>
              </a:tabLst>
            </a:pPr>
            <a:r>
              <a:rPr lang="en-US" dirty="0">
                <a:solidFill>
                  <a:srgbClr val="000000"/>
                </a:solidFill>
                <a:latin typeface="Arial"/>
                <a:ea typeface="Times New Roman"/>
                <a:cs typeface="Times New Roman"/>
              </a:rPr>
              <a:t>There are a number of videos on YouTube that can be found showing exactly this occurring. </a:t>
            </a:r>
            <a:endParaRPr lang="en-US" sz="1800" dirty="0">
              <a:solidFill>
                <a:srgbClr val="000000"/>
              </a:solidFill>
              <a:latin typeface="Helv"/>
              <a:ea typeface="Times New Roman"/>
              <a:cs typeface="Times New Roman"/>
            </a:endParaRPr>
          </a:p>
          <a:p>
            <a:pPr marL="93480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529" lvl="1" indent="-292127">
              <a:buFont typeface="Courier New"/>
              <a:buChar char="o"/>
              <a:tabLst>
                <a:tab pos="934805" algn="l"/>
              </a:tabLst>
            </a:pPr>
            <a:r>
              <a:rPr lang="en-US" dirty="0">
                <a:solidFill>
                  <a:srgbClr val="000000"/>
                </a:solidFill>
                <a:latin typeface="Arial"/>
                <a:ea typeface="Times New Roman"/>
                <a:cs typeface="Times New Roman"/>
              </a:rPr>
              <a:t>This instructor once took a class at JLG’s Train-the-Trainer school with its lead instructor who commented that he once saw a worker fatality case where the unconnected victim was thrown higher than a utility pole.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The correct place to attach in an aerial lift is to the manufacturer-specified point(s) in the basket, as illustrated in the photo at the top of the slide. Generally these will be on a guardrail upright post somewhere inside the basket or on the floor and will have a label indicating their purpose toward this end.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As an answer to the other questions below the correct place to attach, outside the basket is generally prohibited by OSHA unless the worker is transferring out of the basket practicing 100% connection; in this case connection outside the basket will only be temporary while transition takes place. </a:t>
            </a:r>
            <a:endParaRPr lang="en-US" sz="1800" dirty="0">
              <a:solidFill>
                <a:srgbClr val="000000"/>
              </a:solidFill>
              <a:latin typeface="Helv"/>
              <a:ea typeface="Times New Roman"/>
              <a:cs typeface="Times New Roman"/>
            </a:endParaRPr>
          </a:p>
          <a:p>
            <a:pPr marL="46740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529" lvl="1" indent="-292127">
              <a:buFont typeface="Courier New"/>
              <a:buChar char="o"/>
              <a:tabLst>
                <a:tab pos="934805" algn="l"/>
              </a:tabLst>
            </a:pPr>
            <a:r>
              <a:rPr lang="en-US" dirty="0">
                <a:solidFill>
                  <a:srgbClr val="000000"/>
                </a:solidFill>
                <a:latin typeface="Arial"/>
                <a:ea typeface="Times New Roman"/>
                <a:cs typeface="Times New Roman"/>
              </a:rPr>
              <a:t>A February 2, 2004 LOI to a Mr. Michael P. Kurtgis, states OSHA’s concerns with a worker who is attached outside the basket to an adjacent structure:</a:t>
            </a:r>
            <a:endParaRPr lang="en-US" sz="1800" dirty="0">
              <a:solidFill>
                <a:srgbClr val="000000"/>
              </a:solidFill>
              <a:latin typeface="Helv"/>
              <a:ea typeface="Times New Roman"/>
              <a:cs typeface="Times New Roman"/>
            </a:endParaRPr>
          </a:p>
          <a:p>
            <a:pPr marL="93480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56821"/>
            <a:r>
              <a:rPr lang="en-US" dirty="0">
                <a:solidFill>
                  <a:srgbClr val="000000"/>
                </a:solidFill>
                <a:latin typeface="Arial"/>
                <a:ea typeface="Times New Roman"/>
                <a:cs typeface="Times New Roman"/>
              </a:rPr>
              <a:t>“Section 1926.453(b)(2)(v) states that fall protection is required for persons working from an aerial lift, and that the fall protection system must be attached to the boom or basket of an aerial lift. The purpose of this requirement is to protect employees from being bounced out of the aerial lift or placing themselves in a position from which 	they could be exposed to a fall by leaning over the basket. </a:t>
            </a:r>
            <a:br>
              <a:rPr lang="en-US" dirty="0">
                <a:solidFill>
                  <a:srgbClr val="000000"/>
                </a:solidFill>
                <a:latin typeface="Arial"/>
                <a:ea typeface="Times New Roman"/>
                <a:cs typeface="Times New Roman"/>
              </a:rPr>
            </a:br>
            <a:br>
              <a:rPr lang="en-US" dirty="0">
                <a:solidFill>
                  <a:srgbClr val="000000"/>
                </a:solidFill>
                <a:latin typeface="Arial"/>
                <a:ea typeface="Times New Roman"/>
                <a:cs typeface="Times New Roman"/>
              </a:rPr>
            </a:br>
            <a:r>
              <a:rPr lang="en-US" dirty="0">
                <a:solidFill>
                  <a:srgbClr val="000000"/>
                </a:solidFill>
                <a:latin typeface="Arial"/>
                <a:ea typeface="Times New Roman"/>
                <a:cs typeface="Times New Roman"/>
              </a:rPr>
              <a:t>Further, §1926.453(b)(2)(iii) prohibits tying off fall protection to an adjacent pole, equipment or structure. This prohibition addresses, among others, the hazard of such an adjacent pole / structure failing and pulling the attached worker from a bucket. This may occur where, for example, a pole has rotted and fails while work is done to equipment attached to it, or where a traffic accident occurs in which a vehicle strikes the pole. </a:t>
            </a:r>
            <a:br>
              <a:rPr lang="en-US" dirty="0">
                <a:solidFill>
                  <a:srgbClr val="000000"/>
                </a:solidFill>
                <a:latin typeface="Arial"/>
                <a:ea typeface="Times New Roman"/>
                <a:cs typeface="Times New Roman"/>
              </a:rPr>
            </a:br>
            <a:br>
              <a:rPr lang="en-US" dirty="0">
                <a:solidFill>
                  <a:srgbClr val="000000"/>
                </a:solidFill>
                <a:latin typeface="Arial"/>
                <a:ea typeface="Times New Roman"/>
                <a:cs typeface="Times New Roman"/>
              </a:rPr>
            </a:br>
            <a:r>
              <a:rPr lang="en-US" dirty="0">
                <a:solidFill>
                  <a:srgbClr val="000000"/>
                </a:solidFill>
                <a:latin typeface="Arial"/>
                <a:ea typeface="Times New Roman"/>
                <a:cs typeface="Times New Roman"/>
              </a:rPr>
              <a:t>These provisions reflect a concern that the type of "adjacent" structures typically associated with work done from aerial lifts are unreliable with respect to their condition (and so their ability to withstand loads imposed on them while work is being done) and vulnerability to traffic accidents.</a:t>
            </a:r>
            <a:endParaRPr lang="en-US" sz="1800" dirty="0">
              <a:solidFill>
                <a:srgbClr val="000000"/>
              </a:solidFill>
              <a:latin typeface="Helv"/>
              <a:ea typeface="Times New Roman"/>
              <a:cs typeface="Times New Roman"/>
            </a:endParaRPr>
          </a:p>
          <a:p>
            <a:pPr marL="1156821"/>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56821"/>
            <a:r>
              <a:rPr lang="en-US" dirty="0">
                <a:solidFill>
                  <a:srgbClr val="000000"/>
                </a:solidFill>
                <a:latin typeface="Arial"/>
                <a:ea typeface="Times New Roman"/>
                <a:cs typeface="Times New Roman"/>
              </a:rPr>
              <a: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56821"/>
            <a:r>
              <a:rPr lang="en-US" dirty="0">
                <a:solidFill>
                  <a:srgbClr val="000000"/>
                </a:solidFill>
                <a:latin typeface="Arial"/>
                <a:ea typeface="Times New Roman"/>
                <a:cs typeface="Times New Roman"/>
              </a:rPr>
              <a:t>However, limited situations may exist where an adjacent structure poses no reasonably foreseeable risk of failure. For example, such an instance might arise where the adjacent structure is a completed building or a completed (</a:t>
            </a:r>
            <a:r>
              <a:rPr lang="en-US" i="1" dirty="0">
                <a:solidFill>
                  <a:srgbClr val="000000"/>
                </a:solidFill>
                <a:latin typeface="Arial"/>
                <a:ea typeface="Times New Roman"/>
                <a:cs typeface="Times New Roman"/>
              </a:rPr>
              <a:t>i.e</a:t>
            </a:r>
            <a:r>
              <a:rPr lang="en-US" dirty="0">
                <a:solidFill>
                  <a:srgbClr val="000000"/>
                </a:solidFill>
                <a:latin typeface="Arial"/>
                <a:ea typeface="Times New Roman"/>
                <a:cs typeface="Times New Roman"/>
              </a:rPr>
              <a:t>., fully bolted-up) skeletal steel structure. In those instances, OSHA would consider the violation of §1926.453(b)(2)(iii) to be </a:t>
            </a:r>
            <a:r>
              <a:rPr lang="en-US" i="1" dirty="0">
                <a:solidFill>
                  <a:srgbClr val="000000"/>
                </a:solidFill>
                <a:latin typeface="Arial"/>
                <a:ea typeface="Times New Roman"/>
                <a:cs typeface="Times New Roman"/>
              </a:rPr>
              <a:t>de minimis</a:t>
            </a:r>
            <a:r>
              <a:rPr lang="en-US" u="sng" baseline="30000" dirty="0">
                <a:solidFill>
                  <a:srgbClr val="000000"/>
                </a:solidFill>
                <a:latin typeface="Arial"/>
                <a:ea typeface="Times New Roman"/>
                <a:cs typeface="Times New Roman"/>
                <a:hlinkClick r:id="rId3"/>
              </a:rPr>
              <a:t>2</a:t>
            </a:r>
            <a:r>
              <a:rPr lang="en-US" dirty="0">
                <a:solidFill>
                  <a:srgbClr val="000000"/>
                </a:solidFill>
                <a:latin typeface="Arial"/>
                <a:ea typeface="Times New Roman"/>
                <a:cs typeface="Times New Roman"/>
              </a:rPr>
              <a:t> and no citation would be issued.” </a:t>
            </a:r>
            <a:endParaRPr lang="en-US" sz="1800" dirty="0">
              <a:solidFill>
                <a:srgbClr val="000000"/>
              </a:solidFill>
              <a:latin typeface="Helv"/>
              <a:ea typeface="Times New Roman"/>
              <a:cs typeface="Times New Roman"/>
            </a:endParaRPr>
          </a:p>
          <a:p>
            <a:pPr marL="1156821"/>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529" lvl="1" indent="-292127">
              <a:buFont typeface="Courier New"/>
              <a:buChar char="o"/>
              <a:tabLst>
                <a:tab pos="934805" algn="l"/>
              </a:tabLst>
            </a:pPr>
            <a:r>
              <a:rPr lang="en-US" dirty="0">
                <a:solidFill>
                  <a:srgbClr val="000000"/>
                </a:solidFill>
                <a:latin typeface="Arial"/>
                <a:ea typeface="Times New Roman"/>
                <a:cs typeface="Times New Roman"/>
              </a:rPr>
              <a:t>Attaching to aerial lift guardrails is like attaching to any other guardrails: impermissible. They were not designed for this purpose and shall not be used for it, especially when it is considered that attachment points will have been provided.</a:t>
            </a:r>
            <a:endParaRPr lang="en-US" sz="1800" dirty="0">
              <a:solidFill>
                <a:srgbClr val="000000"/>
              </a:solidFill>
              <a:latin typeface="Helv"/>
              <a:ea typeface="Times New Roman"/>
              <a:cs typeface="Times New Roman"/>
            </a:endParaRPr>
          </a:p>
          <a:p>
            <a:pPr marL="93480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759529" lvl="1" indent="-292127">
              <a:buFont typeface="Courier New"/>
              <a:buChar char="o"/>
              <a:tabLst>
                <a:tab pos="934805" algn="l"/>
              </a:tabLst>
            </a:pPr>
            <a:r>
              <a:rPr lang="en-US" dirty="0">
                <a:solidFill>
                  <a:srgbClr val="000000"/>
                </a:solidFill>
                <a:latin typeface="Arial"/>
                <a:ea typeface="Times New Roman"/>
                <a:cs typeface="Times New Roman"/>
              </a:rPr>
              <a:t>Students may have questions on the strength of anchorage points in aerial lifts. </a:t>
            </a:r>
            <a:endParaRPr lang="en-US" sz="1800" dirty="0">
              <a:solidFill>
                <a:srgbClr val="000000"/>
              </a:solidFill>
              <a:latin typeface="Helv"/>
              <a:ea typeface="Times New Roman"/>
              <a:cs typeface="Times New Roman"/>
            </a:endParaRPr>
          </a:p>
          <a:p>
            <a:pPr marL="467402"/>
            <a:r>
              <a:rPr lang="en-US" dirty="0">
                <a:latin typeface="Arial"/>
                <a:ea typeface="Times New Roman"/>
                <a:cs typeface="Arial"/>
              </a:rPr>
              <a:t> </a:t>
            </a:r>
            <a:endParaRPr lang="en-US" sz="1600" dirty="0">
              <a:latin typeface="Arial"/>
              <a:ea typeface="Times New Roman"/>
              <a:cs typeface="Times New Roman"/>
            </a:endParaRPr>
          </a:p>
          <a:p>
            <a:pPr marL="350551" indent="-350551">
              <a:buFont typeface="Wingdings"/>
              <a:buChar char=""/>
            </a:pPr>
            <a:r>
              <a:rPr lang="en-US" dirty="0">
                <a:solidFill>
                  <a:srgbClr val="000000"/>
                </a:solidFill>
                <a:latin typeface="Arial"/>
                <a:ea typeface="Times New Roman"/>
                <a:cs typeface="Times New Roman"/>
              </a:rPr>
              <a:t>In general, the statement can be made that if the vehicle meets ANSI / SIA A92.2 or A92.5 requirements it will be able to withstand a minimum force of 3,600 pounds (which will work for fall arrest). </a:t>
            </a:r>
            <a:endParaRPr lang="en-US" sz="1800" dirty="0">
              <a:solidFill>
                <a:srgbClr val="000000"/>
              </a:solidFill>
              <a:latin typeface="Helv"/>
              <a:ea typeface="Times New Roman"/>
              <a:cs typeface="Times New Roman"/>
            </a:endParaRPr>
          </a:p>
          <a:p>
            <a:pPr marL="139052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Wingdings"/>
              <a:buChar char=""/>
            </a:pPr>
            <a:r>
              <a:rPr lang="en-US" dirty="0">
                <a:solidFill>
                  <a:srgbClr val="000000"/>
                </a:solidFill>
                <a:latin typeface="Arial"/>
                <a:ea typeface="Times New Roman"/>
                <a:cs typeface="Times New Roman"/>
              </a:rPr>
              <a:t>Scissor lift anchorages, to be discussed shortly, have no such requirement and often may just be rated for restraint loads. In the case that the information is not provided, the company shall contact the manufacturer to determine what type of anchorage has been provided.</a:t>
            </a:r>
            <a:endParaRPr lang="en-US" sz="1800" dirty="0">
              <a:solidFill>
                <a:srgbClr val="000000"/>
              </a:solidFill>
              <a:latin typeface="Helv"/>
              <a:ea typeface="Times New Roman"/>
              <a:cs typeface="Times New Roman"/>
            </a:endParaRPr>
          </a:p>
          <a:p>
            <a:pPr marL="139052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In regards to the connector, each of the options have benefits and limitations. A document called “Statement of Best Practices of Personal Fall Protection Systems for Aerial Work Platform Equipment” gives some guidance as to each of these options: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Restraint Lanyard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Courier New"/>
              <a:buChar char="o"/>
            </a:pPr>
            <a:r>
              <a:rPr lang="en-US" dirty="0">
                <a:solidFill>
                  <a:srgbClr val="000000"/>
                </a:solidFill>
                <a:latin typeface="Arial"/>
                <a:ea typeface="Times New Roman"/>
                <a:cs typeface="Times New Roman"/>
              </a:rPr>
              <a:t>Per the above article, “In the case of a boom lift, the forces from the “catapult effect” would not cause the occupant to be thrown from the platform but rather remain within the confines of the work platform.”</a:t>
            </a:r>
            <a:endParaRPr lang="en-US" sz="1800" dirty="0">
              <a:solidFill>
                <a:srgbClr val="000000"/>
              </a:solidFill>
              <a:latin typeface="Helv"/>
              <a:ea typeface="Times New Roman"/>
              <a:cs typeface="Times New Roman"/>
            </a:endParaRPr>
          </a:p>
          <a:p>
            <a:pPr marL="93480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Courier New"/>
              <a:buChar char="o"/>
            </a:pPr>
            <a:r>
              <a:rPr lang="en-US" dirty="0">
                <a:solidFill>
                  <a:srgbClr val="000000"/>
                </a:solidFill>
                <a:latin typeface="Arial"/>
                <a:ea typeface="Times New Roman"/>
                <a:cs typeface="Times New Roman"/>
              </a:rPr>
              <a:t>A limitation with restraint lanyards is that they don’t allow mobility. When it is considered that it is fall arrest as soon as the worker’s CoG could go over the guardrails in any possible orientation, it isn’t hard to see that a really short lanyard will often be needed. The problem, however, becomes that if the worker is connected to such a short “leash,” they become tempted to disconnect at times to do work or simply have a much harder time doing their job.</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68506" lvl="2" indent="-233700">
              <a:buFont typeface="Wingdings"/>
              <a:buChar char=""/>
              <a:tabLst>
                <a:tab pos="1402207" algn="l"/>
              </a:tabLst>
            </a:pPr>
            <a:r>
              <a:rPr lang="en-US" dirty="0">
                <a:solidFill>
                  <a:srgbClr val="000000"/>
                </a:solidFill>
                <a:latin typeface="Arial"/>
                <a:ea typeface="Times New Roman"/>
                <a:cs typeface="Times New Roman"/>
              </a:rPr>
              <a:t>One situation where this becomes less of an issue is with bucket trucks where no movement is possible anyhow.</a:t>
            </a:r>
            <a:endParaRPr lang="en-US" sz="1800" dirty="0">
              <a:solidFill>
                <a:srgbClr val="000000"/>
              </a:solidFill>
              <a:latin typeface="Helv"/>
              <a:ea typeface="Times New Roman"/>
              <a:cs typeface="Times New Roman"/>
            </a:endParaRPr>
          </a:p>
          <a:p>
            <a:pPr marL="1402207"/>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Energy-Absorbing Lanyard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Courier New"/>
              <a:buChar char="o"/>
            </a:pPr>
            <a:r>
              <a:rPr lang="en-US" dirty="0">
                <a:solidFill>
                  <a:srgbClr val="000000"/>
                </a:solidFill>
                <a:latin typeface="Arial"/>
                <a:ea typeface="Times New Roman"/>
                <a:cs typeface="Times New Roman"/>
              </a:rPr>
              <a:t>The article calls this “Fall Restraint / Arrest Using a Lanyard with an Adjuster.” This is a much more common practice where the idea is that when the worker is low to the ground moving the lift from one location to another (and don’t have hardly any clearance to fall), they keep their lanyard short. When they get to heights that give them adequate clearance, they can then adjust out for fall arrest.</a:t>
            </a:r>
            <a:endParaRPr lang="en-US" sz="1800" dirty="0">
              <a:solidFill>
                <a:srgbClr val="000000"/>
              </a:solidFill>
              <a:latin typeface="Helv"/>
              <a:ea typeface="Times New Roman"/>
              <a:cs typeface="Times New Roman"/>
            </a:endParaRPr>
          </a:p>
          <a:p>
            <a:pPr marL="923119"/>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68506" lvl="2" indent="-233700">
              <a:buFont typeface="Wingdings"/>
              <a:buChar char=""/>
              <a:tabLst>
                <a:tab pos="1402207" algn="l"/>
              </a:tabLst>
            </a:pPr>
            <a:r>
              <a:rPr lang="en-US" dirty="0">
                <a:solidFill>
                  <a:srgbClr val="000000"/>
                </a:solidFill>
                <a:latin typeface="Arial"/>
                <a:ea typeface="Times New Roman"/>
                <a:cs typeface="Times New Roman"/>
              </a:rPr>
              <a:t>A variant of this is “Fall Restraint / Arrest Using a Double-Leg Lanyard.” The only difference here is that one leg is long and one is short so that the worker doesn’t have to adjust. This method is, perhaps, a step above the former because it now makes it so that the worker doesn’t have to keep adjusting his lanyard in and out, something which many of them will neglect to do. When they are traveling at ground level, they use the short leg and when they get to heights, they can use the long leg.</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PFL</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Courier New"/>
              <a:buChar char="o"/>
            </a:pPr>
            <a:r>
              <a:rPr lang="en-US" dirty="0">
                <a:solidFill>
                  <a:srgbClr val="000000"/>
                </a:solidFill>
                <a:latin typeface="Arial"/>
                <a:ea typeface="Times New Roman"/>
                <a:cs typeface="Times New Roman"/>
              </a:rPr>
              <a:t>This option really is a preference of many users. The benefit is that the PFL permits movement when necessary but locks off when it feels a quick jerk, as happens when the device tries to catapult the victim out. Often, with small PFL of 6’ length the worker’s feet will barely leave the floor of the basket before the device activates, stopping them from ever going over the guardrails. </a:t>
            </a:r>
            <a:endParaRPr lang="en-US" sz="1800" dirty="0">
              <a:solidFill>
                <a:srgbClr val="000000"/>
              </a:solidFill>
              <a:latin typeface="Helv"/>
              <a:ea typeface="Times New Roman"/>
              <a:cs typeface="Times New Roman"/>
            </a:endParaRPr>
          </a:p>
          <a:p>
            <a:pPr marL="923119"/>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1168506" lvl="2" indent="-233700">
              <a:buFont typeface="Wingdings"/>
              <a:buChar char=""/>
              <a:tabLst>
                <a:tab pos="1402207" algn="l"/>
              </a:tabLst>
            </a:pPr>
            <a:r>
              <a:rPr lang="en-US" dirty="0">
                <a:solidFill>
                  <a:srgbClr val="000000"/>
                </a:solidFill>
                <a:latin typeface="Arial"/>
                <a:ea typeface="Times New Roman"/>
                <a:cs typeface="Times New Roman"/>
              </a:rPr>
              <a:t>Note that MSA has an article (on its FP Page on the main website where the products are shown) that permits use of the Workman Mini PFL for such a use in an aerial lift. The main stipulation that it sets out is that if this is to be done, the worker shall wear the unit with the energy absorber to their back (instead of the housing) to reduce forces to the line if it bites into the rail if the worker falls over it.</a:t>
            </a:r>
            <a:endParaRPr lang="en-US" sz="1800" dirty="0">
              <a:solidFill>
                <a:srgbClr val="000000"/>
              </a:solidFill>
              <a:latin typeface="Helv"/>
              <a:ea typeface="Times New Roman"/>
              <a:cs typeface="Times New Roman"/>
            </a:endParaRPr>
          </a:p>
          <a:p>
            <a:pPr marL="1402207"/>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In regards to prohibitions,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The first prohibition is an issue both because it is very hard to see the ground (and obstructions that could be run over from great heights, causing the boom to flex) and because of the amount of flex / catapult action created when the boom is extended out far. Thus, it is much safer to move an aerial lift when the basket is close to the ground.</a:t>
            </a:r>
            <a:endParaRPr lang="en-US" sz="1800" dirty="0">
              <a:solidFill>
                <a:srgbClr val="000000"/>
              </a:solidFill>
              <a:latin typeface="Helv"/>
              <a:ea typeface="Times New Roman"/>
              <a:cs typeface="Times New Roman"/>
            </a:endParaRPr>
          </a:p>
          <a:p>
            <a:pPr marL="46740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551" indent="-350551">
              <a:buFont typeface="Symbol"/>
              <a:buChar char=""/>
            </a:pPr>
            <a:r>
              <a:rPr lang="en-US" dirty="0">
                <a:solidFill>
                  <a:srgbClr val="000000"/>
                </a:solidFill>
                <a:latin typeface="Arial"/>
                <a:ea typeface="Times New Roman"/>
                <a:cs typeface="Times New Roman"/>
              </a:rPr>
              <a:t>In regards to standing on the guardrails, the practice, like elsewhere, isn’t permitted. They simply can’t provide the protection they were meant to provide if the worker is standing on them.</a:t>
            </a:r>
            <a:endParaRPr lang="en-US" sz="1800" dirty="0">
              <a:solidFill>
                <a:srgbClr val="000000"/>
              </a:solidFill>
              <a:latin typeface="Helv"/>
              <a:ea typeface="Times New Roman"/>
              <a:cs typeface="Times New Roman"/>
            </a:endParaRPr>
          </a:p>
          <a:p>
            <a:pPr marL="467402"/>
            <a:r>
              <a:rPr lang="en-US" dirty="0">
                <a:latin typeface="Arial"/>
                <a:ea typeface="Times New Roman"/>
                <a:cs typeface="Arial"/>
              </a:rPr>
              <a:t> </a:t>
            </a:r>
            <a:endParaRPr lang="en-US" sz="1600" dirty="0">
              <a:latin typeface="Arial"/>
              <a:ea typeface="Times New Roman"/>
              <a:cs typeface="Times New Roman"/>
            </a:endParaRPr>
          </a:p>
          <a:p>
            <a:pPr marL="350551" indent="-350551">
              <a:buFont typeface="Courier New"/>
              <a:buChar char="o"/>
            </a:pPr>
            <a:r>
              <a:rPr lang="en-US" dirty="0">
                <a:solidFill>
                  <a:srgbClr val="000000"/>
                </a:solidFill>
                <a:latin typeface="Arial"/>
                <a:ea typeface="Times New Roman"/>
                <a:cs typeface="Times New Roman"/>
              </a:rPr>
              <a:t>As a note to this, often safety people on construction sites will note where workers have a board in the basket with them that seems to have nothing to do with the work task. Often, when no one is around, workers will put this board across the midrails to serve as a work platform. This, obviously, is not an okay practice.</a:t>
            </a:r>
            <a:endParaRPr lang="en-US" sz="1800" dirty="0">
              <a:solidFill>
                <a:srgbClr val="000000"/>
              </a:solidFill>
              <a:latin typeface="Helv"/>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39</a:t>
            </a:fld>
            <a:endParaRPr lang="en-US" dirty="0"/>
          </a:p>
        </p:txBody>
      </p:sp>
    </p:spTree>
    <p:extLst>
      <p:ext uri="{BB962C8B-B14F-4D97-AF65-F5344CB8AC3E}">
        <p14:creationId xmlns:p14="http://schemas.microsoft.com/office/powerpoint/2010/main" val="418875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6</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184431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301925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p:sp>
      <p:sp>
        <p:nvSpPr>
          <p:cNvPr id="13926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lvl="1" eaLnBrk="1"/>
            <a:r>
              <a:rPr lang="en-US" altLang="en-US"/>
              <a:t>Height of the scaffold should not be more than four times its minimum base dimension unless guys, ties, or braces are used. </a:t>
            </a:r>
          </a:p>
        </p:txBody>
      </p:sp>
    </p:spTree>
    <p:extLst>
      <p:ext uri="{BB962C8B-B14F-4D97-AF65-F5344CB8AC3E}">
        <p14:creationId xmlns:p14="http://schemas.microsoft.com/office/powerpoint/2010/main" val="148581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Rot="1" noChangeAspect="1" noChangeArrowheads="1" noTextEdit="1"/>
          </p:cNvSpPr>
          <p:nvPr>
            <p:ph type="sldImg"/>
          </p:nvPr>
        </p:nvSpPr>
        <p:spPr/>
      </p:sp>
      <p:sp>
        <p:nvSpPr>
          <p:cNvPr id="15360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Toe board is the board used at the bottom side edge of the scaffold. If the material is stacked above it, there is a possibility that the materials will fall below and can hurt the workers worker below the scaffold.</a:t>
            </a:r>
          </a:p>
        </p:txBody>
      </p:sp>
    </p:spTree>
    <p:extLst>
      <p:ext uri="{BB962C8B-B14F-4D97-AF65-F5344CB8AC3E}">
        <p14:creationId xmlns:p14="http://schemas.microsoft.com/office/powerpoint/2010/main" val="569868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t>The idea of “authorization” has nothing to do with whether or not someone works for a company. When one walks up to a door and sees a sign that says “no unauthorized personnel,” this means that only those who are properly trained, not anyone who is an employee, may enter. The same is true for fall protection.</a:t>
            </a:r>
          </a:p>
          <a:p>
            <a:r>
              <a:rPr lang="en-US" dirty="0"/>
              <a:t> </a:t>
            </a:r>
          </a:p>
          <a:p>
            <a:r>
              <a:rPr lang="en-US" dirty="0"/>
              <a:t>At a basic level an authorized person is someone who knows what they need to know in order to be able to perform a particular job. </a:t>
            </a:r>
          </a:p>
          <a:p>
            <a:r>
              <a:rPr lang="en-US" dirty="0"/>
              <a:t> </a:t>
            </a:r>
          </a:p>
          <a:p>
            <a:pPr lvl="0"/>
            <a:r>
              <a:rPr lang="en-US" dirty="0"/>
              <a:t>If that simply means knowing how to inspect FP equipment and utilize it in an aerial lift, then they must be trained on that (and not on the entire broad spectrum of everything fall protection-related).</a:t>
            </a:r>
          </a:p>
          <a:p>
            <a:r>
              <a:rPr lang="en-US" dirty="0"/>
              <a:t> </a:t>
            </a:r>
          </a:p>
          <a:p>
            <a:r>
              <a:rPr lang="en-US" dirty="0"/>
              <a:t>Most workers are simply “authorized persons” who have been trained on how to use </a:t>
            </a:r>
            <a:r>
              <a:rPr lang="en-US" b="1" i="1" dirty="0"/>
              <a:t>specific</a:t>
            </a:r>
            <a:r>
              <a:rPr lang="en-US" dirty="0"/>
              <a:t> fall protection equipment in </a:t>
            </a:r>
            <a:r>
              <a:rPr lang="en-US" b="1" i="1" dirty="0"/>
              <a:t>specific</a:t>
            </a:r>
            <a:r>
              <a:rPr lang="en-US" i="1" dirty="0"/>
              <a:t> </a:t>
            </a:r>
            <a:r>
              <a:rPr lang="en-US" dirty="0"/>
              <a:t>situations.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44</a:t>
            </a:fld>
            <a:endParaRPr lang="en-US" dirty="0"/>
          </a:p>
        </p:txBody>
      </p:sp>
    </p:spTree>
    <p:extLst>
      <p:ext uri="{BB962C8B-B14F-4D97-AF65-F5344CB8AC3E}">
        <p14:creationId xmlns:p14="http://schemas.microsoft.com/office/powerpoint/2010/main" val="301413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highlight>
                  <a:srgbClr val="FFFF00"/>
                </a:highlight>
                <a:latin typeface="Arial"/>
                <a:ea typeface="Times New Roman"/>
                <a:cs typeface="Times New Roman"/>
              </a:rPr>
              <a:t>Go through the definition piece-by piece: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Identifying “existing” hazards is easy enough (in most cases). Once knowing the 4’ or 6’ number (with the exceptions already discussed), it is fairly easy to pick out </a:t>
            </a:r>
            <a:r>
              <a:rPr lang="en-US" i="1" dirty="0">
                <a:solidFill>
                  <a:srgbClr val="000000"/>
                </a:solidFill>
                <a:latin typeface="Arial"/>
                <a:ea typeface="Times New Roman"/>
                <a:cs typeface="Times New Roman"/>
              </a:rPr>
              <a:t>many </a:t>
            </a:r>
            <a:r>
              <a:rPr lang="en-US" dirty="0">
                <a:solidFill>
                  <a:srgbClr val="000000"/>
                </a:solidFill>
                <a:latin typeface="Arial"/>
                <a:ea typeface="Times New Roman"/>
                <a:cs typeface="Times New Roman"/>
              </a:rPr>
              <a:t>FP hazards that may be present on a site.</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“Predictable” hazards are addressed through doing “pre-task planning.” The majority of incidents that result in injury or a fatality happen either because of improper (or lack of) planning (as was the case with “Big Blue”) or because a plan that was established wasn’t followed (as was the case with the young worker who fell through the roof of the sports arena).</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The third key part to the definition is that this person has “authorization” to take prompt corrective measures. </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Essentially, this is where the job of a competent person could stop (at least per OSHA regulations). They simply need to be able to identify the issue and, then, make sure that the job process is stopped until the issue can be resolved.</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However, in many cases it will be them that helps to fix the issue, but the main responsibility is to </a:t>
            </a:r>
            <a:r>
              <a:rPr lang="en-US" i="1" dirty="0">
                <a:solidFill>
                  <a:srgbClr val="000000"/>
                </a:solidFill>
                <a:latin typeface="Arial"/>
                <a:ea typeface="Times New Roman"/>
                <a:cs typeface="Times New Roman"/>
              </a:rPr>
              <a:t>stop</a:t>
            </a:r>
            <a:r>
              <a:rPr lang="en-US" dirty="0">
                <a:solidFill>
                  <a:srgbClr val="000000"/>
                </a:solidFill>
                <a:latin typeface="Arial"/>
                <a:ea typeface="Times New Roman"/>
                <a:cs typeface="Times New Roman"/>
              </a:rPr>
              <a:t> hazardous situations from existing until they are addressed. To do this, they need to be knowledgeable about:</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scope of the hazard;</a:t>
            </a:r>
            <a:endParaRPr lang="en-US" sz="1800" dirty="0">
              <a:solidFill>
                <a:srgbClr val="000000"/>
              </a:solidFill>
              <a:latin typeface="Helv"/>
              <a:ea typeface="Times New Roman"/>
              <a:cs typeface="Times New Roman"/>
            </a:endParaRPr>
          </a:p>
          <a:p>
            <a:pPr marL="140241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regulations in-place pertaining to it;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controls set-out for them to deal with issues that arise;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equipment that is available to control hazards, including:</a:t>
            </a:r>
            <a:endParaRPr lang="en-US" sz="1800" dirty="0">
              <a:solidFill>
                <a:srgbClr val="000000"/>
              </a:solidFill>
              <a:latin typeface="Helv"/>
              <a:ea typeface="Times New Roman"/>
              <a:cs typeface="Times New Roman"/>
            </a:endParaRPr>
          </a:p>
          <a:p>
            <a:pPr marL="140241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SzPts val="1000"/>
              <a:buFont typeface="Wingdings"/>
              <a:buChar char=""/>
            </a:pPr>
            <a:r>
              <a:rPr lang="en-US" dirty="0">
                <a:solidFill>
                  <a:srgbClr val="000000"/>
                </a:solidFill>
                <a:latin typeface="Arial"/>
                <a:ea typeface="Times New Roman"/>
                <a:cs typeface="Times New Roman"/>
              </a:rPr>
              <a:t>Inspection Points;</a:t>
            </a:r>
            <a:endParaRPr lang="en-US" sz="1800" dirty="0">
              <a:solidFill>
                <a:srgbClr val="000000"/>
              </a:solidFill>
              <a:latin typeface="Helv"/>
              <a:ea typeface="Times New Roman"/>
              <a:cs typeface="Times New Roman"/>
            </a:endParaRPr>
          </a:p>
          <a:p>
            <a:pPr marL="350603" indent="-350603">
              <a:buSzPts val="1000"/>
              <a:buFont typeface="Wingdings"/>
              <a:buChar char=""/>
            </a:pPr>
            <a:r>
              <a:rPr lang="en-US" dirty="0">
                <a:solidFill>
                  <a:srgbClr val="000000"/>
                </a:solidFill>
                <a:latin typeface="Arial"/>
                <a:ea typeface="Times New Roman"/>
                <a:cs typeface="Times New Roman"/>
              </a:rPr>
              <a:t>Proper Use (such as donning);</a:t>
            </a:r>
            <a:endParaRPr lang="en-US" sz="1800" dirty="0">
              <a:solidFill>
                <a:srgbClr val="000000"/>
              </a:solidFill>
              <a:latin typeface="Helv"/>
              <a:ea typeface="Times New Roman"/>
              <a:cs typeface="Times New Roman"/>
            </a:endParaRPr>
          </a:p>
          <a:p>
            <a:pPr marL="350603" indent="-350603">
              <a:buSzPts val="1000"/>
              <a:buFont typeface="Wingdings"/>
              <a:buChar char=""/>
            </a:pPr>
            <a:r>
              <a:rPr lang="en-US" dirty="0">
                <a:solidFill>
                  <a:srgbClr val="000000"/>
                </a:solidFill>
                <a:latin typeface="Arial"/>
                <a:ea typeface="Times New Roman"/>
                <a:cs typeface="Times New Roman"/>
              </a:rPr>
              <a:t>Use Limitations</a:t>
            </a:r>
            <a:endParaRPr lang="en-US" sz="1800" dirty="0">
              <a:solidFill>
                <a:srgbClr val="000000"/>
              </a:solidFill>
              <a:latin typeface="Helv"/>
              <a:ea typeface="Times New Roman"/>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45</a:t>
            </a:fld>
            <a:endParaRPr lang="en-US" dirty="0"/>
          </a:p>
        </p:txBody>
      </p:sp>
    </p:spTree>
    <p:extLst>
      <p:ext uri="{BB962C8B-B14F-4D97-AF65-F5344CB8AC3E}">
        <p14:creationId xmlns:p14="http://schemas.microsoft.com/office/powerpoint/2010/main" val="830795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The Qualified Person complements the work of the Competent Person. In regards to fall protection, they get involved principally in two main situations: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highlight>
                  <a:srgbClr val="FFFF00"/>
                </a:highlight>
                <a:latin typeface="Arial"/>
                <a:ea typeface="Times New Roman"/>
                <a:cs typeface="Times New Roman"/>
              </a:rPr>
              <a:t>In cases where the fall arrest anchorage point is questionable in the eyes of the person who is selecting it</a:t>
            </a:r>
            <a:r>
              <a:rPr lang="en-US" dirty="0">
                <a:solidFill>
                  <a:srgbClr val="000000"/>
                </a:solidFill>
                <a:latin typeface="Arial"/>
                <a:ea typeface="Times New Roman"/>
                <a:cs typeface="Times New Roman"/>
              </a:rPr>
              <a:t> (i.e. they are not sure that it can meet Option A: 5,000 pounds), this person </a:t>
            </a:r>
            <a:r>
              <a:rPr lang="en-US" i="1" dirty="0">
                <a:solidFill>
                  <a:srgbClr val="000000"/>
                </a:solidFill>
                <a:latin typeface="Arial"/>
                <a:ea typeface="Times New Roman"/>
                <a:cs typeface="Times New Roman"/>
              </a:rPr>
              <a:t>must</a:t>
            </a:r>
            <a:r>
              <a:rPr lang="en-US" dirty="0">
                <a:solidFill>
                  <a:srgbClr val="000000"/>
                </a:solidFill>
                <a:latin typeface="Arial"/>
                <a:ea typeface="Times New Roman"/>
                <a:cs typeface="Times New Roman"/>
              </a:rPr>
              <a:t> get involved in order to help establish whether or not they can meet </a:t>
            </a:r>
            <a:r>
              <a:rPr lang="en-US" i="1" dirty="0">
                <a:solidFill>
                  <a:srgbClr val="000000"/>
                </a:solidFill>
                <a:latin typeface="Arial"/>
                <a:ea typeface="Times New Roman"/>
                <a:cs typeface="Times New Roman"/>
              </a:rPr>
              <a:t>Option B</a:t>
            </a:r>
            <a:r>
              <a:rPr lang="en-US" dirty="0">
                <a:solidFill>
                  <a:srgbClr val="000000"/>
                </a:solidFill>
                <a:latin typeface="Arial"/>
                <a:ea typeface="Times New Roman"/>
                <a:cs typeface="Times New Roman"/>
              </a:rPr>
              <a:t>: Safety Factor of 2 Determined by a Q.P.</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highlight>
                  <a:srgbClr val="FFFF00"/>
                </a:highlight>
                <a:latin typeface="Arial"/>
                <a:ea typeface="Times New Roman"/>
                <a:cs typeface="Times New Roman"/>
              </a:rPr>
              <a:t>The regulations also say that this person must be involved in the design and installation of horizontal lifelines.</a:t>
            </a:r>
            <a:r>
              <a:rPr lang="en-US" dirty="0">
                <a:solidFill>
                  <a:srgbClr val="000000"/>
                </a:solidFill>
                <a:latin typeface="Arial"/>
                <a:ea typeface="Times New Roman"/>
                <a:cs typeface="Times New Roman"/>
              </a:rPr>
              <a:t> (Although these haven’t been discussed up to this point, the instructor can quickly touch on what they are just so that the students have an idea. HLLs will be addressed again once getting to the section on “anchorage connectors.)</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It should be pointed out that although the OSHA definition technically doesn’t mandate that this be a structural engineer, it will be hard for other types of workers to meet the requirements stipulated. </a:t>
            </a:r>
            <a:endParaRPr lang="en-US" sz="1800" dirty="0">
              <a:solidFill>
                <a:srgbClr val="000000"/>
              </a:solidFill>
              <a:latin typeface="Helv"/>
              <a:ea typeface="Times New Roman"/>
              <a:cs typeface="Times New Roman"/>
            </a:endParaRPr>
          </a:p>
          <a:p>
            <a:endParaRPr lang="en-US" i="0" baseline="0" dirty="0"/>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46</a:t>
            </a:fld>
            <a:endParaRPr lang="en-US" dirty="0"/>
          </a:p>
        </p:txBody>
      </p:sp>
    </p:spTree>
    <p:extLst>
      <p:ext uri="{BB962C8B-B14F-4D97-AF65-F5344CB8AC3E}">
        <p14:creationId xmlns:p14="http://schemas.microsoft.com/office/powerpoint/2010/main" val="2031671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p:sp>
      <p:sp>
        <p:nvSpPr>
          <p:cNvPr id="43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570731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pPr algn="just"/>
            <a:r>
              <a:rPr lang="en-US" dirty="0">
                <a:latin typeface="Arial"/>
                <a:ea typeface="Times New Roman"/>
                <a:cs typeface="Arial"/>
              </a:rPr>
              <a:t>Guardrail construction is not a topic to discuss at any great depth, other than pointing out some of the principal requirements that they must meet. There are sections in the regulations that go through details on proper construction beyond what is presented on this slide (intended for those who are in-charge of building and / or installing them), but the point here is simply to address common G.I. and Construction parameters that need to be known and that are easily spotted by OSHA if not met.</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Starting with the first component, the blue 42” is meant to indicate that the height of guardrails in General Industry is well-defined as needing to be 42 inches. </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When it comes to variance from this height in G.I., OSHA has sent mixed signals. First an article titled “”General Industry Fall Protection Can be a Real Challenge” from OH&amp;S Magazine, describes the issue thusly,</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747953" algn="just"/>
            <a:r>
              <a:rPr lang="en-US" dirty="0">
                <a:latin typeface="Arial"/>
                <a:ea typeface="Times New Roman"/>
                <a:cs typeface="Arial"/>
              </a:rPr>
              <a:t>“Under 1910.23(e)(1), OSHA says that a guardrail must have a vertical height of 42 inches nominal from the upper surface of the top rail to floor, platform, runway, or ramp level. "Nominal" simply means that 42 inches has been established as the de facto standard for guardrail height. OSHA allows for variance, however. Standard Directive 1-1.10 says existing guardrails must consist of a top rail, intermediate rail, and posts, or equivalent, and have a minimum vertical height of 36 inches to 44 inches.”</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That said, the most recent version of Proposed Subpart D has the following to say on the issue:</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747953"/>
            <a:r>
              <a:rPr lang="en-US" dirty="0">
                <a:latin typeface="Arial"/>
                <a:ea typeface="Times New Roman"/>
                <a:cs typeface="Arial"/>
              </a:rPr>
              <a:t>“OSHA notes that the two previous proposals on walking-working surfaces included a ‘‘grandfather provision’’ permitting a guardrail height of 36 inches, rather than the proposed 42 inches, for guardrails installed within 60 days of the effective date of the final rule. (</a:t>
            </a:r>
            <a:r>
              <a:rPr lang="en-US" i="1" dirty="0">
                <a:latin typeface="Arial"/>
                <a:ea typeface="Times New Roman"/>
                <a:cs typeface="Arial"/>
              </a:rPr>
              <a:t>See </a:t>
            </a:r>
            <a:r>
              <a:rPr lang="en-US" dirty="0">
                <a:latin typeface="Arial"/>
                <a:ea typeface="Times New Roman"/>
                <a:cs typeface="Arial"/>
              </a:rPr>
              <a:t>proposed § 1910.28(b)(3),</a:t>
            </a:r>
            <a:endParaRPr lang="en-US" sz="1600" dirty="0">
              <a:latin typeface="Arial"/>
              <a:ea typeface="Times New Roman"/>
              <a:cs typeface="Times New Roman"/>
            </a:endParaRPr>
          </a:p>
          <a:p>
            <a:pPr marL="747953"/>
            <a:r>
              <a:rPr lang="en-US" dirty="0">
                <a:latin typeface="Arial"/>
                <a:ea typeface="Times New Roman"/>
                <a:cs typeface="Arial"/>
              </a:rPr>
              <a:t>55 FR 13360 (April 10, 1990) and 68 FR 23528 (May 2, 2003).) The 36-inch grandfather provision is not included in this proposal, nor does OSHA consider it to be equally safe to the ‘‘42 inches nominal’’ height currently required under existing § 1910.23(e). </a:t>
            </a:r>
            <a:endParaRPr lang="en-US" sz="1600" dirty="0">
              <a:latin typeface="Arial"/>
              <a:ea typeface="Times New Roman"/>
              <a:cs typeface="Times New Roman"/>
            </a:endParaRPr>
          </a:p>
          <a:p>
            <a:pPr marL="747953"/>
            <a:r>
              <a:rPr lang="en-US" dirty="0">
                <a:latin typeface="Arial"/>
                <a:ea typeface="Times New Roman"/>
                <a:cs typeface="Arial"/>
              </a:rPr>
              <a:t> </a:t>
            </a:r>
            <a:endParaRPr lang="en-US" sz="1600" dirty="0">
              <a:latin typeface="Arial"/>
              <a:ea typeface="Times New Roman"/>
              <a:cs typeface="Times New Roman"/>
            </a:endParaRPr>
          </a:p>
          <a:p>
            <a:pPr marL="747953"/>
            <a:r>
              <a:rPr lang="en-US" dirty="0">
                <a:latin typeface="Arial"/>
                <a:ea typeface="Times New Roman"/>
                <a:cs typeface="Arial"/>
              </a:rPr>
              <a:t>Therefore, to the extent that any previous OSHA letters of interpretation characterized a 36-inch guardrail height as a de minimis violation because of the grandfather provision in the two previous proposals, those interpretations are hereby superseded. (</a:t>
            </a:r>
            <a:r>
              <a:rPr lang="en-US" i="1" dirty="0">
                <a:latin typeface="Arial"/>
                <a:ea typeface="Times New Roman"/>
                <a:cs typeface="Arial"/>
              </a:rPr>
              <a:t>See, e.g., </a:t>
            </a:r>
            <a:r>
              <a:rPr lang="en-US" dirty="0">
                <a:latin typeface="Arial"/>
                <a:ea typeface="Times New Roman"/>
                <a:cs typeface="Arial"/>
              </a:rPr>
              <a:t>08/ 27/2008 Letter to Bryan Cobb and 03/08/1995</a:t>
            </a:r>
            <a:endParaRPr lang="en-US" sz="1600" dirty="0">
              <a:latin typeface="Arial"/>
              <a:ea typeface="Times New Roman"/>
              <a:cs typeface="Times New Roman"/>
            </a:endParaRPr>
          </a:p>
          <a:p>
            <a:pPr marL="747953" algn="just"/>
            <a:r>
              <a:rPr lang="en-US" dirty="0">
                <a:latin typeface="Arial"/>
                <a:ea typeface="Times New Roman"/>
                <a:cs typeface="Arial"/>
              </a:rPr>
              <a:t>Memorandum from John Miles to Byron Chadwick.)”</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All of this said, the slide shows what the current rule for OSHA Subpart D is. Proposed D, however, allows for the same variation (+/- 3”) from 42” as the construction regulations do.</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For Construction activities, per Subpart M, there is more leniency in regards to toprail height. Here, the rail could be as low as 39” from the work surface or as high as 45” from it.</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In regards to midrails, the instructor can ask what the point of them is. (They are in-place to provide a barrier underneath the toprail so that the worker cannot fall underneath it.)</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OSHA notes in Subpart M that instead of using a midrail an employer may choose to use a screen or a mesh that runs from the toprail all the way to the floor for the entire length of the railing system. This is seen as a good option especially in areas where there is a concern of objects being dropped into spaces where they could be a hazard for people below. This type of netting is commonly seen in-use in skyscraper construction / renovation in cities where space is tight and construction companies must work above the heads both of their own workers and of the general public.</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The toeboard is mainly in-place as a form of falling object prevention. The concept is that it is a barrier at floor level at least 3 ½” tall (2” x 4” </a:t>
            </a:r>
            <a:r>
              <a:rPr lang="en-US" b="1" i="1" dirty="0">
                <a:latin typeface="Arial"/>
                <a:ea typeface="Times New Roman"/>
                <a:cs typeface="Arial"/>
              </a:rPr>
              <a:t>nominal </a:t>
            </a:r>
            <a:r>
              <a:rPr lang="en-US" dirty="0">
                <a:latin typeface="Arial"/>
                <a:ea typeface="Times New Roman"/>
                <a:cs typeface="Arial"/>
              </a:rPr>
              <a:t>boards are often used in construction) or 4” (in general industry) that is in-place at floor level to impede the ejection of a tool or other object from a floor work surface should it be kicked or otherwise displaced.</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A couple more notes on guardrail construction are:</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The need to not having railings overhang due to the projection hazard mentioned as well as a lack of support.</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The fact that certain materials—i.e., steel or plastic banding utilized for securing items to pallets for transport—are not permitted to be utilized as guardrails.</a:t>
            </a:r>
            <a:endParaRPr lang="en-US" sz="1600" dirty="0">
              <a:latin typeface="Arial"/>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The question sometimes comes up as to whether or not chains are allowed as rails. This answer was covered in the same OH&amp;S article previously mentioned:</a:t>
            </a:r>
            <a:endParaRPr lang="en-US" sz="1600" dirty="0">
              <a:latin typeface="Arial"/>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747953">
              <a:lnSpc>
                <a:spcPts val="1840"/>
              </a:lnSpc>
              <a:spcAft>
                <a:spcPts val="767"/>
              </a:spcAft>
            </a:pPr>
            <a:r>
              <a:rPr lang="en-US" dirty="0">
                <a:solidFill>
                  <a:srgbClr val="444444"/>
                </a:solidFill>
                <a:latin typeface="Arial"/>
                <a:ea typeface="Times New Roman"/>
                <a:cs typeface="Arial"/>
              </a:rPr>
              <a:t>“Sometimes the installation of a guardrail isn't feasible or practical. One solution frequently considered is the use of safety chains, but are they allowed by OSHA? Even though the agency does not specifically address the use of chains in the Walking-Working Surfaces Standard, the agency has issued two LOIs on the issue that provide further guidance.</a:t>
            </a:r>
            <a:endParaRPr lang="en-US" sz="1600" dirty="0">
              <a:latin typeface="Arial"/>
              <a:ea typeface="Times New Roman"/>
              <a:cs typeface="Times New Roman"/>
            </a:endParaRPr>
          </a:p>
          <a:p>
            <a:pPr marL="747953">
              <a:lnSpc>
                <a:spcPts val="1840"/>
              </a:lnSpc>
              <a:spcAft>
                <a:spcPts val="767"/>
              </a:spcAft>
            </a:pPr>
            <a:r>
              <a:rPr lang="en-US" dirty="0">
                <a:solidFill>
                  <a:srgbClr val="444444"/>
                </a:solidFill>
                <a:latin typeface="Arial"/>
                <a:ea typeface="Times New Roman"/>
                <a:cs typeface="Arial"/>
              </a:rPr>
              <a:t>In the first letter, dated Feb. 12, 1982, OSHA makes mention of chains with regard to safety gates by saying, "if in fact the safety chains used for top and intermediate rails afford employees protection 'at least as effective as' the swinging gate, the safety chains would be adequate and noted as a de minimis violation."</a:t>
            </a:r>
            <a:endParaRPr lang="en-US" sz="1600" dirty="0">
              <a:latin typeface="Arial"/>
              <a:ea typeface="Times New Roman"/>
              <a:cs typeface="Times New Roman"/>
            </a:endParaRPr>
          </a:p>
          <a:p>
            <a:pPr marL="747953">
              <a:lnSpc>
                <a:spcPts val="1840"/>
              </a:lnSpc>
              <a:spcAft>
                <a:spcPts val="767"/>
              </a:spcAft>
            </a:pPr>
            <a:r>
              <a:rPr lang="en-US" dirty="0">
                <a:solidFill>
                  <a:srgbClr val="444444"/>
                </a:solidFill>
                <a:latin typeface="Arial"/>
                <a:ea typeface="Times New Roman"/>
                <a:cs typeface="Arial"/>
              </a:rPr>
              <a:t>This is further supported by a June 3, 1983 LOI, which says that "the anchoring of posts and installation of chains for railings must be of such construction that the completed structure shall be capable of withstanding a load of at least 200 pounds applied in any direction at any point on the top rail."</a:t>
            </a:r>
            <a:endParaRPr lang="en-US" sz="1600" dirty="0">
              <a:latin typeface="Arial"/>
              <a:ea typeface="Times New Roman"/>
              <a:cs typeface="Times New Roman"/>
            </a:endParaRPr>
          </a:p>
          <a:p>
            <a:pPr marL="747953">
              <a:lnSpc>
                <a:spcPts val="1840"/>
              </a:lnSpc>
              <a:spcAft>
                <a:spcPts val="767"/>
              </a:spcAft>
            </a:pPr>
            <a:r>
              <a:rPr lang="en-US" dirty="0">
                <a:solidFill>
                  <a:srgbClr val="444444"/>
                </a:solidFill>
                <a:latin typeface="Arial"/>
                <a:ea typeface="Times New Roman"/>
                <a:cs typeface="Arial"/>
              </a:rPr>
              <a:t>The bottom line is that if safety chains provide the same level of protection as a standard guardrail, they can be used.”</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The final point here is that guardrails come in many permissible forms, provided that they meet all of the requirements previously discussed. While fixed rails are the norm, temporary, removable ones are popular, especially when they are “free-standing,” meaning that they don’t have to be attached to the work surface to be installed. These rails are designed to be easily maneuvered into a workspace and, then, when needed elsewhere moved to that location instead.</a:t>
            </a:r>
            <a:endParaRPr lang="en-US" sz="1600" dirty="0">
              <a:latin typeface="Arial"/>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48</a:t>
            </a:fld>
            <a:endParaRPr lang="en-US" dirty="0"/>
          </a:p>
        </p:txBody>
      </p:sp>
    </p:spTree>
    <p:extLst>
      <p:ext uri="{BB962C8B-B14F-4D97-AF65-F5344CB8AC3E}">
        <p14:creationId xmlns:p14="http://schemas.microsoft.com/office/powerpoint/2010/main" val="224899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458783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p:sp>
      <p:sp>
        <p:nvSpPr>
          <p:cNvPr id="7782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The instructor will explain the scenario</a:t>
            </a:r>
          </a:p>
        </p:txBody>
      </p:sp>
    </p:spTree>
    <p:extLst>
      <p:ext uri="{BB962C8B-B14F-4D97-AF65-F5344CB8AC3E}">
        <p14:creationId xmlns:p14="http://schemas.microsoft.com/office/powerpoint/2010/main" val="152320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8</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1918279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p:sp>
      <p:sp>
        <p:nvSpPr>
          <p:cNvPr id="71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3737192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pPr algn="just"/>
            <a:r>
              <a:rPr lang="en-US" dirty="0">
                <a:latin typeface="Arial"/>
                <a:ea typeface="Times New Roman"/>
                <a:cs typeface="Arial"/>
              </a:rPr>
              <a:t>Safety nets for </a:t>
            </a:r>
            <a:r>
              <a:rPr lang="en-US" i="1" dirty="0">
                <a:latin typeface="Arial"/>
                <a:ea typeface="Times New Roman"/>
                <a:cs typeface="Arial"/>
              </a:rPr>
              <a:t>falling people</a:t>
            </a:r>
            <a:r>
              <a:rPr lang="en-US" dirty="0">
                <a:latin typeface="Arial"/>
                <a:ea typeface="Times New Roman"/>
                <a:cs typeface="Arial"/>
              </a:rPr>
              <a:t> are, essentially, what can be envisioned: they are put in-place to catch the falling worker much like one in a circus act would.</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Although not commonly used in the majority of fall arrest situations, there are places where they are pretty frequently used such the situations shown in the pictures on the slide.</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They are somewhat commonly used by iron workers during the construction of “pre-fab” buildings as is the case with the leading edge work being done by the worker in the top photograph. Here, individual components of the building itself may not be strong enough to support fall arrest forces, but a net can be used to spread out forces over the entire structure.</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A similar situation can be seen with the safety net set below roof trusses on a residential construction job, again for the same reason that a net was used for the pre-fab building.</a:t>
            </a:r>
            <a:endParaRPr lang="en-US" sz="1600" dirty="0">
              <a:latin typeface="Arial"/>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Sometimes nets will be seen on the edge of tall buildings to catch workers who may fall over the side, similar to what is shown in the “SafetyRespect” system.</a:t>
            </a:r>
            <a:endParaRPr lang="en-US" sz="1600" dirty="0">
              <a:latin typeface="Arial"/>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One other common location where these are used would be during bridge construction where a lot of worker movement is needed and a PFAS would be too restrictive.</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When going with a safety net system, OSHA spells out a number of requirements for construction. In fact, often the cumbersome nature of all of the requirements and the amount of design / testing that needs to go into their use, is what often dissuades companies from using them. That said, if they are going to be used, OSHA lays out some clear rules that must be met. The rules for Construction where they are commonly used are laid-out @ 1926.502(c).</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Proposed Subpart D, at reference 1910.29(c), directs G.I. employers to the Construction regulations above for compliance requirements.</a:t>
            </a:r>
            <a:endParaRPr lang="en-US" sz="1600" dirty="0">
              <a:latin typeface="Arial"/>
              <a:ea typeface="Times New Roman"/>
              <a:cs typeface="Times New Roman"/>
            </a:endParaRPr>
          </a:p>
          <a:p>
            <a:endParaRPr lang="en-US" i="0"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52</a:t>
            </a:fld>
            <a:endParaRPr lang="en-US" dirty="0"/>
          </a:p>
        </p:txBody>
      </p:sp>
    </p:spTree>
    <p:extLst>
      <p:ext uri="{BB962C8B-B14F-4D97-AF65-F5344CB8AC3E}">
        <p14:creationId xmlns:p14="http://schemas.microsoft.com/office/powerpoint/2010/main" val="2576998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pPr algn="just"/>
            <a:r>
              <a:rPr lang="en-US" dirty="0">
                <a:latin typeface="Arial"/>
                <a:ea typeface="Times New Roman"/>
                <a:cs typeface="Arial"/>
              </a:rPr>
              <a:t>It should be noted that Subparts D &amp; M consider both regular holes in the floor and “skylights” to be forms of “floor holes,” requiring protection against falling through both.</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Symbol"/>
              <a:buChar char=""/>
            </a:pPr>
            <a:r>
              <a:rPr lang="en-US" dirty="0">
                <a:latin typeface="Arial"/>
                <a:ea typeface="Times New Roman"/>
                <a:cs typeface="Arial"/>
              </a:rPr>
              <a:t>Floor holes, whether they be cut-out sections of roof / floor or a skylight, actually account for a significant number of fall deaths on an annual basis, both on Construction sites and in General Industry. By far the most common way that workers fall through them is by stepping onto them by accident (backing onto them or stepping on holes covered by an object such as roofing felt that has not been marked to indicate the hazard) or by tripping and simply falling through them.</a:t>
            </a:r>
            <a:endParaRPr lang="en-US" sz="1600" dirty="0">
              <a:latin typeface="Arial"/>
              <a:ea typeface="Times New Roman"/>
              <a:cs typeface="Times New Roman"/>
            </a:endParaRPr>
          </a:p>
          <a:p>
            <a:pPr marL="467470"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OSHA lays out requirements for the “covers” that need to go over floor holes in 502 of Subpart M:</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350603" indent="-350603" algn="just">
              <a:buFont typeface="Courier New"/>
              <a:buChar char="o"/>
            </a:pPr>
            <a:r>
              <a:rPr lang="en-US" dirty="0">
                <a:latin typeface="Arial"/>
                <a:ea typeface="Times New Roman"/>
                <a:cs typeface="Arial"/>
              </a:rPr>
              <a:t>Note that requirements for current and proposed Subparts D are essentially the same.</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solidFill>
                  <a:srgbClr val="0000FF"/>
                </a:solidFill>
                <a:latin typeface="Arial"/>
                <a:ea typeface="Times New Roman"/>
                <a:cs typeface="Arial"/>
                <a:hlinkClick r:id="rId3"/>
              </a:rPr>
              <a:t>1926.502(i)</a:t>
            </a:r>
            <a:r>
              <a:rPr lang="en-US" dirty="0">
                <a:latin typeface="Arial"/>
                <a:ea typeface="Times New Roman"/>
                <a:cs typeface="Arial"/>
              </a:rPr>
              <a:t>"Covers." </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“Covers for holes in floors, roofs, and other walking/working surfaces shall meet the following requirements: </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1926.502(</a:t>
            </a:r>
            <a:r>
              <a:rPr lang="en-US" dirty="0">
                <a:solidFill>
                  <a:srgbClr val="0000FF"/>
                </a:solidFill>
                <a:latin typeface="Arial"/>
                <a:ea typeface="Times New Roman"/>
                <a:cs typeface="Arial"/>
                <a:hlinkClick r:id="rId4"/>
              </a:rPr>
              <a:t>i)(1)</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Covers located in roadways and vehicular aisles shall be capable of supporting, without failure, at least twice the maximum axle load of the largest vehicle expected to cross over the cover. </a:t>
            </a:r>
            <a:endParaRPr lang="en-US" sz="1600" dirty="0">
              <a:latin typeface="Arial"/>
              <a:ea typeface="Times New Roman"/>
              <a:cs typeface="Times New Roman"/>
            </a:endParaRPr>
          </a:p>
          <a:p>
            <a:pPr marL="280483" algn="just"/>
            <a:r>
              <a:rPr lang="en-US" dirty="0">
                <a:latin typeface="Arial"/>
                <a:ea typeface="Times New Roman"/>
                <a:cs typeface="Arial"/>
              </a:rPr>
              <a:t>1926.502(</a:t>
            </a:r>
            <a:r>
              <a:rPr lang="en-US" dirty="0">
                <a:solidFill>
                  <a:srgbClr val="0000FF"/>
                </a:solidFill>
                <a:latin typeface="Arial"/>
                <a:ea typeface="Times New Roman"/>
                <a:cs typeface="Arial"/>
                <a:hlinkClick r:id="rId5"/>
              </a:rPr>
              <a:t>i)(2)</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All other covers shall be capable of supporting, without failure, at least twice the weight of employees, equipment, and materials that may be imposed on the cover at any one time. </a:t>
            </a:r>
            <a:endParaRPr lang="en-US" sz="1600" dirty="0">
              <a:latin typeface="Arial"/>
              <a:ea typeface="Times New Roman"/>
              <a:cs typeface="Times New Roman"/>
            </a:endParaRPr>
          </a:p>
          <a:p>
            <a:pPr marL="280483" algn="just"/>
            <a:r>
              <a:rPr lang="en-US" dirty="0">
                <a:latin typeface="Arial"/>
                <a:ea typeface="Times New Roman"/>
                <a:cs typeface="Arial"/>
              </a:rPr>
              <a:t>1926.502(</a:t>
            </a:r>
            <a:r>
              <a:rPr lang="en-US" dirty="0">
                <a:solidFill>
                  <a:srgbClr val="0000FF"/>
                </a:solidFill>
                <a:latin typeface="Arial"/>
                <a:ea typeface="Times New Roman"/>
                <a:cs typeface="Arial"/>
                <a:hlinkClick r:id="rId6"/>
              </a:rPr>
              <a:t>i)(3)</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All covers shall be secured when installed so as to prevent accidental displacement by the wind, equipment, or employees. </a:t>
            </a:r>
            <a:endParaRPr lang="en-US" sz="1600" dirty="0">
              <a:latin typeface="Arial"/>
              <a:ea typeface="Times New Roman"/>
              <a:cs typeface="Times New Roman"/>
            </a:endParaRPr>
          </a:p>
          <a:p>
            <a:pPr marL="280483" algn="just"/>
            <a:r>
              <a:rPr lang="en-US" dirty="0">
                <a:latin typeface="Arial"/>
                <a:ea typeface="Times New Roman"/>
                <a:cs typeface="Arial"/>
              </a:rPr>
              <a:t>1926.502(</a:t>
            </a:r>
            <a:r>
              <a:rPr lang="en-US" dirty="0">
                <a:solidFill>
                  <a:srgbClr val="0000FF"/>
                </a:solidFill>
                <a:latin typeface="Arial"/>
                <a:ea typeface="Times New Roman"/>
                <a:cs typeface="Arial"/>
                <a:hlinkClick r:id="rId7"/>
              </a:rPr>
              <a:t>i)(4)</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marL="280483" algn="just"/>
            <a:r>
              <a:rPr lang="en-US" dirty="0">
                <a:latin typeface="Arial"/>
                <a:ea typeface="Times New Roman"/>
                <a:cs typeface="Arial"/>
              </a:rPr>
              <a:t>All covers shall be color coded or they shall be marked with the word "HOLE" or "COVER" to provide warning of the hazard.</a:t>
            </a:r>
            <a:br>
              <a:rPr lang="en-US" dirty="0">
                <a:latin typeface="Arial"/>
                <a:ea typeface="Times New Roman"/>
                <a:cs typeface="Arial"/>
              </a:rPr>
            </a:br>
            <a:br>
              <a:rPr lang="en-US" dirty="0">
                <a:latin typeface="Arial"/>
                <a:ea typeface="Times New Roman"/>
                <a:cs typeface="Arial"/>
              </a:rPr>
            </a:br>
            <a:r>
              <a:rPr lang="en-US" dirty="0">
                <a:latin typeface="Arial"/>
                <a:ea typeface="Times New Roman"/>
                <a:cs typeface="Arial"/>
              </a:rPr>
              <a:t>Note: This provision does not apply to cast iron manhole covers or steel grates used on streets or roadways.”</a:t>
            </a:r>
            <a:endParaRPr lang="en-US" sz="1600" dirty="0">
              <a:latin typeface="Arial"/>
              <a:ea typeface="Times New Roman"/>
              <a:cs typeface="Times New Roman"/>
            </a:endParaRPr>
          </a:p>
          <a:p>
            <a:pPr marL="280483"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The pictures at the bottom show examples of compliance with the regulations laid-out above, except in the case of the third photo where the floor hole couldn’t even support the weight of the load imposed on it, let alone twice it.</a:t>
            </a:r>
            <a:endParaRPr lang="en-US" sz="1600" dirty="0">
              <a:latin typeface="Arial"/>
              <a:ea typeface="Times New Roman"/>
              <a:cs typeface="Times New Roman"/>
            </a:endParaRPr>
          </a:p>
          <a:p>
            <a:pPr algn="just"/>
            <a:r>
              <a:rPr lang="en-US" dirty="0">
                <a:latin typeface="Arial"/>
                <a:ea typeface="Times New Roman"/>
                <a:cs typeface="Arial"/>
              </a:rPr>
              <a:t> </a:t>
            </a:r>
            <a:endParaRPr lang="en-US" sz="1600" dirty="0">
              <a:latin typeface="Arial"/>
              <a:ea typeface="Times New Roman"/>
              <a:cs typeface="Times New Roman"/>
            </a:endParaRPr>
          </a:p>
          <a:p>
            <a:pPr algn="just"/>
            <a:r>
              <a:rPr lang="en-US" dirty="0">
                <a:latin typeface="Arial"/>
                <a:ea typeface="Times New Roman"/>
                <a:cs typeface="Arial"/>
              </a:rPr>
              <a:t>Skylight screens are a very common form of fall protection being utilized more and more. Here, although the worker may break the skylight when stepping on it, they will not fall through. An alternative to this is to put guardrails all the way around the skylight, as seen earlier.</a:t>
            </a:r>
            <a:endParaRPr lang="en-US" sz="1600" dirty="0">
              <a:latin typeface="Arial"/>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53</a:t>
            </a:fld>
            <a:endParaRPr lang="en-US" dirty="0"/>
          </a:p>
        </p:txBody>
      </p:sp>
    </p:spTree>
    <p:extLst>
      <p:ext uri="{BB962C8B-B14F-4D97-AF65-F5344CB8AC3E}">
        <p14:creationId xmlns:p14="http://schemas.microsoft.com/office/powerpoint/2010/main" val="3684802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p:sp>
      <p:sp>
        <p:nvSpPr>
          <p:cNvPr id="83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589168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One should begin by explaining that the anchorage, or “anchor,” point is the location to which the worker is going to attach their harnesses to absorb the impact forces of the fall. For that reason, it needs to be a fairly structurally sound member. One way to get workers to begin to understand why anchors need to be as strong as what the law requires (and as will be discussed shortly), is to give a hypothetical scenario.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Give workers the hypothetical scenario that there is a beam that can support 1,000 pounds but which will break if subjected to 1,001 pounds. Tell them that a worker who weighs 310 pounds (their own weight plus tools) will fall into it utilizing a cable connection (no energy absorber) a distance of just six inches. Signal this distance for effect.</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Ask whether, at face value, common sense tells them that 310 pounds free falling 6” would be enough to cause the beam to fail.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tabLst>
                <a:tab pos="467470" algn="l"/>
              </a:tabLst>
            </a:pPr>
            <a:r>
              <a:rPr lang="en-US" dirty="0">
                <a:solidFill>
                  <a:srgbClr val="000000"/>
                </a:solidFill>
                <a:latin typeface="Arial"/>
                <a:ea typeface="Times New Roman"/>
                <a:cs typeface="Times New Roman"/>
              </a:rPr>
              <a:t>This test has, in fact, been done and can demonstrate that a drop of 6 inches of a 220 pound rigid weight (once the ANSI suggested equivalent to simulate a 310 human being, (now being 282 pounds instead) will produce a force of nearly 1,300 pounds, which would obviously cause the beam to break.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Students find it interesting that each time they take a step down a set of steps their legs, which are operating to stop “controlled falls,” are absorbing more than a ½ ton of force upon contact with the next step.</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Indicate that often anchorage points that will be selected will fall into one of the categories of what is listed in the various bullet points. Occasionally students will wish to be given guidelines as to what measurements on different types of points will make them adequate for fall arrest, but it should be indicated to them that the calculations are not this simple. Much goes into determining the force that different points can support when a qualified person is running the numbers: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What is the size of the anchor?</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What is its condition?</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What is the distance between its nearest supporting members?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How much load (if it is a roof member, for example) is it already supporting?</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And although there are some companies that actually do give guidelines to workers when selecting anchorage points (the pipe must be of such and such diameter with a span between supports of no more than…, for example), this is not the norm nor is it the intent of the class. Instead, the general OSHA requirements will be described and the topic left at that.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When it comes to the OSHA requirements, both Subpart M and Proposed Subpart I give two options. The first of these is that the anchorage point needs to be capable of supporting a straight static load of 5,000 pounds. The law does not require that it actually be tested to this force but, instead, says that a worker should select something that would theoretically be able to support this load.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 common visualization that can be used to determine whether or not a something should be able to support this load is if the worker thinks that the item to which they would like to attach would be able to suspend a regular size truck, such as a Ford F-150 or a Chevy Silverado. If they think that the truck would pull it down, it will not work. On the other hand, if they think that it could support the truck, they would have to be severely mistaken (be off by more than 3,000 pounds) in order to be in danger. This will eliminate connection into many of the small objects into which people connect if they are honestly and truly doing this mental visualization.</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The second option that OSHA gives is that the anchor needs to be able to support at least double the forces that will be put into it in a fall, giving a “safety factor of 2.”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Discussing this can be set up by mentioning a French study referred to by ANSI where forces in the range of 2,500 to 2,700 pounds were found to be high enough to cause significant injury to the body due to jarring of internal organs and leading to internal (potentially fatal) bleeding.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Thus, both the US and Canada have determined that systems shall be designed to stay well away from this force, arriving at what is known as a “Maximum Arrest Force” permitted of 1,800 pounds. The key point here to note is that in most fall arrest system setups, especially simple ones where the worker is attached to a rigid structure via harness and lanyard or SRL),  </a:t>
            </a:r>
            <a:r>
              <a:rPr lang="en-US" b="1" i="1" dirty="0">
                <a:solidFill>
                  <a:srgbClr val="000000"/>
                </a:solidFill>
                <a:latin typeface="Arial"/>
                <a:ea typeface="Times New Roman"/>
                <a:cs typeface="Times New Roman"/>
              </a:rPr>
              <a:t>the force that is imposed on the worker is the same that will be imposed on the point itself</a:t>
            </a:r>
            <a:r>
              <a:rPr lang="en-US" dirty="0">
                <a:solidFill>
                  <a:srgbClr val="000000"/>
                </a:solidFill>
                <a:latin typeface="Arial"/>
                <a:ea typeface="Times New Roman"/>
                <a:cs typeface="Times New Roman"/>
              </a:rPr>
              <a:t>.</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From this, many engineers (being qualified persons) will take the 1,800 force indicated as the maximum force imposed on the worker’s body on a fall and double it for what the anchorage must be able to hold. This determination, however, is very simplistic and can vary from situation to situation, serving simply as an example that is often used for anchorage points that may not be able to meet the 5,000 pound requirement but which can be certified to a safety factor of 2.</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 few further notes on the two options can be spelled out at this point: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First, “Option A” is the most common one that is utilized, most likely because it doesn’t specify who has to make the determination. Essentially, any authorized person out on the job site can make the determination of whether or not they think the point into which they would like to connect could theoretically hold the required force. For this reason, this type of anchorage point is known as a “non-certified” anchor.</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By contrast, Option B spells out that the determination needs to be done by a Qualified Person. These types of anchorage points are much less common, but they are preferred by some safety people because at least someone has analyzed the point and determined it to be safe for fall arrest forces (something which cannot always be said about points selected to meet Option A). Often, these anchorages will be tagged or color-coded to indicate that they have been analyzed and determined to be used for fall arrest purposes only. These anchorages are known as “certified” ones.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Regardless of which is selected, the requisite force needs to be multiplied by the number of workers attached to it. Therefore, if two workers are attached to the same beam and utilizing the 5,000-pound option, the beam needs to be able to now hold a static load of 10,000 pounds to meet the requirement. (This would go for Option B, too.)</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r>
              <a:rPr lang="en-US" dirty="0">
                <a:solidFill>
                  <a:srgbClr val="000000"/>
                </a:solidFill>
                <a:latin typeface="Arial"/>
                <a:ea typeface="Times New Roman"/>
                <a:cs typeface="Times New Roman"/>
              </a:rPr>
              <a:t>A final note to discuss here is that the law talks about “Maximum Arrest Force,” something some people sometimes call “Maximum Allowable Force.” It could be pointed out that in the past many pieces of equipment used to say “Maximum Arrest Force” with a number of 900 lbs. and not 1,800 pounds. This meant that when using the equipment properly it would only subject the worker to ½ the limit that the law permits. However, when ANSI went from the 220 lb. test weight to the 282 lb. one, labeling of this type went out the window. Some points can be taken from this: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There was a time when some equipment was designed using Option B with a safety factor of 2 multiplying 900 lbs. times 2, for a total strength of 1,800 lbs. Granted, not a lot of engineers were comfortable with this, but it was technically legal.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Now, equipment will often say “Average Arrest Force (AAF),” listing a number of 900 lbs. in many cases. This means that we know that on average the force will be at 900 lbs., but there will likely be a peak above this (due to the heavier weight and greater resultant force in a 6’ drop). Thus, engineers cannot go by the 900 number any longer because they have to double the </a:t>
            </a:r>
            <a:r>
              <a:rPr lang="en-US" b="1" i="1" dirty="0">
                <a:solidFill>
                  <a:srgbClr val="000000"/>
                </a:solidFill>
                <a:latin typeface="Arial"/>
                <a:ea typeface="Times New Roman"/>
                <a:cs typeface="Times New Roman"/>
              </a:rPr>
              <a:t>maximum arrest force</a:t>
            </a:r>
            <a:r>
              <a:rPr lang="en-US" dirty="0">
                <a:solidFill>
                  <a:srgbClr val="000000"/>
                </a:solidFill>
                <a:latin typeface="Arial"/>
                <a:ea typeface="Times New Roman"/>
                <a:cs typeface="Times New Roman"/>
              </a:rPr>
              <a:t>, not the average arrest one. Thus, 1,800 pounds is the one number that we know will not be surpassed when equipment is correctly used.</a:t>
            </a:r>
            <a:endParaRPr lang="en-US" sz="1800" dirty="0">
              <a:solidFill>
                <a:srgbClr val="000000"/>
              </a:solidFill>
              <a:latin typeface="Helv"/>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55</a:t>
            </a:fld>
            <a:endParaRPr lang="en-US" dirty="0"/>
          </a:p>
        </p:txBody>
      </p:sp>
    </p:spTree>
    <p:extLst>
      <p:ext uri="{BB962C8B-B14F-4D97-AF65-F5344CB8AC3E}">
        <p14:creationId xmlns:p14="http://schemas.microsoft.com/office/powerpoint/2010/main" val="1910979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These </a:t>
            </a:r>
            <a:r>
              <a:rPr lang="en-US" i="1" dirty="0">
                <a:solidFill>
                  <a:srgbClr val="000000"/>
                </a:solidFill>
                <a:latin typeface="Arial"/>
                <a:ea typeface="Times New Roman"/>
                <a:cs typeface="Times New Roman"/>
              </a:rPr>
              <a:t>anchorage connectors </a:t>
            </a:r>
            <a:r>
              <a:rPr lang="en-US" dirty="0">
                <a:solidFill>
                  <a:srgbClr val="000000"/>
                </a:solidFill>
                <a:latin typeface="Arial"/>
                <a:ea typeface="Times New Roman"/>
                <a:cs typeface="Times New Roman"/>
              </a:rPr>
              <a:t>are used in a temporary fashion, only to be removed to other work locations once finished in a particular spot.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This is a mandatory slide just to show some of the types of anchorage connectors available through MSA and Latchways. The preference is to have as many of these as possible in kits to hold up physically and show to the class, but these slides can be utilized as a basic supplement if none are available, just to put a picture to what is being talked about.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In addition, a booklet of user guides for MSA’s different products will be put together. This is something that should be studied at a high level to come to understand some of the main requirements for different pieces of equipment. It is relatively rare, for example, to be asked for strength requirements of the concrete into which a MEGA Swivel will be connected, but the more the instructor knows about these pieces of equipment the better.</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Information on the actual pieces shown here is as follows: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Double D-Ring Anchorage Connector Strap</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Standard lengths of 3 ft., 4 ft. and 6 ft.</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Comes with an integral wear pad</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Anchorage Connector Strap w/ Sewn Hoop on End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Here, the strap is choked through a web loop as opposed to passing a small D-ring through a big one to make the connection.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There are different versions of this strap, but the common length suggested in the catalog is 5’.</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Thermatek Anchorage Connector Strap</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Kevlar webbing and stitching</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Includes a replaceable wear pad to protect webbing from abrasion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Is heat and burn resistant</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Anchorage Connector Chain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Useful near sharp edges or in high-heat environments</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Not Included (but in Catalog)</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Suretyman Anchorage Sling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1” nylon tube webbing sewn into a continuous loop</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Available in 2 ft., 4 ft. and 6 ft. lengths</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Can be hitched to an anchorage point using various configurations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Anchorage Cable Sling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923255" indent="-233735"/>
            <a:r>
              <a:rPr lang="en-US" dirty="0">
                <a:solidFill>
                  <a:srgbClr val="000000"/>
                </a:solidFill>
                <a:latin typeface="Arial"/>
                <a:ea typeface="Times New Roman"/>
                <a:cs typeface="Times New Roman"/>
              </a:rPr>
              <a:t>Standard lengths of 2’, 4’ and 6’ or custom</a:t>
            </a:r>
            <a:endParaRPr lang="en-US" sz="1800" dirty="0">
              <a:solidFill>
                <a:srgbClr val="000000"/>
              </a:solidFill>
              <a:latin typeface="Helv"/>
              <a:ea typeface="Times New Roman"/>
              <a:cs typeface="Times New Roman"/>
            </a:endParaRPr>
          </a:p>
          <a:p>
            <a:pPr marL="923255" indent="-233735"/>
            <a:r>
              <a:rPr lang="en-US" dirty="0">
                <a:solidFill>
                  <a:srgbClr val="000000"/>
                </a:solidFill>
                <a:latin typeface="Arial"/>
                <a:ea typeface="Times New Roman"/>
                <a:cs typeface="Times New Roman"/>
              </a:rPr>
              <a:t>Vinyl coated</a:t>
            </a:r>
            <a:endParaRPr lang="en-US" sz="1800" dirty="0">
              <a:solidFill>
                <a:srgbClr val="000000"/>
              </a:solidFill>
              <a:latin typeface="Helv"/>
              <a:ea typeface="Times New Roman"/>
              <a:cs typeface="Times New Roman"/>
            </a:endParaRPr>
          </a:p>
          <a:p>
            <a:pPr marL="923255" indent="-233735"/>
            <a:r>
              <a:rPr lang="en-US" dirty="0">
                <a:solidFill>
                  <a:srgbClr val="000000"/>
                </a:solidFill>
                <a:latin typeface="Arial"/>
                <a:ea typeface="Times New Roman"/>
                <a:cs typeface="Times New Roman"/>
              </a:rPr>
              <a:t>¼” Galvanized Cable</a:t>
            </a:r>
            <a:endParaRPr lang="en-US" sz="1800" dirty="0">
              <a:solidFill>
                <a:srgbClr val="000000"/>
              </a:solidFill>
              <a:latin typeface="Helv"/>
              <a:ea typeface="Times New Roman"/>
              <a:cs typeface="Times New Roman"/>
            </a:endParaRPr>
          </a:p>
          <a:p>
            <a:pPr marL="923255" indent="-233735"/>
            <a:r>
              <a:rPr lang="en-US" dirty="0">
                <a:solidFill>
                  <a:srgbClr val="000000"/>
                </a:solidFill>
                <a:latin typeface="Arial"/>
                <a:ea typeface="Times New Roman"/>
                <a:cs typeface="Times New Roman"/>
              </a:rPr>
              <a:t>This one, per engineering, is only recommended when utilized overhead or with a HLL so as to keep a load on it at all times. This is because the carabiner or snaphook (a large one is suggested) connect in a “basket” fashion to the Flemish eyes. What can happen is that in other configurations (where there is slack) the eye can actually work to open a carabiner gate or put force on a snaphook gate in a fall.</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Anchorage Connector Extension</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Vinyl coated</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¼” Galvanized Cable</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Standard 5’ length</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Here, the cable is wrapped around the anchorage point, connecting the snaphook of the device into the round ring. Then, the worker connects their connecting device snaphook to the round ring as well. (This may be the only product where MSA allows two snaphooks connecting into the same ring at the same time…but it is the prescribed use.)</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Workman FP Stryder</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Low friction wear pads with Teflon® enable effortless gliding along beam flange</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An integral load indicator alerts the user if the unit has been exposed to a fall</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Is designed to mount either overhead or at the worker’s feet. (It, however, cannot be used in a vertical fashion.)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There are rough and fine adjustment tabs on the Stryder.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The “rough” adjustment notches should be adjusted first and, then, the fine adjustment ones on the opposite side to ensure proper fit and connection onto the beam flange.</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400 lb. working capacity</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Workman® Reusable Roof Anchor</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Fits up to a 12 x 12 roof pitch</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u="sng" dirty="0">
                <a:solidFill>
                  <a:srgbClr val="000000"/>
                </a:solidFill>
                <a:latin typeface="Arial"/>
                <a:ea typeface="Times New Roman"/>
                <a:cs typeface="Times New Roman"/>
              </a:rPr>
              <a:t>Removable Concrete Anchors &amp; MEGA Swivel Hybrid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RCA</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Quickly and easily removed and reinstalled in another location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Durable stainless steel and aluminum construction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400-lb capacity</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2 models: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5,000 lb. version (5K)</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10,000 lb. version (10K)</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latter is larger than the other</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The 10,000 lb. version can be used to anchor MSA Dyna-Line or Sure-Line HLLs as well as Gravity HLLs</a:t>
            </a:r>
            <a:endParaRPr lang="en-US" sz="1800" dirty="0">
              <a:solidFill>
                <a:srgbClr val="000000"/>
              </a:solidFill>
              <a:latin typeface="Helv"/>
              <a:ea typeface="Times New Roman"/>
              <a:cs typeface="Times New Roman"/>
            </a:endParaRPr>
          </a:p>
          <a:p>
            <a:pPr marL="140241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MEGA SWIVEL HYBRID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Max capacity: 10,000 lbs. (44 kN)</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Designed for repeated use; durable and 100% retrievable</a:t>
            </a:r>
            <a:endParaRPr lang="en-US" sz="1800" dirty="0">
              <a:solidFill>
                <a:srgbClr val="000000"/>
              </a:solidFill>
              <a:latin typeface="Helv"/>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56</a:t>
            </a:fld>
            <a:endParaRPr lang="en-US" dirty="0"/>
          </a:p>
        </p:txBody>
      </p:sp>
    </p:spTree>
    <p:extLst>
      <p:ext uri="{BB962C8B-B14F-4D97-AF65-F5344CB8AC3E}">
        <p14:creationId xmlns:p14="http://schemas.microsoft.com/office/powerpoint/2010/main" val="2678103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This is another area where demonstrating with physical examples is more useful than a slide, but having the slide helps to show some real-world examples.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SRLs depend on “pawls” on the inside that are held in-place by small springs. When the drum is spun fast enough, the retention force of the small springs is overcome and the pawls are allowed to flip out, locking into the housing of the unit and activating its deceleration / braking mechanism.</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Many people are under the false impression that when it locks off, that is where the unit will stop paying out line. This, however, is not the case. Instead, depending on the unit, some energy absorbers will be visible on the outside in the form of a pack and others will be internal, utilizing brake pads like on a car on which the drum will turn or a more simple system of where the internal parts of the unit will compact down, absorbing force and paying out additional line. Latchways, as will discussed shortly, has still even more technologies to accomplish the same feat.)</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The concept of “PFL” versus “SRL” needs to be discussed.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When “self-retracting lifelines” (SRLs) first came out they were big and bulky and, thus, were meant to be hung from an anchor point with the line hung down to the worker to connect into the back of their harness.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However, with time smaller and smaller units were designed and the concept of actually wearing them on one’s back like a lanyard was developed, thus creating the concept of a “personal fall limiter,” (“PFL”). </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With these devices, the idea is that they can simply be worn at all times like a lanyard but they give the benefits of only having the needed line extracted when in use, thus limiting how far the worker goes in a fall (as opposed to a fixed length lanyard). </a:t>
            </a:r>
            <a:endParaRPr lang="en-US" sz="1800" dirty="0">
              <a:solidFill>
                <a:srgbClr val="000000"/>
              </a:solidFill>
              <a:latin typeface="Helv"/>
              <a:ea typeface="Times New Roman"/>
              <a:cs typeface="Times New Roman"/>
            </a:endParaRPr>
          </a:p>
          <a:p>
            <a:pPr marL="97584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It should be noted that PFLs can also be turned around and utilized as regular SRLs should the user so desire, as it will not affect how they function at all.</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SRLs go by various names including, “retractables,” “blocks,” and “Yo Yo’s,” among others.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The idea with the picture of the rope is to indicate that when SRLs are hung overhead, there are two major rules that must not be violated: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First, when the line is not being used, </a:t>
            </a:r>
            <a:r>
              <a:rPr lang="en-US" b="1" i="1" dirty="0">
                <a:solidFill>
                  <a:srgbClr val="000000"/>
                </a:solidFill>
                <a:latin typeface="Arial"/>
                <a:ea typeface="Times New Roman"/>
                <a:cs typeface="Times New Roman"/>
              </a:rPr>
              <a:t>it must not be tied </a:t>
            </a:r>
            <a:r>
              <a:rPr lang="en-US" dirty="0">
                <a:solidFill>
                  <a:srgbClr val="000000"/>
                </a:solidFill>
                <a:latin typeface="Arial"/>
                <a:ea typeface="Times New Roman"/>
                <a:cs typeface="Times New Roman"/>
              </a:rPr>
              <a:t>at the base of a ladder, for example, so that it is easily retrieved by the next worker who needs to climb the ladder later on.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This is not only because (a) the line will be left and possibly exposed to harsh elements but also (b) because tension will be kept on the internal retraction spring of the unit, thus weakening it over time due to the constant pressure on it; if this practice continues over time, eventually the unit will not retract line.</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For this reason, when the system is not in-use a “tag line” must be used (attached at the snaphook and taken off when in-use) to pull the snaphook down out of the housing of the SRL to ground level where it can then be attached to the worker’s harness.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second thing to discuss is that when allowing line back into the unit it should be done slowly as opposed to just allowing the line to shoot back up into the unit under spring power. If the user just lets go of the line instead of feeding it back in slowly with the tag line, it will cause the drum to accelerate enough that in some cases it will continue to spin once the snaphook has reached the housing, “backlashing” the spring and effectively making the unit useless.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Backlashing is where the connection between the drum of the SRL and the spring, which is a tab from the spring going into a “drum axle,” basically bend and break apart, thus disengaging the spring and making its retraction function not work anymore.</a:t>
            </a:r>
            <a:endParaRPr lang="en-US" sz="1800" dirty="0">
              <a:solidFill>
                <a:srgbClr val="000000"/>
              </a:solidFill>
              <a:latin typeface="Helv"/>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58</a:t>
            </a:fld>
            <a:endParaRPr lang="en-US" dirty="0"/>
          </a:p>
        </p:txBody>
      </p:sp>
    </p:spTree>
    <p:extLst>
      <p:ext uri="{BB962C8B-B14F-4D97-AF65-F5344CB8AC3E}">
        <p14:creationId xmlns:p14="http://schemas.microsoft.com/office/powerpoint/2010/main" val="187066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174921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Latchways is perhaps best known worldwide for its engineered, permanent horizontal lifeline systems. Latchways designs and builds all of the equipment to be installed. It then relies on a select group of regionally based contracted installers (who are thoroughly vetted and trained on installation of the system in all types of situations and who can fall back on a broad resource library at Latchways for technical information when needed) to do the actual (1) initial analysis, (2) design, (3) installation, and (4) certification of the system.</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Below is information taken from Latchways website on its engineered systems: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Latchways ManSafe systems provide the total solution for all horizontal safety at height industrial applications. The system’s versatility and ease of use makes it ideal for protecting workers as they go about day-today activities such as maintenance, cleaning, access and inspection.</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Systems can be designed for up to five simultaneous users.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user, wearing a full body harness and energy-absorbing lanyard, is continuously attached to the system with a Transfastener™, which rotates allowing it to pass through the intermediate cable supports. </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Fixes to virtually all types of structure and roofing systems.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Follows the contours of the building by going around bends and up and down inclines.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Can be extended to include vertical sections.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unique Latchways “</a:t>
            </a:r>
            <a:r>
              <a:rPr lang="en-US" dirty="0">
                <a:solidFill>
                  <a:srgbClr val="000000"/>
                </a:solidFill>
                <a:latin typeface="Arial"/>
                <a:ea typeface="Times New Roman"/>
                <a:cs typeface="Times New Roman"/>
                <a:hlinkClick r:id="rId3"/>
              </a:rPr>
              <a:t>Transfastener</a:t>
            </a:r>
            <a:r>
              <a:rPr lang="en-US" dirty="0">
                <a:solidFill>
                  <a:srgbClr val="000000"/>
                </a:solidFill>
                <a:latin typeface="Arial"/>
                <a:ea typeface="Times New Roman"/>
                <a:cs typeface="Times New Roman"/>
              </a:rPr>
              <a:t>” allows workers to travel the full length of the system without having to detach and re-attach.</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Normally incorporates the unique Latchways </a:t>
            </a:r>
            <a:r>
              <a:rPr lang="en-US" dirty="0">
                <a:solidFill>
                  <a:srgbClr val="000000"/>
                </a:solidFill>
                <a:latin typeface="Arial"/>
                <a:ea typeface="Times New Roman"/>
                <a:cs typeface="Times New Roman"/>
                <a:hlinkClick r:id="rId4"/>
              </a:rPr>
              <a:t>Constant Force post</a:t>
            </a:r>
            <a:r>
              <a:rPr lang="en-US" dirty="0">
                <a:solidFill>
                  <a:srgbClr val="000000"/>
                </a:solidFill>
                <a:latin typeface="Arial"/>
                <a:ea typeface="Times New Roman"/>
                <a:cs typeface="Times New Roman"/>
              </a:rPr>
              <a:t> for assured fall arrest protection and simplified installation.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Where the Constant Force post is not applicable, in-line shock absorbers or a Constant Force energy absorber can be incorporated for equal safety assurance.</a:t>
            </a:r>
            <a:endParaRPr lang="en-US" sz="1800" dirty="0">
              <a:solidFill>
                <a:srgbClr val="000000"/>
              </a:solidFill>
              <a:latin typeface="Helv"/>
              <a:ea typeface="Times New Roman"/>
              <a:cs typeface="Times New Roman"/>
            </a:endParaRPr>
          </a:p>
          <a:p>
            <a:pPr marL="981688"/>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System testing must be conducted annually by suitably qualified installers to ensure that system certification is maintained. Key system checks such as deployment of shock absorbers, swage tests and torque checks are part of this process.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Latchways’ components are manufactured in marine-grade stainless steel and are individually numbered to allow complete traceability.</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For systems on inclines over 15° a ClimbLatch device is required instead of the Transfastener.</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User Instruction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Only attach to the system by means of a retractable fall arrest lanyard and full body harness conforming to the appropriate safety standards.</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Always check pre-tension before use.</a:t>
            </a:r>
            <a:endParaRPr lang="en-US" sz="1800" dirty="0">
              <a:solidFill>
                <a:srgbClr val="000000"/>
              </a:solidFill>
              <a:latin typeface="Helv"/>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60</a:t>
            </a:fld>
            <a:endParaRPr lang="en-US" dirty="0"/>
          </a:p>
        </p:txBody>
      </p:sp>
    </p:spTree>
    <p:extLst>
      <p:ext uri="{BB962C8B-B14F-4D97-AF65-F5344CB8AC3E}">
        <p14:creationId xmlns:p14="http://schemas.microsoft.com/office/powerpoint/2010/main" val="3861721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66413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9</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823685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p:sp>
      <p:sp>
        <p:nvSpPr>
          <p:cNvPr id="92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2707183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63</a:t>
            </a:fld>
            <a:endParaRPr lang="en-US" dirty="0"/>
          </a:p>
        </p:txBody>
      </p:sp>
    </p:spTree>
    <p:extLst>
      <p:ext uri="{BB962C8B-B14F-4D97-AF65-F5344CB8AC3E}">
        <p14:creationId xmlns:p14="http://schemas.microsoft.com/office/powerpoint/2010/main" val="308476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latin typeface="Arial"/>
                <a:ea typeface="Times New Roman"/>
                <a:cs typeface="Times New Roman"/>
              </a:rPr>
              <a:t>Start out by holding up a restraint lanyard, having one person hold it, and illustrating the concept of not being able to reach a location to illustrate the concept that this setup is one where the worker is working as if they were a “dog on a leash.”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Indicate that this is considered to be a better form of fall protection than fall arrest, asking the students why.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They should indicate that this is so because the worker is unable to get to the fall hazard in the first place to be able to fall. Direct the students to the picture on the right side of the slide to indicate what “restraint” looks like at the most basic level.</a:t>
            </a:r>
            <a:endParaRPr lang="en-US" sz="1600" dirty="0">
              <a:latin typeface="Arial"/>
              <a:ea typeface="Times New Roman"/>
              <a:cs typeface="Times New Roman"/>
            </a:endParaRPr>
          </a:p>
          <a:p>
            <a:pPr marL="467470"/>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Sometimes workers will ask how close a worker is allowed to get to the fall hazard and still be able to call it restraint. The answer to this question is that the worker can be allowed to go right to the edge, </a:t>
            </a:r>
            <a:r>
              <a:rPr lang="en-US" i="1" dirty="0">
                <a:latin typeface="Arial"/>
                <a:ea typeface="Times New Roman"/>
                <a:cs typeface="Times New Roman"/>
              </a:rPr>
              <a:t>provided that their Center of Gravity (CoG) cannot pass over the edge</a:t>
            </a:r>
            <a:r>
              <a:rPr lang="en-US" dirty="0">
                <a:latin typeface="Arial"/>
                <a:ea typeface="Times New Roman"/>
                <a:cs typeface="Times New Roman"/>
              </a:rPr>
              <a:t>; once the worker gets into a setup or a situation where they can fall, it goes from being a situation of restraint to one of fall arrest.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The picture on the left illustrates how companies will typically attempt to do fall restraint, and several points should be made about it:</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First, the worker is using what is known as a vertical lifeline with a ropegrab (connected by a short lanyard which has to be 3 feet in length or less) to his back. Very frequently, this ropegrab is of the automatic / trailing variety that is used for when workers need fall protection on a vertical plane (i.e., climbing a ladder, utilizing a swing stage scaffold). In fact, many manufacturers sell roofing systems with this type of ropegrab. However, the most adequate grab for this type of situation is what is known as a “manual ropegrab.” Utilizing a short line of rope that should be available to all instructors with an example of each, the instructor should be shown the difference between the two:</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With an automatic / trailing ropegrab, the device will go up or down with the worker without them needing to put their hand on it based on upward pull that is put on the connection ring and, ultimately, the cam device on the inside. The instructor should demonstrate function and installation at this time.</a:t>
            </a:r>
            <a:endParaRPr lang="en-US" sz="1600" dirty="0">
              <a:latin typeface="Arial"/>
              <a:ea typeface="Times New Roman"/>
              <a:cs typeface="Times New Roman"/>
            </a:endParaRPr>
          </a:p>
          <a:p>
            <a:pPr marL="923255"/>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By contrast, a manual ropegrab only moves on the lifeline when squeezed. Thus, the worker can squeeze it to get to their work position, let go, and rest assured that it will stay where positioned on the line.</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Going back to the picture, point out that the worker has the ability to select where to lock off the ropegrab and ask whether or not the students see any problem with this setup. </a:t>
            </a:r>
            <a:endParaRPr lang="en-US" sz="1600" dirty="0">
              <a:latin typeface="Arial"/>
              <a:ea typeface="Times New Roman"/>
              <a:cs typeface="Times New Roman"/>
            </a:endParaRPr>
          </a:p>
          <a:p>
            <a:pPr marL="467470"/>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They should indicate that what will often happen is that the worker will adjust so that there is slack in the system (as it is somewhat uncomfortable to work this way), thus eliminating the restraint setup and turning it into a fall arrest one. For this reason, indicate that fixed length lanyards should be utilized whenever possible.</a:t>
            </a:r>
            <a:endParaRPr lang="en-US" sz="1600" dirty="0">
              <a:latin typeface="Arial"/>
              <a:ea typeface="Times New Roman"/>
              <a:cs typeface="Times New Roman"/>
            </a:endParaRPr>
          </a:p>
          <a:p>
            <a:pPr marL="934942"/>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A third point that can be made here deals with the height of the anchorage. The point was made earlier that the worker can be allowed to get as close to the edge as needed and still be in restraint as long as the CoG cannot pass over the edge, but this can sometimes be tricky.</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A very important activity do demonstrate this is to have a worker take a restraint lanyard and hold the snaphook on the ground at a location that would be considered to be an “anchorage point” with their foot. Position the other end right at the edge of an object such as a table or a chair.</a:t>
            </a:r>
            <a:endParaRPr lang="en-US" sz="1600" dirty="0">
              <a:latin typeface="Arial"/>
              <a:ea typeface="Times New Roman"/>
              <a:cs typeface="Times New Roman"/>
            </a:endParaRPr>
          </a:p>
          <a:p>
            <a:pPr marL="934942"/>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Now, ask whether or not this is a situation of restraint. </a:t>
            </a:r>
            <a:endParaRPr lang="en-US" sz="1600" dirty="0">
              <a:latin typeface="Arial"/>
              <a:ea typeface="Times New Roman"/>
              <a:cs typeface="Times New Roman"/>
            </a:endParaRPr>
          </a:p>
          <a:p>
            <a:pPr marL="467470"/>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Courier New"/>
              <a:buChar char="o"/>
            </a:pPr>
            <a:r>
              <a:rPr lang="en-US" dirty="0">
                <a:latin typeface="Arial"/>
                <a:ea typeface="Times New Roman"/>
                <a:cs typeface="Times New Roman"/>
              </a:rPr>
              <a:t>Once students have answered, lower the worker end of the lanyard to the floor, showing them that it now has passed </a:t>
            </a:r>
            <a:r>
              <a:rPr lang="en-US" b="1" i="1" dirty="0">
                <a:latin typeface="Arial"/>
                <a:ea typeface="Times New Roman"/>
                <a:cs typeface="Times New Roman"/>
              </a:rPr>
              <a:t>beyond the edge</a:t>
            </a:r>
            <a:r>
              <a:rPr lang="en-US" dirty="0">
                <a:latin typeface="Arial"/>
                <a:ea typeface="Times New Roman"/>
                <a:cs typeface="Times New Roman"/>
              </a:rPr>
              <a:t> where it could just barely reach before.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Wingdings"/>
              <a:buChar char=""/>
            </a:pPr>
            <a:r>
              <a:rPr lang="en-US" dirty="0">
                <a:latin typeface="Arial"/>
                <a:ea typeface="Times New Roman"/>
                <a:cs typeface="Times New Roman"/>
              </a:rPr>
              <a:t>Students will be surprised by this.</a:t>
            </a:r>
            <a:endParaRPr lang="en-US" sz="1600" dirty="0">
              <a:latin typeface="Arial"/>
              <a:ea typeface="Times New Roman"/>
              <a:cs typeface="Times New Roman"/>
            </a:endParaRPr>
          </a:p>
          <a:p>
            <a:pPr marL="1390726"/>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Wingdings"/>
              <a:buChar char=""/>
            </a:pPr>
            <a:r>
              <a:rPr lang="en-US" dirty="0">
                <a:latin typeface="Arial"/>
                <a:ea typeface="Times New Roman"/>
                <a:cs typeface="Times New Roman"/>
              </a:rPr>
              <a:t>Point out (and show) that only with an anchor point that is at the height of the worker’s back D-ring or higher will the worker not be permitted to go over the edge no matter what they do if they originally did not have enough slack to get their CoG past the edge.</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A final key point here on restraint is that in cases where a fall may be possible if the worker makes a poor decision or isn’t paying attention, a fall arrest device (specifically one for a 12’ free fall or an SRL-LE) should be used to deal with the possibility to (1) provide for restraint but also (2) prepare the worker for a fall should they actually get in a position where they can fall and do so.</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A common question when it comes to restraint is whether or not an EAL or an SRL, if they limit the worker from getting to the edge in all possible scenarios can be used.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The MSA stance is that this is ok since they both ultimately have the strength of a restraint lanyard even if they aren’t being used how they are normally intended. </a:t>
            </a:r>
            <a:endParaRPr lang="en-US" sz="1600" dirty="0">
              <a:latin typeface="Arial"/>
              <a:ea typeface="Times New Roman"/>
              <a:cs typeface="Times New Roman"/>
            </a:endParaRPr>
          </a:p>
          <a:p>
            <a:pPr marL="467470"/>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b="1" i="1" dirty="0">
                <a:latin typeface="Arial"/>
                <a:ea typeface="Times New Roman"/>
                <a:cs typeface="Times New Roman"/>
              </a:rPr>
              <a:t>A major caution, however, needs to be that if this is done, it is guaranteed that no worker can reach the edge…as falling with either of these devices could result in high forces and / or cutting of the line. </a:t>
            </a:r>
            <a:r>
              <a:rPr lang="en-US" dirty="0">
                <a:latin typeface="Arial"/>
                <a:ea typeface="Times New Roman"/>
                <a:cs typeface="Times New Roman"/>
              </a:rPr>
              <a:t>Thus, if even the remote possibility exists of getting close to the edge at all, a device suitable for the particular setup (12’ FF lanyard, SRL-LE, for example) needs to be used</a:t>
            </a:r>
            <a:endParaRPr lang="en-US" sz="1600" dirty="0">
              <a:latin typeface="Arial"/>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66</a:t>
            </a:fld>
            <a:endParaRPr lang="en-US" dirty="0"/>
          </a:p>
        </p:txBody>
      </p:sp>
    </p:spTree>
    <p:extLst>
      <p:ext uri="{BB962C8B-B14F-4D97-AF65-F5344CB8AC3E}">
        <p14:creationId xmlns:p14="http://schemas.microsoft.com/office/powerpoint/2010/main" val="415977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latin typeface="Arial"/>
                <a:ea typeface="Times New Roman"/>
                <a:cs typeface="Times New Roman"/>
              </a:rPr>
              <a:t>Begin by explaining that “positioning” takes place when the worker utilizes three points of contact (2 feet and the connecting device from the hips) to be able to work on a </a:t>
            </a:r>
            <a:r>
              <a:rPr lang="en-US" i="1" dirty="0">
                <a:latin typeface="Arial"/>
                <a:ea typeface="Times New Roman"/>
                <a:cs typeface="Times New Roman"/>
              </a:rPr>
              <a:t>vertical</a:t>
            </a:r>
            <a:r>
              <a:rPr lang="en-US" dirty="0">
                <a:latin typeface="Arial"/>
                <a:ea typeface="Times New Roman"/>
                <a:cs typeface="Times New Roman"/>
              </a:rPr>
              <a:t> work surface.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dirty="0">
                <a:latin typeface="Arial"/>
                <a:ea typeface="Times New Roman"/>
                <a:cs typeface="Times New Roman"/>
              </a:rPr>
              <a:t>Explain that the worker needs to have specific waist D-rings on their harness (they are not there for the purpose of being tool holders or a place to store the unused leg of a lanyard) as well as a specific type of lanyard in order to be able to perform this type of work.</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Here the worker is “tying rebar” on a wall where forms will eventually be placed in order to pour concrete around the rebar. </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pPr marL="350603" indent="-350603">
              <a:buFont typeface="Symbol"/>
              <a:buChar char=""/>
            </a:pPr>
            <a:r>
              <a:rPr lang="en-US" b="1" i="1" dirty="0">
                <a:latin typeface="Arial"/>
                <a:ea typeface="Times New Roman"/>
                <a:cs typeface="Times New Roman"/>
              </a:rPr>
              <a:t>Point out that in addition to being connected for Positioning, he is additionally connected for fall arrest. This is a VERY IMPORTANT practice.</a:t>
            </a:r>
            <a:endParaRPr lang="en-US" sz="1600" dirty="0">
              <a:latin typeface="Arial"/>
              <a:ea typeface="Times New Roman"/>
              <a:cs typeface="Times New Roman"/>
            </a:endParaRPr>
          </a:p>
          <a:p>
            <a:r>
              <a:rPr lang="en-US" dirty="0">
                <a:latin typeface="Arial"/>
                <a:ea typeface="Times New Roman"/>
                <a:cs typeface="Times New Roman"/>
              </a:rPr>
              <a:t> </a:t>
            </a:r>
            <a:endParaRPr lang="en-US" sz="1600" dirty="0">
              <a:latin typeface="Arial"/>
              <a:ea typeface="Times New Roman"/>
              <a:cs typeface="Times New Roman"/>
            </a:endParaRPr>
          </a:p>
          <a:p>
            <a:r>
              <a:rPr lang="en-US" dirty="0">
                <a:latin typeface="Arial"/>
                <a:ea typeface="Times New Roman"/>
                <a:cs typeface="Times New Roman"/>
              </a:rPr>
              <a:t>Other situations where positioning comes up would be when workers have to labor on a transmission or broadcast tower as well as when a maintenance worker may need to stop and work on a fixed ladder to perform some type of work.</a:t>
            </a:r>
            <a:endParaRPr lang="en-US" sz="1600" dirty="0">
              <a:latin typeface="Arial"/>
              <a:ea typeface="Times New Roman"/>
              <a:cs typeface="Times New Roman"/>
            </a:endParaRPr>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67</a:t>
            </a:fld>
            <a:endParaRPr lang="en-US" dirty="0"/>
          </a:p>
        </p:txBody>
      </p:sp>
    </p:spTree>
    <p:extLst>
      <p:ext uri="{BB962C8B-B14F-4D97-AF65-F5344CB8AC3E}">
        <p14:creationId xmlns:p14="http://schemas.microsoft.com/office/powerpoint/2010/main" val="1042939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Explain that there will always be two steps to calculating fall clearance </a:t>
            </a:r>
            <a:r>
              <a:rPr lang="en-US" b="1" i="1" dirty="0">
                <a:solidFill>
                  <a:srgbClr val="000000"/>
                </a:solidFill>
                <a:latin typeface="Arial"/>
                <a:ea typeface="Times New Roman"/>
                <a:cs typeface="Times New Roman"/>
              </a:rPr>
              <a:t>for an energy-absorbing lanyard</a:t>
            </a:r>
            <a:r>
              <a:rPr lang="en-US" i="1" dirty="0">
                <a:solidFill>
                  <a:srgbClr val="000000"/>
                </a:solidFill>
                <a:latin typeface="Arial"/>
                <a:ea typeface="Times New Roman"/>
                <a:cs typeface="Times New Roman"/>
              </a:rPr>
              <a: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first step is to measure from the ground (or closest obstruction below) to the bottom of the anchorage point and get a number.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For this chart, say that they have done so and come up with 20’. This tells them how much clearance is </a:t>
            </a:r>
            <a:r>
              <a:rPr lang="en-US" b="1" i="1" dirty="0">
                <a:solidFill>
                  <a:srgbClr val="000000"/>
                </a:solidFill>
                <a:latin typeface="Arial"/>
                <a:ea typeface="Times New Roman"/>
                <a:cs typeface="Times New Roman"/>
              </a:rPr>
              <a:t>available</a:t>
            </a:r>
            <a:r>
              <a:rPr lang="en-US" dirty="0">
                <a:solidFill>
                  <a:srgbClr val="000000"/>
                </a:solidFill>
                <a:latin typeface="Arial"/>
                <a:ea typeface="Times New Roman"/>
                <a:cs typeface="Times New Roman"/>
              </a:rPr>
              <a:t> for the fall.</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second step is to add the variables that are shown on the right side.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Indicate that in this diagram a D-ring anchorage connector is being used and, thus, its length hanging below the bottom of the anchorage point being negligible has been left off.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That said, ask if they think they’d need to add 2’ for a cross-arm strap that hangs down two feet below the beam. (The answer is yes.)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To this, add the length of the lanyard (which is usually 6 feet but, which, can vary), its elongation (another variable), the height of the worker (another variable, although 6’ is the common number suggested to use by MSA), and an additional safety margin of 3’.</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Ask why they think the safety margin is necessary. Responses should include: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Stretch in the harness (which they will have seen during the lift exercise);</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Possible errors in calculations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r>
              <a:rPr lang="en-US" dirty="0">
                <a:solidFill>
                  <a:srgbClr val="000000"/>
                </a:solidFill>
                <a:latin typeface="Arial"/>
                <a:ea typeface="Times New Roman"/>
                <a:cs typeface="Times New Roman"/>
              </a:rPr>
              <a:t>Once everything is totaled, in this case the worker’s system requires 18 ½ feet so that he won’t hit.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b="1" i="1" dirty="0">
                <a:solidFill>
                  <a:srgbClr val="000000"/>
                </a:solidFill>
                <a:latin typeface="Arial"/>
                <a:ea typeface="Times New Roman"/>
                <a:cs typeface="Times New Roman"/>
              </a:rPr>
              <a:t>Tell the students that as long as the measurement that was done on the left (from the ground / nearest obstruction below to the anchor) comes up with a bigger number than the addition of the variables to the right, they are fine for clearance.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Next, to see if they really have the concept, ask the students how clearance would change if the worker were to use the same attachment point but climb atop his anchorage and his current work platform were to disappear.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Some students will say that more clearance will be needed while others will stay that it should stay the same. Help them understand the concept that </a:t>
            </a:r>
            <a:r>
              <a:rPr lang="en-US" b="1" i="1" dirty="0">
                <a:solidFill>
                  <a:srgbClr val="000000"/>
                </a:solidFill>
                <a:latin typeface="Arial"/>
                <a:ea typeface="Times New Roman"/>
                <a:cs typeface="Times New Roman"/>
              </a:rPr>
              <a:t>more clearance is not needed</a:t>
            </a:r>
            <a:r>
              <a:rPr lang="en-US" dirty="0">
                <a:solidFill>
                  <a:srgbClr val="000000"/>
                </a:solidFill>
                <a:latin typeface="Arial"/>
                <a:ea typeface="Times New Roman"/>
                <a:cs typeface="Times New Roman"/>
              </a:rPr>
              <a:t> by asking the following questions:</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Has the distance from the ground to the anchor changed? (No)</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Is the length of the lanyard different? (No)</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Will the deceleration distance be longer from one traditional, OSHA-style 3 ½’ rip-out lanyard to another? (No. It cannot be. They will go all the way through the energy-absorber and hit into the back-up strap, but will only go a negligible amount further.)</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Ask them if the height of the worker has changed. (No)</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Ask if the safety margin has changed. (No)</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Then, you can say, “When it comes to calculating fall clearance, the height of the worker is not important. What is important is the height of the…” (and they almost unanimously are able to say “</a:t>
            </a:r>
            <a:r>
              <a:rPr lang="en-US" b="1" i="1" dirty="0">
                <a:solidFill>
                  <a:srgbClr val="000000"/>
                </a:solidFill>
                <a:latin typeface="Arial"/>
                <a:ea typeface="Times New Roman"/>
                <a:cs typeface="Times New Roman"/>
              </a:rPr>
              <a:t>anchorage point</a:t>
            </a:r>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Note that some workers will recognize that the worker standing atop the beam will see higher free fall and fall forces because of this setup. Acknowledge that this is an issue of significant concern, but that it is not a fall clearance issue.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4F6228"/>
                </a:solidFill>
                <a:latin typeface="Comic Sans MS"/>
                <a:ea typeface="Times New Roman"/>
                <a:cs typeface="Arial"/>
              </a:rPr>
              <a:t>Activity Suggestion: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 very good way to demonstrate this is to lay indicate an “anchor point” on the floor, lay out a completely deployed lanyard, and measure out an additional 8 ½ feet with a tape measure just to show just how much distance this really is.</a:t>
            </a:r>
            <a:endParaRPr lang="en-US" sz="1800" dirty="0">
              <a:solidFill>
                <a:srgbClr val="000000"/>
              </a:solidFill>
              <a:latin typeface="Helv"/>
              <a:ea typeface="Times New Roman"/>
              <a:cs typeface="Times New Roman"/>
            </a:endParaRPr>
          </a:p>
          <a:p>
            <a:endParaRPr lang="en-US" i="0"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68</a:t>
            </a:fld>
            <a:endParaRPr lang="en-US" dirty="0"/>
          </a:p>
        </p:txBody>
      </p:sp>
    </p:spTree>
    <p:extLst>
      <p:ext uri="{BB962C8B-B14F-4D97-AF65-F5344CB8AC3E}">
        <p14:creationId xmlns:p14="http://schemas.microsoft.com/office/powerpoint/2010/main" val="1765559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Explain that fall clearance with an SRL or with a PFL is figured out differently from the process that was followed with lanyards.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Here, we often don’t know the length of the payout of the line, especially in the case that a large SRL is being used; it may have a total length of 17 or 20’, for example, and we may not know what the exact length is.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Here as new way to calculate fall clearance was created where instead of measuring from the ground to the bottom of the anchor we simply measure from the ground to the work surface, </a:t>
            </a:r>
            <a:r>
              <a:rPr lang="en-US" b="1" i="1" dirty="0">
                <a:solidFill>
                  <a:srgbClr val="000000"/>
                </a:solidFill>
                <a:latin typeface="Arial"/>
                <a:ea typeface="Times New Roman"/>
                <a:cs typeface="Times New Roman"/>
              </a:rPr>
              <a:t>thus eliminating the need to know the length of the connecting device as well as the height of the worker</a:t>
            </a:r>
            <a:r>
              <a:rPr lang="en-US" dirty="0">
                <a:solidFill>
                  <a:srgbClr val="000000"/>
                </a:solidFill>
                <a:latin typeface="Arial"/>
                <a:ea typeface="Times New Roman"/>
                <a:cs typeface="Times New Roman"/>
              </a:rPr>
              <a: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Now, in a best case scenario where the worker is anchored above them and is standing, we simply need to know the labeled MAD and the safety factor, here for a grand total of 7’8”.</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Note that some workers will have a difficult time understanding why the worker’s height doesn’t need to be considered. </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This can be explained by discussing how if they were to step off the beam instead of falling they would simply go the distance allowed by the SRL / PFL. Thus, at a maximum, they would only go 4 ½ feet before coming to a stop after having left the work surface. </a:t>
            </a:r>
            <a:endParaRPr lang="en-US" sz="1800" dirty="0">
              <a:solidFill>
                <a:srgbClr val="000000"/>
              </a:solidFill>
              <a:latin typeface="Helv"/>
              <a:ea typeface="Times New Roman"/>
              <a:cs typeface="Times New Roman"/>
            </a:endParaRPr>
          </a:p>
          <a:p>
            <a:pPr marL="934942"/>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Explain that since the measurement was from the ground to the work surface, nothing above the work surface needs to be measured. </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If necessary, demonstrate with a ruler or pen up against the project screen to fill in for the roll of the falling person.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Not all situations will be best case scenario, however. Remind workers that if their anchor point is not elevated but is, for example, at the height of their back D-ring, they will have to add the length of the SRL / PFL as an additional “free fall” variable on top of the MAD.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Note that on all MSA SRLs and PFLs, MSA puts a limit on allowed free fall to 2 feet.</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only exception to this rule when it comes to any retractable is with the MSA Mini PFL, which allows anchorage up to a maximum of 5’ below the worker’s back D-ring.</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Another issue is if the worker is to kneel down or lie on their stomach.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In these cases such as this, it is the MSA stance that the worker needs to add an additional 3’ for the worker who is kneeling and their height if they are on their stomach. This is because now their body is starting from a different position and will straighten out vertically when they fall, thus requiring the additional clearance.</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Again, this may be a difficult concept for students to visualize. If so, take a pen / ruler and put it up on the screen and indicate the starting position of the fall, how the body will straighten out, and how this will now require taking into account the unfurling of the body.</a:t>
            </a:r>
            <a:endParaRPr lang="en-US" sz="1800" dirty="0">
              <a:solidFill>
                <a:srgbClr val="000000"/>
              </a:solidFill>
              <a:latin typeface="Helv"/>
              <a:ea typeface="Times New Roman"/>
              <a:cs typeface="Times New Roman"/>
            </a:endParaRPr>
          </a:p>
          <a:p>
            <a:endParaRPr lang="en-US" baseline="0"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69</a:t>
            </a:fld>
            <a:endParaRPr lang="en-US" dirty="0"/>
          </a:p>
        </p:txBody>
      </p:sp>
    </p:spTree>
    <p:extLst>
      <p:ext uri="{BB962C8B-B14F-4D97-AF65-F5344CB8AC3E}">
        <p14:creationId xmlns:p14="http://schemas.microsoft.com/office/powerpoint/2010/main" val="152287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3895262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t>-This</a:t>
            </a:r>
            <a:r>
              <a:rPr lang="en-US" baseline="0" dirty="0"/>
              <a:t> is simply an introductory slide to show that there are three components to the system itself, each of which will be covered in their own turn, plus the element of rescue that always must be considered but is </a:t>
            </a:r>
            <a:r>
              <a:rPr lang="en-US" i="1" baseline="0" dirty="0"/>
              <a:t>often</a:t>
            </a:r>
            <a:r>
              <a:rPr lang="en-US" i="0" baseline="0" dirty="0"/>
              <a:t> neglected during the planning phases of using the PFPS (Personal Fall Protection System). This is a good time to stress for the first time that if one is going to take the time to put all of the other components together and use them correctly they still must consider this 4</a:t>
            </a:r>
            <a:r>
              <a:rPr lang="en-US" i="0" baseline="30000" dirty="0"/>
              <a:t>th</a:t>
            </a:r>
            <a:r>
              <a:rPr lang="en-US" i="0" baseline="0" dirty="0"/>
              <a:t>, extremely important aspect. A question that can be asked in this regard is, “When is the right time to plan for rescue?” The answer should always come back that it is “prior to the work beginning in the first place.” If it cannot be determined how the rescue will be carried out, work should not even start in the first place.</a:t>
            </a:r>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76</a:t>
            </a:fld>
            <a:endParaRPr lang="en-US" dirty="0"/>
          </a:p>
        </p:txBody>
      </p:sp>
    </p:spTree>
    <p:extLst>
      <p:ext uri="{BB962C8B-B14F-4D97-AF65-F5344CB8AC3E}">
        <p14:creationId xmlns:p14="http://schemas.microsoft.com/office/powerpoint/2010/main" val="2345105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The next three slides should really only be used in the </a:t>
            </a:r>
            <a:r>
              <a:rPr lang="en-US" i="1" dirty="0">
                <a:solidFill>
                  <a:srgbClr val="000000"/>
                </a:solidFill>
                <a:latin typeface="Arial"/>
                <a:ea typeface="Times New Roman"/>
                <a:cs typeface="Times New Roman"/>
              </a:rPr>
              <a:t>rare</a:t>
            </a:r>
            <a:r>
              <a:rPr lang="en-US" dirty="0">
                <a:solidFill>
                  <a:srgbClr val="000000"/>
                </a:solidFill>
                <a:latin typeface="Arial"/>
                <a:ea typeface="Times New Roman"/>
                <a:cs typeface="Times New Roman"/>
              </a:rPr>
              <a:t> case that physical examples of harnesses aren’t available for physical demonstration. A place that lends itself well to discussing all of these parts and pieces is to the time when harness pre-use inspection is being discussed prior to donning and, then, the lift.</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 couple notes that should be noted here for that discussion are as follows: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 subpelvic strap is designed to impart fall arrest forces on the pelvis in the case of a fall. When fitting the harness, it must be ensured that it is located below the butt of the wearer. If it is not, typically adjustment to lower it is done with the friction buckles on the front of the harness, allowing slack through them so that the bottom of the harness drops down.</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In regards to inspection, webbing failures would include any of the following:</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 amount of cut, tear, or fray. (Tests have demonstrated that even an 1/8” cut can reduce the strength of the webbing in half. </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 burns or burn holes;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 regular holes that are not part of the design of the harness;</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Grommets would be an example of holes designed to be in the harness, either on leg straps or belts.</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 permanent discoloration (due to chemical splash on a particular location or UV degradation); </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Note that UV damage will be harder to spot since most of the webbing will have changed color, but it can be found by looking for areas where the webbing was protected (such as under padding) and comparing it to that which was exposed.</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 permanent user modifications, such as cutting off the ends of webbing where there was excess, sewing (yes, students seem to like to suggest that sewing as an answer to the question of “what modifications might someone might make), or poking extra holes where they shouldn’t be. </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One permanent modification that is permitted is writing on the webbing with a Sharpie by Sanford marker. This is because other markers have solvents in them that could cause deterioration to the webbing. </a:t>
            </a:r>
            <a:endParaRPr lang="en-US" sz="1800" dirty="0">
              <a:solidFill>
                <a:srgbClr val="000000"/>
              </a:solidFill>
              <a:latin typeface="Helv"/>
              <a:ea typeface="Times New Roman"/>
              <a:cs typeface="Times New Roman"/>
            </a:endParaRPr>
          </a:p>
          <a:p>
            <a:pPr marL="1390726"/>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That said, even if the worker wrote on the webbing with a Sharpie marker, it will not be able to be tested / verified in any way. Thus, it is best either not to write on the webbing at all or to find a place such as a plastic piece or a pad cover on which to write so that it can be ensured that no </a:t>
            </a:r>
            <a:r>
              <a:rPr lang="en-US" b="1" i="1" dirty="0">
                <a:solidFill>
                  <a:srgbClr val="000000"/>
                </a:solidFill>
                <a:latin typeface="Arial"/>
                <a:ea typeface="Times New Roman"/>
                <a:cs typeface="Times New Roman"/>
              </a:rPr>
              <a:t>load-bearing parts of the harness have been affected</a:t>
            </a:r>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In regards to the fall arrest indicator, most equipment (although not all) will come with one. Students need to know that it is designed to rip out when the equipment has experienced fall arrest forces (whether in an actual fall or when they got to the last rung of a ladder, forgot that they were still connected to an overhead SRL, thus causing it to catch and both pop its pin and the harness stitch to rip out) to indicate that the equipment is no longer safe for use. </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Wingdings"/>
              <a:buChar char=""/>
            </a:pPr>
            <a:r>
              <a:rPr lang="en-US" dirty="0">
                <a:solidFill>
                  <a:srgbClr val="000000"/>
                </a:solidFill>
                <a:latin typeface="Arial"/>
                <a:ea typeface="Times New Roman"/>
                <a:cs typeface="Times New Roman"/>
              </a:rPr>
              <a:t>Loads that it will take to cause the indicator to deploy vary, but will be somewhere in the 500 pounds range for a harness and closer to 900 lbs. for an SRL load pin.</a:t>
            </a:r>
            <a:endParaRPr lang="en-US" sz="1800" dirty="0">
              <a:solidFill>
                <a:srgbClr val="000000"/>
              </a:solidFill>
              <a:latin typeface="Helv"/>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77</a:t>
            </a:fld>
            <a:endParaRPr lang="en-US" dirty="0"/>
          </a:p>
        </p:txBody>
      </p:sp>
    </p:spTree>
    <p:extLst>
      <p:ext uri="{BB962C8B-B14F-4D97-AF65-F5344CB8AC3E}">
        <p14:creationId xmlns:p14="http://schemas.microsoft.com/office/powerpoint/2010/main" val="3547507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r>
              <a:rPr lang="en-US" dirty="0">
                <a:solidFill>
                  <a:srgbClr val="000000"/>
                </a:solidFill>
                <a:latin typeface="Arial"/>
                <a:ea typeface="Times New Roman"/>
                <a:cs typeface="Times New Roman"/>
              </a:rPr>
              <a:t>In regards to </a:t>
            </a:r>
            <a:r>
              <a:rPr lang="en-US" b="1" i="1" dirty="0">
                <a:solidFill>
                  <a:srgbClr val="000000"/>
                </a:solidFill>
                <a:latin typeface="Arial"/>
                <a:ea typeface="Times New Roman"/>
                <a:cs typeface="Times New Roman"/>
              </a:rPr>
              <a:t>tags</a:t>
            </a:r>
            <a:r>
              <a:rPr lang="en-US" dirty="0">
                <a:solidFill>
                  <a:srgbClr val="000000"/>
                </a:solidFill>
                <a:latin typeface="Arial"/>
                <a:ea typeface="Times New Roman"/>
                <a:cs typeface="Times New Roman"/>
              </a:rPr>
              <a:t>, the first thing to point out is that they must be present and legible. If they have been ripped free (or are even partially missing), it constitutes a failure of the equipment.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Also, if even one word is not legible, it constitutes a failure (which is why manufacturers like MSA are better protecting harness tags with covers such as the one illustrated on the slide.)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When starting a competent person inspection (one done by someone other than the user on either an annual or twice-annual basis), this is a good place to start because if it fails everything else does as well.</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A good place to start a pre-use, worker harness inspection (including the one done in the pre-use inspection activity and although it is actually listed last here among inspection points chronologically in the PPT and manual) is with the dorsal D-ring, having undone all of the buckles and letting the untangled straps hang down.</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r>
              <a:rPr lang="en-US" b="1" i="1" dirty="0">
                <a:solidFill>
                  <a:srgbClr val="000000"/>
                </a:solidFill>
                <a:latin typeface="Arial"/>
                <a:ea typeface="Times New Roman"/>
                <a:cs typeface="Times New Roman"/>
              </a:rPr>
              <a:t>Hardware</a:t>
            </a:r>
            <a:r>
              <a:rPr lang="en-US" dirty="0">
                <a:solidFill>
                  <a:srgbClr val="000000"/>
                </a:solidFill>
                <a:latin typeface="Arial"/>
                <a:ea typeface="Times New Roman"/>
                <a:cs typeface="Times New Roman"/>
              </a:rPr>
              <a:t> inspection points include:</a:t>
            </a:r>
            <a:endParaRPr lang="en-US" sz="1800" dirty="0">
              <a:solidFill>
                <a:srgbClr val="000000"/>
              </a:solidFill>
              <a:latin typeface="Helv"/>
              <a:ea typeface="Times New Roman"/>
              <a:cs typeface="Times New Roman"/>
            </a:endParaRPr>
          </a:p>
          <a:p>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There shall be no cracks in hardware.</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 deep pitting shall be evident.</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No grooves shall be worn into the hardware.</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It shall not be bent in any way.</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It shall not be corroded with red rust. </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MSA does have a statement where it allows a light amount of red rust provided that it can be gently brushed off, bringing the hardware back to a rust-free condition.</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Symbol"/>
              <a:buChar char=""/>
            </a:pPr>
            <a:r>
              <a:rPr lang="en-US" dirty="0">
                <a:solidFill>
                  <a:srgbClr val="000000"/>
                </a:solidFill>
                <a:latin typeface="Arial"/>
                <a:ea typeface="Times New Roman"/>
                <a:cs typeface="Times New Roman"/>
              </a:rPr>
              <a:t>Other connectors besides D-rings need to be checked for the same things in addition to the following:</a:t>
            </a:r>
            <a:endParaRPr lang="en-US" sz="1800" dirty="0">
              <a:solidFill>
                <a:srgbClr val="000000"/>
              </a:solidFill>
              <a:latin typeface="Helv"/>
              <a:ea typeface="Times New Roman"/>
              <a:cs typeface="Times New Roman"/>
            </a:endParaRPr>
          </a:p>
          <a:p>
            <a:pPr marL="467470"/>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Anywhere there is a connection between hardware and webbing, the webbing will need to be checked closely for cuts, tears, and / or frays due to the rubbing potential.</a:t>
            </a:r>
            <a:endParaRPr lang="en-US" sz="1800" dirty="0">
              <a:solidFill>
                <a:srgbClr val="000000"/>
              </a:solidFill>
              <a:latin typeface="Helv"/>
              <a:ea typeface="Times New Roman"/>
              <a:cs typeface="Times New Roman"/>
            </a:endParaRPr>
          </a:p>
          <a:p>
            <a:pPr marL="923255"/>
            <a:r>
              <a:rPr lang="en-US" dirty="0">
                <a:solidFill>
                  <a:srgbClr val="000000"/>
                </a:solidFill>
                <a:latin typeface="Arial"/>
                <a:ea typeface="Times New Roman"/>
                <a:cs typeface="Times New Roman"/>
              </a:rPr>
              <a:t> </a:t>
            </a:r>
            <a:endParaRPr lang="en-US" sz="1800" dirty="0">
              <a:solidFill>
                <a:srgbClr val="000000"/>
              </a:solidFill>
              <a:latin typeface="Helv"/>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Some connector buckles, such as quick connect versions, will have springs on either side that operate “ears” that allows the buckle to be locked into place and unlocked when depressed. The ears may seize up over time or a spring may break. Each much be checked to make sure that full range of movement is free.</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Buckles shall also be checked for </a:t>
            </a:r>
            <a:r>
              <a:rPr lang="en-US" b="1" i="1" dirty="0">
                <a:solidFill>
                  <a:srgbClr val="000000"/>
                </a:solidFill>
                <a:latin typeface="Arial"/>
                <a:ea typeface="Times New Roman"/>
                <a:cs typeface="Times New Roman"/>
              </a:rPr>
              <a:t>functionality</a:t>
            </a:r>
            <a:r>
              <a:rPr lang="en-US" dirty="0">
                <a:solidFill>
                  <a:srgbClr val="000000"/>
                </a:solidFill>
                <a:latin typeface="Arial"/>
                <a:ea typeface="Times New Roman"/>
                <a:cs typeface="Times New Roman"/>
              </a:rPr>
              <a:t>. They should be pushed into place to make sure that will lock into place correctly and, then, unlock.</a:t>
            </a:r>
            <a:endParaRPr lang="en-US" sz="1800" dirty="0">
              <a:solidFill>
                <a:srgbClr val="000000"/>
              </a:solidFill>
              <a:latin typeface="Helv"/>
              <a:ea typeface="Times New Roman"/>
              <a:cs typeface="Times New Roman"/>
            </a:endParaRPr>
          </a:p>
          <a:p>
            <a:pPr marL="467470"/>
            <a:r>
              <a:rPr lang="en-US" dirty="0">
                <a:latin typeface="Arial"/>
                <a:ea typeface="Times New Roman"/>
                <a:cs typeface="Arial"/>
              </a:rPr>
              <a:t> </a:t>
            </a:r>
            <a:endParaRPr lang="en-US" sz="1600" dirty="0">
              <a:latin typeface="Arial"/>
              <a:ea typeface="Times New Roman"/>
              <a:cs typeface="Times New Roman"/>
            </a:endParaRPr>
          </a:p>
          <a:p>
            <a:pPr marL="350603" indent="-350603">
              <a:buFont typeface="Courier New"/>
              <a:buChar char="o"/>
            </a:pPr>
            <a:r>
              <a:rPr lang="en-US" dirty="0">
                <a:solidFill>
                  <a:srgbClr val="000000"/>
                </a:solidFill>
                <a:latin typeface="Arial"/>
                <a:ea typeface="Times New Roman"/>
                <a:cs typeface="Times New Roman"/>
              </a:rPr>
              <a:t>In regards to adjuster buckles (such as with friction buckles with a metal bar that goes across and springs underneath), all of the above applies inspection-wise as well as checking that each spring on either side of the bar that holds the webbing in-place is in good condition. If even just one side is corroded / broken / missing, the entire harness must fail due to the fact that an adjustment will not be able to be maintained. </a:t>
            </a:r>
            <a:endParaRPr lang="en-US" sz="1800" dirty="0">
              <a:solidFill>
                <a:srgbClr val="000000"/>
              </a:solidFill>
              <a:latin typeface="Helv"/>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78</a:t>
            </a:fld>
            <a:endParaRPr lang="en-US" dirty="0"/>
          </a:p>
        </p:txBody>
      </p:sp>
    </p:spTree>
    <p:extLst>
      <p:ext uri="{BB962C8B-B14F-4D97-AF65-F5344CB8AC3E}">
        <p14:creationId xmlns:p14="http://schemas.microsoft.com/office/powerpoint/2010/main" val="269085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10</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110805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3748694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p:sp>
      <p:sp>
        <p:nvSpPr>
          <p:cNvPr id="13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2226538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Rot="1" noChangeAspect="1" noChangeArrowheads="1" noTextEdit="1"/>
          </p:cNvSpPr>
          <p:nvPr>
            <p:ph type="sldImg"/>
          </p:nvPr>
        </p:nvSpPr>
        <p:spPr/>
      </p:sp>
      <p:sp>
        <p:nvSpPr>
          <p:cNvPr id="18841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Worker working above ground level.</a:t>
            </a:r>
          </a:p>
        </p:txBody>
      </p:sp>
    </p:spTree>
    <p:extLst>
      <p:ext uri="{BB962C8B-B14F-4D97-AF65-F5344CB8AC3E}">
        <p14:creationId xmlns:p14="http://schemas.microsoft.com/office/powerpoint/2010/main" val="3165004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
          <p:cNvSpPr>
            <a:spLocks noGrp="1" noRot="1" noChangeAspect="1" noChangeArrowheads="1" noTextEdit="1"/>
          </p:cNvSpPr>
          <p:nvPr>
            <p:ph type="sldImg"/>
          </p:nvPr>
        </p:nvSpPr>
        <p:spPr/>
      </p:sp>
      <p:sp>
        <p:nvSpPr>
          <p:cNvPr id="196611"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Workers are installing a new metal roof. </a:t>
            </a:r>
          </a:p>
        </p:txBody>
      </p:sp>
    </p:spTree>
    <p:extLst>
      <p:ext uri="{BB962C8B-B14F-4D97-AF65-F5344CB8AC3E}">
        <p14:creationId xmlns:p14="http://schemas.microsoft.com/office/powerpoint/2010/main" val="3416177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
          <p:cNvSpPr>
            <a:spLocks noGrp="1" noRot="1" noChangeAspect="1" noChangeArrowheads="1" noTextEdit="1"/>
          </p:cNvSpPr>
          <p:nvPr>
            <p:ph type="sldImg"/>
          </p:nvPr>
        </p:nvSpPr>
        <p:spPr/>
      </p:sp>
      <p:sp>
        <p:nvSpPr>
          <p:cNvPr id="20480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Workers on fabricated frame scaffolds stacking blocks.</a:t>
            </a:r>
          </a:p>
        </p:txBody>
      </p:sp>
    </p:spTree>
    <p:extLst>
      <p:ext uri="{BB962C8B-B14F-4D97-AF65-F5344CB8AC3E}">
        <p14:creationId xmlns:p14="http://schemas.microsoft.com/office/powerpoint/2010/main" val="868426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Grp="1" noRot="1" noChangeAspect="1" noChangeArrowheads="1" noTextEdit="1"/>
          </p:cNvSpPr>
          <p:nvPr>
            <p:ph type="sldImg"/>
          </p:nvPr>
        </p:nvSpPr>
        <p:spPr/>
      </p:sp>
      <p:sp>
        <p:nvSpPr>
          <p:cNvPr id="22528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Worker working on an 8:12 pitch roof with the lifeline tied to his waist as fall protection. </a:t>
            </a:r>
          </a:p>
        </p:txBody>
      </p:sp>
    </p:spTree>
    <p:extLst>
      <p:ext uri="{BB962C8B-B14F-4D97-AF65-F5344CB8AC3E}">
        <p14:creationId xmlns:p14="http://schemas.microsoft.com/office/powerpoint/2010/main" val="2102523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Grp="1" noRot="1" noChangeAspect="1" noChangeArrowheads="1" noTextEdit="1"/>
          </p:cNvSpPr>
          <p:nvPr>
            <p:ph type="sldImg"/>
          </p:nvPr>
        </p:nvSpPr>
        <p:spPr/>
      </p:sp>
      <p:sp>
        <p:nvSpPr>
          <p:cNvPr id="227331"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Employer must provide full body harnesses.</a:t>
            </a:r>
          </a:p>
        </p:txBody>
      </p:sp>
    </p:spTree>
    <p:extLst>
      <p:ext uri="{BB962C8B-B14F-4D97-AF65-F5344CB8AC3E}">
        <p14:creationId xmlns:p14="http://schemas.microsoft.com/office/powerpoint/2010/main" val="39136499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Grp="1" noRot="1" noChangeAspect="1" noChangeArrowheads="1" noTextEdit="1"/>
          </p:cNvSpPr>
          <p:nvPr>
            <p:ph type="sldImg"/>
          </p:nvPr>
        </p:nvSpPr>
        <p:spPr/>
      </p:sp>
      <p:sp>
        <p:nvSpPr>
          <p:cNvPr id="22937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Workers were working at heights greater than 10 feet.</a:t>
            </a:r>
            <a:br>
              <a:rPr lang="en-US" altLang="en-US"/>
            </a:br>
            <a:endParaRPr lang="en-US" altLang="en-US"/>
          </a:p>
        </p:txBody>
      </p:sp>
    </p:spTree>
    <p:extLst>
      <p:ext uri="{BB962C8B-B14F-4D97-AF65-F5344CB8AC3E}">
        <p14:creationId xmlns:p14="http://schemas.microsoft.com/office/powerpoint/2010/main" val="8823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
          <p:cNvSpPr>
            <a:spLocks noGrp="1" noRot="1" noChangeAspect="1" noChangeArrowheads="1" noTextEdit="1"/>
          </p:cNvSpPr>
          <p:nvPr>
            <p:ph type="sldImg"/>
          </p:nvPr>
        </p:nvSpPr>
        <p:spPr/>
      </p:sp>
      <p:sp>
        <p:nvSpPr>
          <p:cNvPr id="23142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The scaffold was not erected with guardrails in areas where workers were working at heights above 10 feet.</a:t>
            </a:r>
          </a:p>
        </p:txBody>
      </p:sp>
    </p:spTree>
    <p:extLst>
      <p:ext uri="{BB962C8B-B14F-4D97-AF65-F5344CB8AC3E}">
        <p14:creationId xmlns:p14="http://schemas.microsoft.com/office/powerpoint/2010/main" val="3215758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
          <p:cNvSpPr>
            <a:spLocks noGrp="1" noRot="1" noChangeAspect="1" noChangeArrowheads="1" noTextEdit="1"/>
          </p:cNvSpPr>
          <p:nvPr>
            <p:ph type="sldImg"/>
          </p:nvPr>
        </p:nvSpPr>
        <p:spPr/>
      </p:sp>
      <p:sp>
        <p:nvSpPr>
          <p:cNvPr id="15974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r>
              <a:rPr lang="en-US" altLang="en-US"/>
              <a:t>Adequate, safe access must be provided when elevation changes more than 2 ft on scaffolds. Climbing cross braces is specifically disallowed, and can be very dangerous. The photo on the left shows wrong way of accessing the scaffolds. The photo on right shows the correct way of accessing the scaffold, when the they are above 2 ft above the access point</a:t>
            </a:r>
          </a:p>
        </p:txBody>
      </p:sp>
    </p:spTree>
    <p:extLst>
      <p:ext uri="{BB962C8B-B14F-4D97-AF65-F5344CB8AC3E}">
        <p14:creationId xmlns:p14="http://schemas.microsoft.com/office/powerpoint/2010/main" val="71499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11</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1401514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p:sp>
      <p:sp>
        <p:nvSpPr>
          <p:cNvPr id="163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eaLnBrk="1"/>
            <a:endParaRPr lang="en-US" altLang="en-US"/>
          </a:p>
        </p:txBody>
      </p:sp>
    </p:spTree>
    <p:extLst>
      <p:ext uri="{BB962C8B-B14F-4D97-AF65-F5344CB8AC3E}">
        <p14:creationId xmlns:p14="http://schemas.microsoft.com/office/powerpoint/2010/main" val="112550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64">
              <a:defRPr sz="2600" i="1">
                <a:solidFill>
                  <a:schemeClr val="tx1"/>
                </a:solidFill>
                <a:latin typeface="Times New Roman" panose="02020603050405020304" pitchFamily="18" charset="0"/>
              </a:defRPr>
            </a:lvl1pPr>
            <a:lvl2pPr marL="802980" indent="-308839" defTabSz="931664">
              <a:defRPr sz="2600" i="1">
                <a:solidFill>
                  <a:schemeClr val="tx1"/>
                </a:solidFill>
                <a:latin typeface="Times New Roman" panose="02020603050405020304" pitchFamily="18" charset="0"/>
              </a:defRPr>
            </a:lvl2pPr>
            <a:lvl3pPr marL="1235354" indent="-247071" defTabSz="931664">
              <a:defRPr sz="2600" i="1">
                <a:solidFill>
                  <a:schemeClr val="tx1"/>
                </a:solidFill>
                <a:latin typeface="Times New Roman" panose="02020603050405020304" pitchFamily="18" charset="0"/>
              </a:defRPr>
            </a:lvl3pPr>
            <a:lvl4pPr marL="1729496" indent="-247071" defTabSz="931664">
              <a:defRPr sz="2600" i="1">
                <a:solidFill>
                  <a:schemeClr val="tx1"/>
                </a:solidFill>
                <a:latin typeface="Times New Roman" panose="02020603050405020304" pitchFamily="18" charset="0"/>
              </a:defRPr>
            </a:lvl4pPr>
            <a:lvl5pPr marL="2223638" indent="-247071" defTabSz="931664">
              <a:defRPr sz="2600" i="1">
                <a:solidFill>
                  <a:schemeClr val="tx1"/>
                </a:solidFill>
                <a:latin typeface="Times New Roman" panose="02020603050405020304" pitchFamily="18" charset="0"/>
              </a:defRPr>
            </a:lvl5pPr>
            <a:lvl6pPr marL="2717780" indent="-247071" defTabSz="931664" eaLnBrk="0" fontAlgn="base" hangingPunct="0">
              <a:spcBef>
                <a:spcPct val="0"/>
              </a:spcBef>
              <a:spcAft>
                <a:spcPct val="0"/>
              </a:spcAft>
              <a:defRPr sz="2600" i="1">
                <a:solidFill>
                  <a:schemeClr val="tx1"/>
                </a:solidFill>
                <a:latin typeface="Times New Roman" panose="02020603050405020304" pitchFamily="18" charset="0"/>
              </a:defRPr>
            </a:lvl6pPr>
            <a:lvl7pPr marL="3211921" indent="-247071" defTabSz="931664" eaLnBrk="0" fontAlgn="base" hangingPunct="0">
              <a:spcBef>
                <a:spcPct val="0"/>
              </a:spcBef>
              <a:spcAft>
                <a:spcPct val="0"/>
              </a:spcAft>
              <a:defRPr sz="2600" i="1">
                <a:solidFill>
                  <a:schemeClr val="tx1"/>
                </a:solidFill>
                <a:latin typeface="Times New Roman" panose="02020603050405020304" pitchFamily="18" charset="0"/>
              </a:defRPr>
            </a:lvl7pPr>
            <a:lvl8pPr marL="3706063" indent="-247071" defTabSz="931664" eaLnBrk="0" fontAlgn="base" hangingPunct="0">
              <a:spcBef>
                <a:spcPct val="0"/>
              </a:spcBef>
              <a:spcAft>
                <a:spcPct val="0"/>
              </a:spcAft>
              <a:defRPr sz="2600" i="1">
                <a:solidFill>
                  <a:schemeClr val="tx1"/>
                </a:solidFill>
                <a:latin typeface="Times New Roman" panose="02020603050405020304" pitchFamily="18" charset="0"/>
              </a:defRPr>
            </a:lvl8pPr>
            <a:lvl9pPr marL="4200205" indent="-247071" defTabSz="931664" eaLnBrk="0" fontAlgn="base" hangingPunct="0">
              <a:spcBef>
                <a:spcPct val="0"/>
              </a:spcBef>
              <a:spcAft>
                <a:spcPct val="0"/>
              </a:spcAft>
              <a:defRPr sz="2600" i="1">
                <a:solidFill>
                  <a:schemeClr val="tx1"/>
                </a:solidFill>
                <a:latin typeface="Times New Roman" panose="02020603050405020304" pitchFamily="18" charset="0"/>
              </a:defRPr>
            </a:lvl9pPr>
          </a:lstStyle>
          <a:p>
            <a:pPr>
              <a:defRPr/>
            </a:pPr>
            <a:fld id="{192C1765-F571-46A7-B9B8-FD9D0B37EF34}" type="slidenum">
              <a:rPr lang="en-US" altLang="en-US" sz="1200" i="0">
                <a:solidFill>
                  <a:srgbClr val="000000"/>
                </a:solidFill>
              </a:rPr>
              <a:pPr>
                <a:defRPr/>
              </a:pPr>
              <a:t>12</a:t>
            </a:fld>
            <a:endParaRPr lang="en-US" altLang="en-US" sz="1200" i="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a:p>
        </p:txBody>
      </p:sp>
    </p:spTree>
    <p:extLst>
      <p:ext uri="{BB962C8B-B14F-4D97-AF65-F5344CB8AC3E}">
        <p14:creationId xmlns:p14="http://schemas.microsoft.com/office/powerpoint/2010/main" val="386409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14</a:t>
            </a:fld>
            <a:endParaRPr lang="en-US" dirty="0"/>
          </a:p>
        </p:txBody>
      </p:sp>
    </p:spTree>
    <p:extLst>
      <p:ext uri="{BB962C8B-B14F-4D97-AF65-F5344CB8AC3E}">
        <p14:creationId xmlns:p14="http://schemas.microsoft.com/office/powerpoint/2010/main" val="3905049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709613"/>
            <a:ext cx="4733925"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BD5817-E469-4E96-9AB6-D356E6F47CDA}" type="slidenum">
              <a:rPr lang="en-US" smtClean="0"/>
              <a:pPr>
                <a:defRPr/>
              </a:pPr>
              <a:t>15</a:t>
            </a:fld>
            <a:endParaRPr lang="en-US" dirty="0"/>
          </a:p>
        </p:txBody>
      </p:sp>
    </p:spTree>
    <p:extLst>
      <p:ext uri="{BB962C8B-B14F-4D97-AF65-F5344CB8AC3E}">
        <p14:creationId xmlns:p14="http://schemas.microsoft.com/office/powerpoint/2010/main" val="333421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2EE31D-995F-49BA-8FFA-0CC48DCCE8BB}" type="slidenum">
              <a:rPr lang="en-US" smtClean="0"/>
              <a:t>‹#›</a:t>
            </a:fld>
            <a:endParaRPr lang="en-US"/>
          </a:p>
        </p:txBody>
      </p:sp>
    </p:spTree>
    <p:extLst>
      <p:ext uri="{BB962C8B-B14F-4D97-AF65-F5344CB8AC3E}">
        <p14:creationId xmlns:p14="http://schemas.microsoft.com/office/powerpoint/2010/main" val="319395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154CC-4E82-45BB-8A64-02679D04A018}" type="slidenum">
              <a:rPr lang="en-US" smtClean="0"/>
              <a:pPr/>
              <a:t>‹#›</a:t>
            </a:fld>
            <a:endParaRPr lang="en-US" dirty="0"/>
          </a:p>
        </p:txBody>
      </p:sp>
      <p:pic>
        <p:nvPicPr>
          <p:cNvPr id="7" name="Picture 2" descr="https://parking.fiu.edu/wp-content/uploads/2017/03/fiulogo_h_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5148" y="6358139"/>
            <a:ext cx="756951" cy="363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email">
            <a:grayscl/>
            <a:extLst>
              <a:ext uri="{28A0092B-C50C-407E-A947-70E740481C1C}">
                <a14:useLocalDpi xmlns:a14="http://schemas.microsoft.com/office/drawing/2010/main"/>
              </a:ext>
            </a:extLst>
          </a:blip>
          <a:stretch>
            <a:fillRect/>
          </a:stretch>
        </p:blipFill>
        <p:spPr>
          <a:xfrm>
            <a:off x="2878022" y="6394402"/>
            <a:ext cx="3384233" cy="230612"/>
          </a:xfrm>
          <a:prstGeom prst="rect">
            <a:avLst/>
          </a:prstGeom>
        </p:spPr>
      </p:pic>
    </p:spTree>
    <p:extLst>
      <p:ext uri="{BB962C8B-B14F-4D97-AF65-F5344CB8AC3E}">
        <p14:creationId xmlns:p14="http://schemas.microsoft.com/office/powerpoint/2010/main" val="26138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9AA5F5D9-5367-4858-AE9C-6C880EED1987}" type="slidenum">
              <a:rPr lang="es-MX" smtClean="0"/>
              <a:t>‹#›</a:t>
            </a:fld>
            <a:endParaRPr lang="es-MX"/>
          </a:p>
        </p:txBody>
      </p:sp>
    </p:spTree>
    <p:extLst>
      <p:ext uri="{BB962C8B-B14F-4D97-AF65-F5344CB8AC3E}">
        <p14:creationId xmlns:p14="http://schemas.microsoft.com/office/powerpoint/2010/main" val="1353048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EE31D-995F-49BA-8FFA-0CC48DCCE8BB}" type="slidenum">
              <a:rPr lang="en-US" smtClean="0"/>
              <a:t>‹#›</a:t>
            </a:fld>
            <a:endParaRPr lang="en-US"/>
          </a:p>
        </p:txBody>
      </p:sp>
    </p:spTree>
    <p:extLst>
      <p:ext uri="{BB962C8B-B14F-4D97-AF65-F5344CB8AC3E}">
        <p14:creationId xmlns:p14="http://schemas.microsoft.com/office/powerpoint/2010/main" val="86885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575"/>
            <a:ext cx="7886700" cy="49743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208647"/>
            <a:ext cx="7886700" cy="776489"/>
          </a:xfrm>
          <a:prstGeom prst="rect">
            <a:avLst/>
          </a:prstGeom>
        </p:spPr>
        <p:txBody>
          <a:bodyPr>
            <a:noAutofit/>
          </a:bodyPr>
          <a:lstStyle>
            <a:lvl1pPr>
              <a:defRPr sz="3600" b="1" cap="all" baseline="0">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2" descr="https://parking.fiu.edu/wp-content/uploads/2017/03/fiulogo_h_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5148" y="6358139"/>
            <a:ext cx="756951" cy="363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email">
            <a:grayscl/>
            <a:extLst>
              <a:ext uri="{28A0092B-C50C-407E-A947-70E740481C1C}">
                <a14:useLocalDpi xmlns:a14="http://schemas.microsoft.com/office/drawing/2010/main"/>
              </a:ext>
            </a:extLst>
          </a:blip>
          <a:stretch>
            <a:fillRect/>
          </a:stretch>
        </p:blipFill>
        <p:spPr>
          <a:xfrm>
            <a:off x="2878022" y="6394402"/>
            <a:ext cx="3384233" cy="230612"/>
          </a:xfrm>
          <a:prstGeom prst="rect">
            <a:avLst/>
          </a:prstGeom>
        </p:spPr>
      </p:pic>
      <p:sp>
        <p:nvSpPr>
          <p:cNvPr id="11" name="Slide Number Placeholder 3"/>
          <p:cNvSpPr>
            <a:spLocks noGrp="1"/>
          </p:cNvSpPr>
          <p:nvPr>
            <p:ph type="sldNum" sz="quarter" idx="12"/>
          </p:nvPr>
        </p:nvSpPr>
        <p:spPr>
          <a:xfrm>
            <a:off x="64579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fld id="{A7F154CC-4E82-45BB-8A64-02679D04A018}" type="slidenum">
              <a:rPr lang="en-US" smtClean="0"/>
              <a:pPr/>
              <a:t>‹#›</a:t>
            </a:fld>
            <a:endParaRPr lang="en-US" dirty="0"/>
          </a:p>
        </p:txBody>
      </p:sp>
    </p:spTree>
    <p:extLst>
      <p:ext uri="{BB962C8B-B14F-4D97-AF65-F5344CB8AC3E}">
        <p14:creationId xmlns:p14="http://schemas.microsoft.com/office/powerpoint/2010/main" val="3390079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575"/>
            <a:ext cx="7886700" cy="49743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28650" y="208647"/>
            <a:ext cx="7886700" cy="776489"/>
          </a:xfrm>
          <a:prstGeom prst="rect">
            <a:avLst/>
          </a:prstGeom>
        </p:spPr>
        <p:txBody>
          <a:bodyPr>
            <a:noAutofit/>
          </a:bodyPr>
          <a:lstStyle>
            <a:lvl1pPr>
              <a:defRPr sz="3600" b="1" cap="all" baseline="0">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2" descr="https://parking.fiu.edu/wp-content/uploads/2017/03/fiulogo_h_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5148" y="6358139"/>
            <a:ext cx="756951" cy="363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email">
            <a:grayscl/>
            <a:extLst>
              <a:ext uri="{28A0092B-C50C-407E-A947-70E740481C1C}">
                <a14:useLocalDpi xmlns:a14="http://schemas.microsoft.com/office/drawing/2010/main"/>
              </a:ext>
            </a:extLst>
          </a:blip>
          <a:stretch>
            <a:fillRect/>
          </a:stretch>
        </p:blipFill>
        <p:spPr>
          <a:xfrm>
            <a:off x="2878022" y="6394402"/>
            <a:ext cx="3384233" cy="230612"/>
          </a:xfrm>
          <a:prstGeom prst="rect">
            <a:avLst/>
          </a:prstGeom>
        </p:spPr>
      </p:pic>
      <p:sp>
        <p:nvSpPr>
          <p:cNvPr id="11" name="Slide Number Placeholder 3"/>
          <p:cNvSpPr>
            <a:spLocks noGrp="1"/>
          </p:cNvSpPr>
          <p:nvPr>
            <p:ph type="sldNum" sz="quarter" idx="12"/>
          </p:nvPr>
        </p:nvSpPr>
        <p:spPr>
          <a:xfrm>
            <a:off x="64579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fld id="{A7F154CC-4E82-45BB-8A64-02679D04A018}" type="slidenum">
              <a:rPr lang="en-US" smtClean="0"/>
              <a:pPr/>
              <a:t>‹#›</a:t>
            </a:fld>
            <a:endParaRPr lang="en-US" dirty="0"/>
          </a:p>
        </p:txBody>
      </p:sp>
    </p:spTree>
    <p:extLst>
      <p:ext uri="{BB962C8B-B14F-4D97-AF65-F5344CB8AC3E}">
        <p14:creationId xmlns:p14="http://schemas.microsoft.com/office/powerpoint/2010/main" val="1021693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37809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662" r:id="rId5"/>
    <p:sldLayoutId id="2147483704"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sha.gov/SLTC/heatillness/3432_wksiteposter_sp.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osha.gov/Publications/OSHA_3657-04R.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Publications/OSHA3247.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6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tiff"/><Relationship Id="rId4" Type="http://schemas.openxmlformats.org/officeDocument/2006/relationships/image" Target="../media/image11.tiff"/></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g"/><Relationship Id="rId2" Type="http://schemas.openxmlformats.org/officeDocument/2006/relationships/image" Target="../media/image97.jpg"/><Relationship Id="rId1" Type="http://schemas.openxmlformats.org/officeDocument/2006/relationships/slideLayout" Target="../slideLayouts/slideLayout1.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5.JPG"/><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g"/><Relationship Id="rId10" Type="http://schemas.openxmlformats.org/officeDocument/2006/relationships/image" Target="../media/image113.jpg"/><Relationship Id="rId4" Type="http://schemas.openxmlformats.org/officeDocument/2006/relationships/image" Target="../media/image107.jpeg"/><Relationship Id="rId9" Type="http://schemas.openxmlformats.org/officeDocument/2006/relationships/image" Target="../media/image112.jpg"/></Relationships>
</file>

<file path=ppt/slides/_rels/slide78.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116.jpg"/><Relationship Id="rId4" Type="http://schemas.openxmlformats.org/officeDocument/2006/relationships/image" Target="../media/image72.jpeg"/><Relationship Id="rId9" Type="http://schemas.openxmlformats.org/officeDocument/2006/relationships/image" Target="../media/image115.jpg"/></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osha.gov/Publications/3473workers-rights-spanish.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osha.gov/stopfalls/factsheet_sp.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all Protection Training"/>
          <p:cNvSpPr>
            <a:spLocks noGrp="1"/>
          </p:cNvSpPr>
          <p:nvPr>
            <p:ph type="ctrTitle" idx="4294967295"/>
          </p:nvPr>
        </p:nvSpPr>
        <p:spPr>
          <a:xfrm>
            <a:off x="457200" y="4398381"/>
            <a:ext cx="8229600" cy="1844675"/>
          </a:xfrm>
          <a:prstGeom prst="rect">
            <a:avLst/>
          </a:prstGeom>
        </p:spPr>
        <p:txBody>
          <a:bodyPr>
            <a:noAutofit/>
          </a:bodyPr>
          <a:lstStyle/>
          <a:p>
            <a:pPr marL="234950"/>
            <a:r>
              <a:rPr lang="es-ES" sz="3200" dirty="0"/>
              <a:t>  </a:t>
            </a:r>
            <a:r>
              <a:rPr lang="es-ES" dirty="0">
                <a:latin typeface="+mn-lt"/>
                <a:ea typeface="+mn-ea"/>
                <a:cs typeface="+mn-cs"/>
              </a:rPr>
              <a:t>Entrenamiento en Protección de Caídas</a:t>
            </a:r>
            <a:br>
              <a:rPr lang="es-ES" sz="3200" dirty="0"/>
            </a:br>
            <a:br>
              <a:rPr lang="es-ES" sz="3200" dirty="0"/>
            </a:br>
            <a:r>
              <a:rPr lang="es-ES" dirty="0">
                <a:latin typeface="+mn-lt"/>
                <a:ea typeface="+mn-ea"/>
                <a:cs typeface="+mn-cs"/>
              </a:rPr>
              <a:t>  OSHA - Beca de Formación Susan Harwood</a:t>
            </a:r>
            <a:endParaRPr lang="en-US" dirty="0">
              <a:latin typeface="+mn-lt"/>
              <a:ea typeface="+mn-ea"/>
              <a:cs typeface="+mn-cs"/>
            </a:endParaRPr>
          </a:p>
        </p:txBody>
      </p:sp>
      <p:pic>
        <p:nvPicPr>
          <p:cNvPr id="4" name="Picture 3" title="The picture shows workers taking a break sitting on a beam in a construction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54" y="372796"/>
            <a:ext cx="6371492" cy="3815255"/>
          </a:xfrm>
          <a:prstGeom prst="rect">
            <a:avLst/>
          </a:prstGeom>
        </p:spPr>
      </p:pic>
      <p:sp useBgFill="1">
        <p:nvSpPr>
          <p:cNvPr id="5" name="TextBox 4">
            <a:extLst>
              <a:ext uri="{FF2B5EF4-FFF2-40B4-BE49-F238E27FC236}">
                <a16:creationId xmlns:a16="http://schemas.microsoft.com/office/drawing/2014/main" id="{1DD359E2-5D37-9741-9212-3AD8F99739AA}"/>
              </a:ext>
            </a:extLst>
          </p:cNvPr>
          <p:cNvSpPr txBox="1"/>
          <p:nvPr/>
        </p:nvSpPr>
        <p:spPr>
          <a:xfrm>
            <a:off x="7987553" y="6243056"/>
            <a:ext cx="314218" cy="614944"/>
          </a:xfrm>
          <a:prstGeom prst="rect">
            <a:avLst/>
          </a:prstGeom>
        </p:spPr>
        <p:txBody>
          <a:bodyPr wrap="square" rtlCol="0">
            <a:spAutoFit/>
          </a:bodyPr>
          <a:lstStyle/>
          <a:p>
            <a:endParaRPr lang="en-US" dirty="0"/>
          </a:p>
        </p:txBody>
      </p:sp>
      <p:sp useBgFill="1">
        <p:nvSpPr>
          <p:cNvPr id="6" name="TextBox 5">
            <a:extLst>
              <a:ext uri="{FF2B5EF4-FFF2-40B4-BE49-F238E27FC236}">
                <a16:creationId xmlns:a16="http://schemas.microsoft.com/office/drawing/2014/main" id="{FC05D8F5-6461-F146-9B4A-5AED66F80A95}"/>
              </a:ext>
            </a:extLst>
          </p:cNvPr>
          <p:cNvSpPr txBox="1"/>
          <p:nvPr/>
        </p:nvSpPr>
        <p:spPr>
          <a:xfrm>
            <a:off x="2944906" y="6037729"/>
            <a:ext cx="1156447" cy="415657"/>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93045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304800" y="914400"/>
            <a:ext cx="8534400" cy="5181600"/>
          </a:xfrm>
          <a:prstGeom prst="rect">
            <a:avLst/>
          </a:prstGeom>
        </p:spPr>
        <p:txBody>
          <a:bodyPr/>
          <a:lstStyle/>
          <a:p>
            <a:pPr marL="342900" marR="0" lvl="0" indent="-34290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sz="24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381000" y="76200"/>
            <a:ext cx="8229600" cy="685800"/>
          </a:xfrm>
        </p:spPr>
        <p:txBody>
          <a:bodyPr>
            <a:noAutofit/>
          </a:bodyPr>
          <a:lstStyle/>
          <a:p>
            <a:pPr algn="ctr"/>
            <a:r>
              <a:rPr lang="en-US" sz="3200" b="0" u="sng" dirty="0" err="1">
                <a:solidFill>
                  <a:schemeClr val="tx1"/>
                </a:solidFill>
              </a:rPr>
              <a:t>Efectos</a:t>
            </a:r>
            <a:r>
              <a:rPr lang="en-US" sz="3200" b="0" u="sng" dirty="0">
                <a:solidFill>
                  <a:schemeClr val="tx1"/>
                </a:solidFill>
              </a:rPr>
              <a:t> </a:t>
            </a:r>
            <a:r>
              <a:rPr lang="en-US" sz="3200" b="0" u="sng" dirty="0" err="1">
                <a:solidFill>
                  <a:schemeClr val="tx1"/>
                </a:solidFill>
              </a:rPr>
              <a:t>en</a:t>
            </a:r>
            <a:r>
              <a:rPr lang="en-US" sz="3200" b="0" u="sng" dirty="0">
                <a:solidFill>
                  <a:schemeClr val="tx1"/>
                </a:solidFill>
              </a:rPr>
              <a:t> la </a:t>
            </a:r>
            <a:r>
              <a:rPr lang="en-US" sz="3200" b="0" u="sng" dirty="0" err="1">
                <a:solidFill>
                  <a:schemeClr val="tx1"/>
                </a:solidFill>
              </a:rPr>
              <a:t>salud</a:t>
            </a:r>
            <a:r>
              <a:rPr lang="en-US" sz="3200" b="0" u="sng" dirty="0">
                <a:solidFill>
                  <a:schemeClr val="tx1"/>
                </a:solidFill>
              </a:rPr>
              <a:t> a causa del </a:t>
            </a:r>
            <a:r>
              <a:rPr lang="en-US" sz="3200" b="0" u="sng" dirty="0" err="1">
                <a:solidFill>
                  <a:schemeClr val="tx1"/>
                </a:solidFill>
              </a:rPr>
              <a:t>calor</a:t>
            </a:r>
            <a:endParaRPr lang="en-US" sz="3200" b="0" u="sng" dirty="0">
              <a:solidFill>
                <a:schemeClr val="tx1"/>
              </a:solidFill>
            </a:endParaRPr>
          </a:p>
        </p:txBody>
      </p:sp>
      <p:pic>
        <p:nvPicPr>
          <p:cNvPr id="4" name="Picture 3">
            <a:hlinkClick r:id="rId3"/>
            <a:extLst>
              <a:ext uri="{FF2B5EF4-FFF2-40B4-BE49-F238E27FC236}">
                <a16:creationId xmlns:a16="http://schemas.microsoft.com/office/drawing/2014/main" id="{0A9642DA-4C0E-F841-B0E2-CE1DCA61BFC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3240" y="1645072"/>
            <a:ext cx="4187534" cy="3720255"/>
          </a:xfrm>
          <a:prstGeom prst="rect">
            <a:avLst/>
          </a:prstGeom>
        </p:spPr>
      </p:pic>
      <p:sp useBgFill="1">
        <p:nvSpPr>
          <p:cNvPr id="8" name="TextBox 7">
            <a:extLst>
              <a:ext uri="{FF2B5EF4-FFF2-40B4-BE49-F238E27FC236}">
                <a16:creationId xmlns:a16="http://schemas.microsoft.com/office/drawing/2014/main" id="{75B56E94-B7B2-6544-A91F-AB864249F121}"/>
              </a:ext>
            </a:extLst>
          </p:cNvPr>
          <p:cNvSpPr txBox="1"/>
          <p:nvPr/>
        </p:nvSpPr>
        <p:spPr>
          <a:xfrm>
            <a:off x="419605" y="6324600"/>
            <a:ext cx="6069118" cy="392723"/>
          </a:xfrm>
          <a:prstGeom prst="rect">
            <a:avLst/>
          </a:prstGeom>
        </p:spPr>
        <p:txBody>
          <a:bodyPr wrap="square" rtlCol="0">
            <a:spAutoFit/>
          </a:bodyPr>
          <a:lstStyle/>
          <a:p>
            <a:endParaRPr lang="en-US" dirty="0"/>
          </a:p>
        </p:txBody>
      </p:sp>
      <p:pic>
        <p:nvPicPr>
          <p:cNvPr id="11" name="Picture 10" descr="Qr code&#10;&#10;Description automatically generated">
            <a:extLst>
              <a:ext uri="{FF2B5EF4-FFF2-40B4-BE49-F238E27FC236}">
                <a16:creationId xmlns:a16="http://schemas.microsoft.com/office/drawing/2014/main" id="{A54EB106-3DDB-B54C-A7F5-4657CE90A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9120" y="1854459"/>
            <a:ext cx="3301480" cy="3301480"/>
          </a:xfrm>
          <a:prstGeom prst="rect">
            <a:avLst/>
          </a:prstGeom>
        </p:spPr>
      </p:pic>
    </p:spTree>
    <p:extLst>
      <p:ext uri="{BB962C8B-B14F-4D97-AF65-F5344CB8AC3E}">
        <p14:creationId xmlns:p14="http://schemas.microsoft.com/office/powerpoint/2010/main" val="2202907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BC9D-394E-425E-A359-8F4FFDF85915}"/>
              </a:ext>
            </a:extLst>
          </p:cNvPr>
          <p:cNvSpPr>
            <a:spLocks noGrp="1"/>
          </p:cNvSpPr>
          <p:nvPr>
            <p:ph type="title"/>
          </p:nvPr>
        </p:nvSpPr>
        <p:spPr>
          <a:xfrm>
            <a:off x="1028700" y="422031"/>
            <a:ext cx="7200900" cy="1764323"/>
          </a:xfrm>
        </p:spPr>
        <p:txBody>
          <a:bodyPr/>
          <a:lstStyle/>
          <a:p>
            <a:endParaRPr lang="en-US" dirty="0"/>
          </a:p>
        </p:txBody>
      </p:sp>
      <p:sp>
        <p:nvSpPr>
          <p:cNvPr id="3" name="Content Placeholder 2">
            <a:extLst>
              <a:ext uri="{FF2B5EF4-FFF2-40B4-BE49-F238E27FC236}">
                <a16:creationId xmlns:a16="http://schemas.microsoft.com/office/drawing/2014/main" id="{CEDCC4BE-8B98-4758-9403-0448AC6394E0}"/>
              </a:ext>
            </a:extLst>
          </p:cNvPr>
          <p:cNvSpPr>
            <a:spLocks noGrp="1"/>
          </p:cNvSpPr>
          <p:nvPr>
            <p:ph idx="1"/>
          </p:nvPr>
        </p:nvSpPr>
        <p:spPr>
          <a:xfrm>
            <a:off x="1028700" y="1529862"/>
            <a:ext cx="7200900" cy="4337538"/>
          </a:xfrm>
        </p:spPr>
        <p:txBody>
          <a:bodyPr/>
          <a:lstStyle/>
          <a:p>
            <a:pPr marL="0" indent="0">
              <a:buNone/>
            </a:pPr>
            <a:r>
              <a:rPr lang="es-ES" dirty="0"/>
              <a:t>4. Después de una caída la primera acción a tomar es: </a:t>
            </a:r>
          </a:p>
          <a:p>
            <a:pPr marL="0" indent="0">
              <a:buNone/>
            </a:pPr>
            <a:endParaRPr lang="es-ES" dirty="0"/>
          </a:p>
          <a:p>
            <a:pPr marL="0" indent="0">
              <a:buNone/>
            </a:pPr>
            <a:r>
              <a:rPr lang="es-ES" dirty="0"/>
              <a:t>(a) Llamar a OSHA</a:t>
            </a:r>
          </a:p>
          <a:p>
            <a:pPr marL="0" indent="0">
              <a:buNone/>
            </a:pPr>
            <a:r>
              <a:rPr lang="es-ES" dirty="0"/>
              <a:t>(b) Llenar la forma 300A </a:t>
            </a:r>
          </a:p>
          <a:p>
            <a:pPr marL="0" indent="0">
              <a:buNone/>
            </a:pPr>
            <a:r>
              <a:rPr lang="es-ES" dirty="0"/>
              <a:t>(c) Tomar un video del área del accidente </a:t>
            </a:r>
          </a:p>
          <a:p>
            <a:pPr marL="0" indent="0">
              <a:buNone/>
            </a:pPr>
            <a:r>
              <a:rPr lang="es-ES" dirty="0"/>
              <a:t>(d) Implementar el procedimiento de emergencia que mayor se ajuste a la situación</a:t>
            </a:r>
            <a:endParaRPr lang="en-US" dirty="0"/>
          </a:p>
        </p:txBody>
      </p:sp>
      <p:sp useBgFill="1">
        <p:nvSpPr>
          <p:cNvPr id="5" name="TextBox 4">
            <a:extLst>
              <a:ext uri="{FF2B5EF4-FFF2-40B4-BE49-F238E27FC236}">
                <a16:creationId xmlns:a16="http://schemas.microsoft.com/office/drawing/2014/main" id="{9301F6CD-FFAB-344C-8286-A2C0638D7CF6}"/>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38914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33C7-900F-4DA2-8A1D-C024F42AA0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BD2BBF-6188-4783-86A9-969592C66D4F}"/>
              </a:ext>
            </a:extLst>
          </p:cNvPr>
          <p:cNvSpPr>
            <a:spLocks noGrp="1"/>
          </p:cNvSpPr>
          <p:nvPr>
            <p:ph idx="1"/>
          </p:nvPr>
        </p:nvSpPr>
        <p:spPr>
          <a:xfrm>
            <a:off x="1028700" y="1172308"/>
            <a:ext cx="7200900" cy="4695092"/>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a:t>
            </a:r>
          </a:p>
          <a:p>
            <a:pPr marL="0" indent="0">
              <a:buNone/>
            </a:pPr>
            <a:endParaRPr lang="en-US" sz="3200" dirty="0"/>
          </a:p>
          <a:p>
            <a:pPr marL="0" indent="0">
              <a:buNone/>
            </a:pPr>
            <a:r>
              <a:rPr lang="en-US" sz="3200" dirty="0"/>
              <a:t>(d) </a:t>
            </a:r>
            <a:r>
              <a:rPr lang="es-ES" sz="3200" dirty="0"/>
              <a:t>Implementar el procedimiento de emergencia que mayor se ajuste a la situación.</a:t>
            </a:r>
            <a:endParaRPr lang="en-US" sz="3200" dirty="0"/>
          </a:p>
        </p:txBody>
      </p:sp>
      <p:sp useBgFill="1">
        <p:nvSpPr>
          <p:cNvPr id="5" name="TextBox 4">
            <a:extLst>
              <a:ext uri="{FF2B5EF4-FFF2-40B4-BE49-F238E27FC236}">
                <a16:creationId xmlns:a16="http://schemas.microsoft.com/office/drawing/2014/main" id="{167A2D89-6B43-2944-9D45-ED874F8A8A49}"/>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6586289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C767-8807-4BB6-9D50-A00C29946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9BF10E-A575-42F2-B103-D7EB1279EAE1}"/>
              </a:ext>
            </a:extLst>
          </p:cNvPr>
          <p:cNvSpPr>
            <a:spLocks noGrp="1"/>
          </p:cNvSpPr>
          <p:nvPr>
            <p:ph idx="1"/>
          </p:nvPr>
        </p:nvSpPr>
        <p:spPr>
          <a:xfrm>
            <a:off x="1028700" y="1160585"/>
            <a:ext cx="7200900" cy="4706815"/>
          </a:xfrm>
        </p:spPr>
        <p:txBody>
          <a:bodyPr/>
          <a:lstStyle/>
          <a:p>
            <a:pPr marL="0" indent="0">
              <a:buNone/>
            </a:pPr>
            <a:r>
              <a:rPr lang="es-ES" dirty="0"/>
              <a:t>5. Si su empleador le pide que haga un trabajo que usted considera que no es seguro, usted lo debe hacer por miedo a que lo despidan. </a:t>
            </a:r>
          </a:p>
          <a:p>
            <a:pPr marL="0" indent="0">
              <a:buNone/>
            </a:pPr>
            <a:endParaRPr lang="es-ES" dirty="0"/>
          </a:p>
          <a:p>
            <a:pPr marL="457200" indent="-457200">
              <a:buAutoNum type="alphaLcParenBoth"/>
            </a:pPr>
            <a:r>
              <a:rPr lang="es-ES" dirty="0"/>
              <a:t>Verdadero </a:t>
            </a:r>
          </a:p>
          <a:p>
            <a:pPr marL="0" indent="0">
              <a:buNone/>
            </a:pPr>
            <a:r>
              <a:rPr lang="es-ES" dirty="0"/>
              <a:t>(b)   Falso</a:t>
            </a:r>
            <a:endParaRPr lang="en-US" dirty="0"/>
          </a:p>
        </p:txBody>
      </p:sp>
      <p:sp useBgFill="1">
        <p:nvSpPr>
          <p:cNvPr id="5" name="TextBox 4">
            <a:extLst>
              <a:ext uri="{FF2B5EF4-FFF2-40B4-BE49-F238E27FC236}">
                <a16:creationId xmlns:a16="http://schemas.microsoft.com/office/drawing/2014/main" id="{EB4B8FCE-A170-9F4D-B4FA-6214E5E19445}"/>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2320422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5C63-57DF-48C7-A20C-4A159D408D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97D70D-BC30-479A-80DC-F8403CB2CC0A}"/>
              </a:ext>
            </a:extLst>
          </p:cNvPr>
          <p:cNvSpPr>
            <a:spLocks noGrp="1"/>
          </p:cNvSpPr>
          <p:nvPr>
            <p:ph idx="1"/>
          </p:nvPr>
        </p:nvSpPr>
        <p:spPr>
          <a:xfrm>
            <a:off x="1008185" y="2274276"/>
            <a:ext cx="7200900" cy="3581400"/>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a:t>
            </a:r>
          </a:p>
          <a:p>
            <a:pPr marL="0" indent="0">
              <a:buNone/>
            </a:pPr>
            <a:endParaRPr lang="en-US" sz="3200" dirty="0"/>
          </a:p>
          <a:p>
            <a:pPr marL="0" indent="0">
              <a:buNone/>
            </a:pPr>
            <a:r>
              <a:rPr lang="en-US" sz="3200" dirty="0"/>
              <a:t>(b)  </a:t>
            </a:r>
            <a:r>
              <a:rPr lang="en-US" sz="3200" dirty="0" err="1"/>
              <a:t>Falso</a:t>
            </a:r>
            <a:endParaRPr lang="en-US" sz="3200" dirty="0"/>
          </a:p>
        </p:txBody>
      </p:sp>
      <p:sp useBgFill="1">
        <p:nvSpPr>
          <p:cNvPr id="5" name="TextBox 4">
            <a:extLst>
              <a:ext uri="{FF2B5EF4-FFF2-40B4-BE49-F238E27FC236}">
                <a16:creationId xmlns:a16="http://schemas.microsoft.com/office/drawing/2014/main" id="{38254F3A-2DBB-BA44-9F9D-208A89B1936E}"/>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27663045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7CA9-0F61-409C-AF7A-03983FBFBD4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248563-BC67-4AD0-A369-CEEC800B4521}"/>
              </a:ext>
            </a:extLst>
          </p:cNvPr>
          <p:cNvSpPr>
            <a:spLocks noGrp="1"/>
          </p:cNvSpPr>
          <p:nvPr>
            <p:ph idx="1"/>
          </p:nvPr>
        </p:nvSpPr>
        <p:spPr>
          <a:xfrm>
            <a:off x="1028700" y="1096108"/>
            <a:ext cx="7200900" cy="4771292"/>
          </a:xfrm>
        </p:spPr>
        <p:txBody>
          <a:bodyPr>
            <a:normAutofit/>
          </a:bodyPr>
          <a:lstStyle/>
          <a:p>
            <a:pPr marL="0" indent="0">
              <a:buNone/>
            </a:pPr>
            <a:r>
              <a:rPr lang="es-ES" dirty="0"/>
              <a:t>6. Un empleado puede presentar una queja a OSHA bajo la sección 11(c) si el empleador lo castiga o toma una acción desfavorable en su contra porque el empleado trató de proteger sus derechos en relación a tener un lugar seguro de trabajo. OSHA requiere que se haga la queja en los siguientes _________ después de haber ocurrido la acción desfavorable.</a:t>
            </a:r>
          </a:p>
          <a:p>
            <a:pPr marL="0" indent="0">
              <a:buNone/>
            </a:pPr>
            <a:endParaRPr lang="es-ES" dirty="0"/>
          </a:p>
          <a:p>
            <a:pPr marL="0" indent="0">
              <a:buNone/>
            </a:pPr>
            <a:r>
              <a:rPr lang="es-ES" dirty="0"/>
              <a:t> (a) 3 días </a:t>
            </a:r>
          </a:p>
          <a:p>
            <a:pPr marL="0" indent="0">
              <a:buNone/>
            </a:pPr>
            <a:r>
              <a:rPr lang="es-ES" dirty="0"/>
              <a:t> (b) 7 días</a:t>
            </a:r>
          </a:p>
          <a:p>
            <a:pPr marL="0" indent="0">
              <a:buNone/>
            </a:pPr>
            <a:r>
              <a:rPr lang="es-ES" dirty="0"/>
              <a:t> (c) 30 días</a:t>
            </a:r>
          </a:p>
          <a:p>
            <a:pPr marL="0" indent="0">
              <a:buNone/>
            </a:pPr>
            <a:r>
              <a:rPr lang="es-ES" dirty="0"/>
              <a:t> (d) 90 días</a:t>
            </a:r>
            <a:endParaRPr lang="en-US" dirty="0"/>
          </a:p>
        </p:txBody>
      </p:sp>
      <p:sp useBgFill="1">
        <p:nvSpPr>
          <p:cNvPr id="5" name="TextBox 4">
            <a:extLst>
              <a:ext uri="{FF2B5EF4-FFF2-40B4-BE49-F238E27FC236}">
                <a16:creationId xmlns:a16="http://schemas.microsoft.com/office/drawing/2014/main" id="{A396283C-BAF3-704C-928A-F4E6F091EBC2}"/>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40016729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9CED-20CE-4C28-9E86-88EEAB0F48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209643-0130-46EF-823E-00195F2505FA}"/>
              </a:ext>
            </a:extLst>
          </p:cNvPr>
          <p:cNvSpPr>
            <a:spLocks noGrp="1"/>
          </p:cNvSpPr>
          <p:nvPr>
            <p:ph idx="1"/>
          </p:nvPr>
        </p:nvSpPr>
        <p:spPr>
          <a:xfrm>
            <a:off x="1028700" y="1565031"/>
            <a:ext cx="7200900" cy="4302369"/>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a:t>
            </a:r>
          </a:p>
          <a:p>
            <a:pPr marL="0" indent="0">
              <a:buNone/>
            </a:pPr>
            <a:endParaRPr lang="en-US" sz="3200" dirty="0"/>
          </a:p>
          <a:p>
            <a:pPr marL="0" indent="0">
              <a:buNone/>
            </a:pPr>
            <a:r>
              <a:rPr lang="en-US" sz="3200" dirty="0"/>
              <a:t>(c) 30 días </a:t>
            </a:r>
          </a:p>
        </p:txBody>
      </p:sp>
      <p:sp useBgFill="1">
        <p:nvSpPr>
          <p:cNvPr id="5" name="TextBox 4">
            <a:extLst>
              <a:ext uri="{FF2B5EF4-FFF2-40B4-BE49-F238E27FC236}">
                <a16:creationId xmlns:a16="http://schemas.microsoft.com/office/drawing/2014/main" id="{F35C3A15-2B4E-D141-9B03-2CBC7D50FD94}"/>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4244060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3E69-4734-46AB-BFFD-B4F5222CE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919445-3A25-48F7-B0A9-735C1738D329}"/>
              </a:ext>
            </a:extLst>
          </p:cNvPr>
          <p:cNvSpPr>
            <a:spLocks noGrp="1"/>
          </p:cNvSpPr>
          <p:nvPr>
            <p:ph idx="1"/>
          </p:nvPr>
        </p:nvSpPr>
        <p:spPr>
          <a:xfrm>
            <a:off x="1028700" y="1248508"/>
            <a:ext cx="7200900" cy="4618892"/>
          </a:xfrm>
        </p:spPr>
        <p:txBody>
          <a:bodyPr/>
          <a:lstStyle/>
          <a:p>
            <a:pPr marL="0" indent="0">
              <a:buNone/>
            </a:pPr>
            <a:r>
              <a:rPr lang="es-ES" dirty="0"/>
              <a:t>7. Una persona aprobada o asignado por el empleador para realizar un tipo específico de tarea o tareas o para estar en una ubicación específica en el sitio de trabajo se conoce como: </a:t>
            </a:r>
          </a:p>
          <a:p>
            <a:pPr marL="0" indent="0">
              <a:buNone/>
            </a:pPr>
            <a:endParaRPr lang="es-ES" dirty="0"/>
          </a:p>
          <a:p>
            <a:pPr marL="0" indent="0">
              <a:buNone/>
            </a:pPr>
            <a:r>
              <a:rPr lang="es-ES" dirty="0"/>
              <a:t>(a) Persona Inteligente</a:t>
            </a:r>
          </a:p>
          <a:p>
            <a:pPr marL="0" indent="0">
              <a:buNone/>
            </a:pPr>
            <a:r>
              <a:rPr lang="es-ES" dirty="0"/>
              <a:t>(b) Persona Competente</a:t>
            </a:r>
          </a:p>
          <a:p>
            <a:pPr marL="0" indent="0">
              <a:buNone/>
            </a:pPr>
            <a:r>
              <a:rPr lang="es-ES" dirty="0"/>
              <a:t>(c) Persona Calificada</a:t>
            </a:r>
          </a:p>
          <a:p>
            <a:pPr marL="0" indent="0">
              <a:buNone/>
            </a:pPr>
            <a:r>
              <a:rPr lang="es-ES" dirty="0"/>
              <a:t>(d) Persona Autorizada  </a:t>
            </a:r>
            <a:endParaRPr lang="en-US" dirty="0"/>
          </a:p>
        </p:txBody>
      </p:sp>
      <p:sp useBgFill="1">
        <p:nvSpPr>
          <p:cNvPr id="5" name="TextBox 4">
            <a:extLst>
              <a:ext uri="{FF2B5EF4-FFF2-40B4-BE49-F238E27FC236}">
                <a16:creationId xmlns:a16="http://schemas.microsoft.com/office/drawing/2014/main" id="{FFBF3592-7DBB-E540-B449-8362106C8D0F}"/>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9465867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C392-1B82-4A9A-AE40-6E4797C1D7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6B994D-525F-4256-A690-7706C913FC00}"/>
              </a:ext>
            </a:extLst>
          </p:cNvPr>
          <p:cNvSpPr>
            <a:spLocks noGrp="1"/>
          </p:cNvSpPr>
          <p:nvPr>
            <p:ph idx="1"/>
          </p:nvPr>
        </p:nvSpPr>
        <p:spPr>
          <a:xfrm>
            <a:off x="1028700" y="1312985"/>
            <a:ext cx="7200900" cy="4554415"/>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a:t>
            </a:r>
          </a:p>
          <a:p>
            <a:pPr marL="0" indent="0">
              <a:buNone/>
            </a:pPr>
            <a:endParaRPr lang="en-US" sz="3200" dirty="0"/>
          </a:p>
          <a:p>
            <a:pPr marL="0" indent="0">
              <a:buNone/>
            </a:pPr>
            <a:r>
              <a:rPr lang="en-US" sz="3200" dirty="0"/>
              <a:t>(d) Persona </a:t>
            </a:r>
            <a:r>
              <a:rPr lang="en-US" sz="3200" dirty="0" err="1"/>
              <a:t>Autorizada</a:t>
            </a:r>
            <a:endParaRPr lang="en-US" sz="3200" dirty="0"/>
          </a:p>
        </p:txBody>
      </p:sp>
      <p:sp useBgFill="1">
        <p:nvSpPr>
          <p:cNvPr id="5" name="TextBox 4">
            <a:extLst>
              <a:ext uri="{FF2B5EF4-FFF2-40B4-BE49-F238E27FC236}">
                <a16:creationId xmlns:a16="http://schemas.microsoft.com/office/drawing/2014/main" id="{5151641C-2299-A340-A743-3946DCA13255}"/>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0446080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12750" y="328967"/>
            <a:ext cx="8318500" cy="777875"/>
          </a:xfrm>
          <a:prstGeom prst="rect">
            <a:avLst/>
          </a:prstGeom>
        </p:spPr>
        <p:txBody>
          <a:bodyPr/>
          <a:lstStyle/>
          <a:p>
            <a:pPr algn="ctr"/>
            <a:r>
              <a:rPr lang="en-US" dirty="0" err="1"/>
              <a:t>Planee</a:t>
            </a:r>
            <a:r>
              <a:rPr lang="en-US" dirty="0"/>
              <a:t>-   </a:t>
            </a:r>
            <a:r>
              <a:rPr lang="en-US" dirty="0" err="1"/>
              <a:t>Provea</a:t>
            </a:r>
            <a:r>
              <a:rPr lang="en-US" dirty="0"/>
              <a:t> -     </a:t>
            </a:r>
            <a:r>
              <a:rPr lang="en-US" dirty="0" err="1"/>
              <a:t>Entrene</a:t>
            </a:r>
            <a:endParaRPr lang="en-US" dirty="0"/>
          </a:p>
        </p:txBody>
      </p:sp>
      <p:pic>
        <p:nvPicPr>
          <p:cNvPr id="6" name="Picture 2" descr="Quarter Siz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5899" y="1716088"/>
            <a:ext cx="2492201" cy="2492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title="Safety First!  Plan. Provide. Train. Three simple steps to preventing fa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9" y="4817535"/>
            <a:ext cx="7874000" cy="1193800"/>
          </a:xfrm>
          <a:prstGeom prst="rect">
            <a:avLst/>
          </a:prstGeom>
        </p:spPr>
      </p:pic>
    </p:spTree>
    <p:extLst>
      <p:ext uri="{BB962C8B-B14F-4D97-AF65-F5344CB8AC3E}">
        <p14:creationId xmlns:p14="http://schemas.microsoft.com/office/powerpoint/2010/main" val="29588057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idx="4294967295"/>
          </p:nvPr>
        </p:nvSpPr>
        <p:spPr>
          <a:xfrm>
            <a:off x="1717675" y="204787"/>
            <a:ext cx="5708650" cy="1143000"/>
          </a:xfrm>
          <a:prstGeom prst="rect">
            <a:avLst/>
          </a:prstGeom>
        </p:spPr>
        <p:txBody>
          <a:bodyPr/>
          <a:lstStyle/>
          <a:p>
            <a:pPr algn="ctr"/>
            <a:r>
              <a:rPr lang="en-US" altLang="es-MX" sz="3700" dirty="0">
                <a:solidFill>
                  <a:srgbClr val="4E5B6F"/>
                </a:solidFill>
              </a:rPr>
              <a:t>¡Gracias por </a:t>
            </a:r>
            <a:r>
              <a:rPr lang="en-US" altLang="es-MX" sz="3700" dirty="0" err="1">
                <a:solidFill>
                  <a:srgbClr val="4E5B6F"/>
                </a:solidFill>
              </a:rPr>
              <a:t>asistir</a:t>
            </a:r>
            <a:r>
              <a:rPr lang="en-US" altLang="es-MX" sz="3700" dirty="0">
                <a:solidFill>
                  <a:srgbClr val="4E5B6F"/>
                </a:solidFill>
              </a:rPr>
              <a:t>!</a:t>
            </a:r>
            <a:endParaRPr lang="es-MX" dirty="0"/>
          </a:p>
        </p:txBody>
      </p:sp>
      <p:sp>
        <p:nvSpPr>
          <p:cNvPr id="6" name="5 Marcador de contenido"/>
          <p:cNvSpPr>
            <a:spLocks noGrp="1"/>
          </p:cNvSpPr>
          <p:nvPr>
            <p:ph sz="quarter" idx="4294967295"/>
          </p:nvPr>
        </p:nvSpPr>
        <p:spPr>
          <a:xfrm>
            <a:off x="2240280" y="4997450"/>
            <a:ext cx="4800600" cy="841375"/>
          </a:xfrm>
          <a:prstGeom prst="rect">
            <a:avLst/>
          </a:prstGeom>
        </p:spPr>
        <p:txBody>
          <a:bodyPr>
            <a:normAutofit fontScale="92500" lnSpcReduction="10000"/>
          </a:bodyPr>
          <a:lstStyle/>
          <a:p>
            <a:pPr marL="109537" lvl="0" indent="0" algn="ctr" fontAlgn="base">
              <a:spcAft>
                <a:spcPct val="0"/>
              </a:spcAft>
              <a:buClr>
                <a:srgbClr val="7FD13B"/>
              </a:buClr>
              <a:buNone/>
              <a:defRPr/>
            </a:pPr>
            <a:r>
              <a:rPr lang="en-US" altLang="es-MX" sz="6100" dirty="0">
                <a:solidFill>
                  <a:srgbClr val="000000"/>
                </a:solidFill>
              </a:rPr>
              <a:t>¿</a:t>
            </a:r>
            <a:r>
              <a:rPr lang="en-US" altLang="es-MX" sz="6100" dirty="0" err="1">
                <a:solidFill>
                  <a:srgbClr val="000000"/>
                </a:solidFill>
              </a:rPr>
              <a:t>Preguntas</a:t>
            </a:r>
            <a:r>
              <a:rPr lang="en-US" altLang="es-MX" sz="6100" dirty="0">
                <a:solidFill>
                  <a:srgbClr val="000000"/>
                </a:solidFill>
              </a:rPr>
              <a:t>?</a:t>
            </a:r>
            <a:endParaRPr lang="en-US" altLang="es-MX" sz="6100" dirty="0">
              <a:solidFill>
                <a:prstClr val="black"/>
              </a:solidFill>
            </a:endParaRPr>
          </a:p>
          <a:p>
            <a:endParaRPr lang="es-MX" dirty="0"/>
          </a:p>
        </p:txBody>
      </p:sp>
      <p:pic>
        <p:nvPicPr>
          <p:cNvPr id="2" name="Picture 1" title="Worker imag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292225"/>
            <a:ext cx="6400800" cy="3038475"/>
          </a:xfrm>
          <a:prstGeom prst="rect">
            <a:avLst/>
          </a:prstGeom>
        </p:spPr>
      </p:pic>
    </p:spTree>
    <p:extLst>
      <p:ext uri="{BB962C8B-B14F-4D97-AF65-F5344CB8AC3E}">
        <p14:creationId xmlns:p14="http://schemas.microsoft.com/office/powerpoint/2010/main" val="3955350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304800" y="914400"/>
            <a:ext cx="8534400" cy="5181600"/>
          </a:xfrm>
          <a:prstGeom prst="rect">
            <a:avLst/>
          </a:prstGeom>
        </p:spPr>
        <p:txBody>
          <a:bodyPr/>
          <a:lstStyle/>
          <a:p>
            <a:pPr marL="342900" marR="0" lvl="0" indent="-34290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sz="24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190500" y="76200"/>
            <a:ext cx="8763000" cy="838200"/>
          </a:xfrm>
        </p:spPr>
        <p:txBody>
          <a:bodyPr>
            <a:noAutofit/>
          </a:bodyPr>
          <a:lstStyle/>
          <a:p>
            <a:pPr algn="ctr"/>
            <a:r>
              <a:rPr lang="en-US" sz="2400" b="0" u="sng" dirty="0">
                <a:solidFill>
                  <a:schemeClr val="tx1"/>
                </a:solidFill>
              </a:rPr>
              <a:t>Hoj</a:t>
            </a:r>
            <a:r>
              <a:rPr lang="en-US" sz="2400" u="sng" dirty="0"/>
              <a:t>a </a:t>
            </a:r>
            <a:r>
              <a:rPr lang="en-US" sz="2400" u="sng" dirty="0" err="1"/>
              <a:t>informativa</a:t>
            </a:r>
            <a:r>
              <a:rPr lang="en-US" sz="2400" u="sng" dirty="0"/>
              <a:t> </a:t>
            </a:r>
            <a:r>
              <a:rPr lang="en-US" sz="2400" u="sng" dirty="0" err="1"/>
              <a:t>sobre</a:t>
            </a:r>
            <a:r>
              <a:rPr lang="en-US" sz="2400" u="sng" dirty="0"/>
              <a:t> el </a:t>
            </a:r>
            <a:r>
              <a:rPr lang="en-US" sz="2400" u="sng" dirty="0" err="1"/>
              <a:t>calor</a:t>
            </a:r>
            <a:endParaRPr lang="en-US" sz="2400" b="0" u="sng" dirty="0">
              <a:solidFill>
                <a:schemeClr val="tx1"/>
              </a:solidFill>
            </a:endParaRPr>
          </a:p>
        </p:txBody>
      </p:sp>
      <p:pic>
        <p:nvPicPr>
          <p:cNvPr id="4" name="Picture 3">
            <a:hlinkClick r:id="rId3"/>
            <a:extLst>
              <a:ext uri="{FF2B5EF4-FFF2-40B4-BE49-F238E27FC236}">
                <a16:creationId xmlns:a16="http://schemas.microsoft.com/office/drawing/2014/main" id="{081D3CF0-2C45-4E49-A92B-6394575CB8B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8940" y="914400"/>
            <a:ext cx="4038600" cy="5256911"/>
          </a:xfrm>
          <a:prstGeom prst="rect">
            <a:avLst/>
          </a:prstGeom>
        </p:spPr>
      </p:pic>
      <p:sp useBgFill="1">
        <p:nvSpPr>
          <p:cNvPr id="7" name="TextBox 6">
            <a:extLst>
              <a:ext uri="{FF2B5EF4-FFF2-40B4-BE49-F238E27FC236}">
                <a16:creationId xmlns:a16="http://schemas.microsoft.com/office/drawing/2014/main" id="{D57C0101-F15E-3D4B-A9D5-1CB7F46F2757}"/>
              </a:ext>
            </a:extLst>
          </p:cNvPr>
          <p:cNvSpPr txBox="1"/>
          <p:nvPr/>
        </p:nvSpPr>
        <p:spPr>
          <a:xfrm>
            <a:off x="419605" y="6324600"/>
            <a:ext cx="6069118" cy="392723"/>
          </a:xfrm>
          <a:prstGeom prst="rect">
            <a:avLst/>
          </a:prstGeom>
        </p:spPr>
        <p:txBody>
          <a:bodyPr wrap="square" rtlCol="0">
            <a:spAutoFit/>
          </a:bodyPr>
          <a:lstStyle/>
          <a:p>
            <a:endParaRPr lang="en-US" dirty="0"/>
          </a:p>
        </p:txBody>
      </p:sp>
      <p:pic>
        <p:nvPicPr>
          <p:cNvPr id="11" name="Picture 10" descr="Qr code&#10;&#10;Description automatically generated">
            <a:extLst>
              <a:ext uri="{FF2B5EF4-FFF2-40B4-BE49-F238E27FC236}">
                <a16:creationId xmlns:a16="http://schemas.microsoft.com/office/drawing/2014/main" id="{61A42536-5612-6842-835C-4C2ED3111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326" y="1769488"/>
            <a:ext cx="3546734" cy="3546734"/>
          </a:xfrm>
          <a:prstGeom prst="rect">
            <a:avLst/>
          </a:prstGeom>
        </p:spPr>
      </p:pic>
    </p:spTree>
    <p:extLst>
      <p:ext uri="{BB962C8B-B14F-4D97-AF65-F5344CB8AC3E}">
        <p14:creationId xmlns:p14="http://schemas.microsoft.com/office/powerpoint/2010/main" val="40818999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idx="4294967295"/>
          </p:nvPr>
        </p:nvSpPr>
        <p:spPr>
          <a:xfrm>
            <a:off x="1857375" y="1231298"/>
            <a:ext cx="5429250" cy="1543050"/>
          </a:xfrm>
          <a:prstGeom prst="rect">
            <a:avLst/>
          </a:prstGeom>
        </p:spPr>
        <p:txBody>
          <a:bodyPr>
            <a:normAutofit fontScale="90000"/>
          </a:bodyPr>
          <a:lstStyle/>
          <a:p>
            <a:pPr algn="ctr"/>
            <a:r>
              <a:rPr lang="en-US" sz="4050" dirty="0">
                <a:solidFill>
                  <a:schemeClr val="tx1"/>
                </a:solidFill>
              </a:rPr>
              <a:t>Favor de </a:t>
            </a:r>
            <a:r>
              <a:rPr lang="en-US" sz="4050" dirty="0" err="1">
                <a:solidFill>
                  <a:schemeClr val="tx1"/>
                </a:solidFill>
              </a:rPr>
              <a:t>llenar</a:t>
            </a:r>
            <a:r>
              <a:rPr lang="en-US" sz="4050" dirty="0">
                <a:solidFill>
                  <a:schemeClr val="tx1"/>
                </a:solidFill>
              </a:rPr>
              <a:t> la </a:t>
            </a:r>
            <a:r>
              <a:rPr lang="en-US" sz="4050" dirty="0" err="1">
                <a:solidFill>
                  <a:schemeClr val="tx1"/>
                </a:solidFill>
              </a:rPr>
              <a:t>encuestra</a:t>
            </a:r>
            <a:r>
              <a:rPr lang="en-US" sz="4050" dirty="0">
                <a:solidFill>
                  <a:schemeClr val="tx1"/>
                </a:solidFill>
              </a:rPr>
              <a:t> que se </a:t>
            </a:r>
            <a:r>
              <a:rPr lang="en-US" sz="4050" dirty="0" err="1">
                <a:solidFill>
                  <a:schemeClr val="tx1"/>
                </a:solidFill>
              </a:rPr>
              <a:t>encuentra</a:t>
            </a:r>
            <a:r>
              <a:rPr lang="en-US" sz="4050" dirty="0">
                <a:solidFill>
                  <a:schemeClr val="tx1"/>
                </a:solidFill>
              </a:rPr>
              <a:t> </a:t>
            </a:r>
            <a:r>
              <a:rPr lang="en-US" sz="4050" dirty="0" err="1">
                <a:solidFill>
                  <a:schemeClr val="tx1"/>
                </a:solidFill>
              </a:rPr>
              <a:t>en</a:t>
            </a:r>
            <a:r>
              <a:rPr lang="en-US" sz="4050" dirty="0">
                <a:solidFill>
                  <a:schemeClr val="tx1"/>
                </a:solidFill>
              </a:rPr>
              <a:t> el </a:t>
            </a:r>
            <a:r>
              <a:rPr lang="en-US" sz="4050" dirty="0" err="1">
                <a:solidFill>
                  <a:schemeClr val="tx1"/>
                </a:solidFill>
              </a:rPr>
              <a:t>código</a:t>
            </a:r>
            <a:r>
              <a:rPr lang="en-US" sz="4050" dirty="0">
                <a:solidFill>
                  <a:schemeClr val="tx1"/>
                </a:solidFill>
              </a:rPr>
              <a:t> </a:t>
            </a:r>
            <a:r>
              <a:rPr lang="en-US" sz="4050" dirty="0"/>
              <a:t>QR</a:t>
            </a:r>
            <a:br>
              <a:rPr lang="en-US" sz="4050" dirty="0">
                <a:solidFill>
                  <a:schemeClr val="tx1"/>
                </a:solidFill>
              </a:rPr>
            </a:br>
            <a:endParaRPr lang="es-MX" sz="3600" dirty="0">
              <a:solidFill>
                <a:schemeClr val="tx1"/>
              </a:solidFill>
            </a:endParaRPr>
          </a:p>
        </p:txBody>
      </p:sp>
      <p:pic>
        <p:nvPicPr>
          <p:cNvPr id="5" name="Picture 4" descr="Qr code&#10;&#10;Description automatically generated">
            <a:extLst>
              <a:ext uri="{FF2B5EF4-FFF2-40B4-BE49-F238E27FC236}">
                <a16:creationId xmlns:a16="http://schemas.microsoft.com/office/drawing/2014/main" id="{4B0307E5-73FB-B34F-A73F-9C621B103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57" y="295421"/>
            <a:ext cx="1390783" cy="1301774"/>
          </a:xfrm>
          <a:prstGeom prst="rect">
            <a:avLst/>
          </a:prstGeom>
        </p:spPr>
      </p:pic>
      <p:pic>
        <p:nvPicPr>
          <p:cNvPr id="6" name="Picture 5" descr="A qr code with a few black squares&#10;&#10;Description automatically generated">
            <a:extLst>
              <a:ext uri="{FF2B5EF4-FFF2-40B4-BE49-F238E27FC236}">
                <a16:creationId xmlns:a16="http://schemas.microsoft.com/office/drawing/2014/main" id="{BB2A2D8C-28EE-0AE3-39A0-73DB791ED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24" y="2774348"/>
            <a:ext cx="3938752" cy="3938752"/>
          </a:xfrm>
          <a:prstGeom prst="rect">
            <a:avLst/>
          </a:prstGeom>
        </p:spPr>
      </p:pic>
    </p:spTree>
    <p:extLst>
      <p:ext uri="{BB962C8B-B14F-4D97-AF65-F5344CB8AC3E}">
        <p14:creationId xmlns:p14="http://schemas.microsoft.com/office/powerpoint/2010/main" val="35168267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BE3DB7-0F06-0F42-9D45-80BBD76774DA}"/>
              </a:ext>
            </a:extLst>
          </p:cNvPr>
          <p:cNvSpPr/>
          <p:nvPr/>
        </p:nvSpPr>
        <p:spPr bwMode="auto">
          <a:xfrm>
            <a:off x="1360996" y="1734683"/>
            <a:ext cx="5786438" cy="1044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A5F23D-2D3C-3345-B747-5B48911A53BF}"/>
              </a:ext>
            </a:extLst>
          </p:cNvPr>
          <p:cNvSpPr/>
          <p:nvPr/>
        </p:nvSpPr>
        <p:spPr>
          <a:xfrm>
            <a:off x="1143000" y="2256772"/>
            <a:ext cx="6858000" cy="3046988"/>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rPr>
              <a:t>Gracias</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rPr>
              <a:t>972-786-0909</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rPr>
              <a:t> </a:t>
            </a:r>
            <a:r>
              <a:rPr kumimoji="0" lang="en-US" sz="2400" b="0" i="0" u="none" strike="noStrike" kern="1200" cap="none" spc="0" normalizeH="0" baseline="0" noProof="0" dirty="0" err="1">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rPr>
              <a:t>www.regionalhca.org</a:t>
            </a:r>
            <a:endPar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10D23"/>
              </a:solidFill>
              <a:effectLst>
                <a:outerShdw blurRad="38100" dist="19050" dir="2700000" algn="tl" rotWithShape="0">
                  <a:srgbClr val="000000">
                    <a:alpha val="40000"/>
                  </a:srgbClr>
                </a:outerShdw>
              </a:effectLst>
              <a:uLnTx/>
              <a:uFillTx/>
              <a:latin typeface="Calibri" panose="020F0502020204030204" pitchFamily="34" charset="0"/>
              <a:ea typeface="+mn-ea"/>
              <a:cs typeface="+mn-cs"/>
            </a:endParaRPr>
          </a:p>
        </p:txBody>
      </p:sp>
      <p:pic>
        <p:nvPicPr>
          <p:cNvPr id="8" name="Picture 7" descr="A picture containing map&#10;&#10;Description automatically generated">
            <a:extLst>
              <a:ext uri="{FF2B5EF4-FFF2-40B4-BE49-F238E27FC236}">
                <a16:creationId xmlns:a16="http://schemas.microsoft.com/office/drawing/2014/main" id="{E548C220-0B89-444F-AA04-9CBB452CD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65" y="438842"/>
            <a:ext cx="1951861" cy="2591682"/>
          </a:xfrm>
          <a:prstGeom prst="rect">
            <a:avLst/>
          </a:prstGeom>
        </p:spPr>
      </p:pic>
    </p:spTree>
    <p:extLst>
      <p:ext uri="{BB962C8B-B14F-4D97-AF65-F5344CB8AC3E}">
        <p14:creationId xmlns:p14="http://schemas.microsoft.com/office/powerpoint/2010/main" val="236536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304800" y="914400"/>
            <a:ext cx="8534400" cy="5181600"/>
          </a:xfrm>
          <a:prstGeom prst="rect">
            <a:avLst/>
          </a:prstGeom>
        </p:spPr>
        <p:txBody>
          <a:bodyPr/>
          <a:lstStyle/>
          <a:p>
            <a:pPr marL="342900" marR="0" lvl="0" indent="-34290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sz="24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381000" y="76200"/>
            <a:ext cx="8229600" cy="685800"/>
          </a:xfrm>
        </p:spPr>
        <p:txBody>
          <a:bodyPr>
            <a:noAutofit/>
          </a:bodyPr>
          <a:lstStyle/>
          <a:p>
            <a:pPr algn="ctr"/>
            <a:r>
              <a:rPr lang="en-US" sz="2400" b="0" u="sng" dirty="0" err="1">
                <a:solidFill>
                  <a:schemeClr val="tx1"/>
                </a:solidFill>
              </a:rPr>
              <a:t>Seguridad</a:t>
            </a:r>
            <a:r>
              <a:rPr lang="en-US" sz="2400" b="0" u="sng" dirty="0">
                <a:solidFill>
                  <a:schemeClr val="tx1"/>
                </a:solidFill>
              </a:rPr>
              <a:t> para las </a:t>
            </a:r>
            <a:r>
              <a:rPr lang="en-US" sz="2400" b="0" u="sng" dirty="0" err="1">
                <a:solidFill>
                  <a:schemeClr val="tx1"/>
                </a:solidFill>
              </a:rPr>
              <a:t>escaleras</a:t>
            </a:r>
            <a:r>
              <a:rPr lang="en-US" sz="2400" b="0" u="sng" dirty="0">
                <a:solidFill>
                  <a:schemeClr val="tx1"/>
                </a:solidFill>
              </a:rPr>
              <a:t> </a:t>
            </a:r>
            <a:r>
              <a:rPr lang="en-US" sz="2400" b="0" u="sng" dirty="0" err="1">
                <a:solidFill>
                  <a:schemeClr val="tx1"/>
                </a:solidFill>
              </a:rPr>
              <a:t>portátiles</a:t>
            </a:r>
            <a:r>
              <a:rPr lang="en-US" sz="2400" b="0" u="sng" dirty="0">
                <a:solidFill>
                  <a:schemeClr val="tx1"/>
                </a:solidFill>
              </a:rPr>
              <a:t> - OSHA</a:t>
            </a:r>
          </a:p>
        </p:txBody>
      </p:sp>
      <p:pic>
        <p:nvPicPr>
          <p:cNvPr id="5" name="Picture 4">
            <a:hlinkClick r:id="rId3"/>
            <a:extLst>
              <a:ext uri="{FF2B5EF4-FFF2-40B4-BE49-F238E27FC236}">
                <a16:creationId xmlns:a16="http://schemas.microsoft.com/office/drawing/2014/main" id="{EC333B69-B9C8-5342-A29D-2830BB8FDF9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04800" y="762000"/>
            <a:ext cx="2556566" cy="5551678"/>
          </a:xfrm>
          <a:prstGeom prst="rect">
            <a:avLst/>
          </a:prstGeom>
        </p:spPr>
      </p:pic>
      <p:sp useBgFill="1">
        <p:nvSpPr>
          <p:cNvPr id="7" name="TextBox 6">
            <a:extLst>
              <a:ext uri="{FF2B5EF4-FFF2-40B4-BE49-F238E27FC236}">
                <a16:creationId xmlns:a16="http://schemas.microsoft.com/office/drawing/2014/main" id="{572A4D52-A56A-3C49-999B-D38E11A7637F}"/>
              </a:ext>
            </a:extLst>
          </p:cNvPr>
          <p:cNvSpPr txBox="1"/>
          <p:nvPr/>
        </p:nvSpPr>
        <p:spPr>
          <a:xfrm>
            <a:off x="419605" y="6324600"/>
            <a:ext cx="6069118" cy="392723"/>
          </a:xfrm>
          <a:prstGeom prst="rect">
            <a:avLst/>
          </a:prstGeom>
        </p:spPr>
        <p:txBody>
          <a:bodyPr wrap="square" rtlCol="0">
            <a:spAutoFit/>
          </a:bodyPr>
          <a:lstStyle/>
          <a:p>
            <a:endParaRPr lang="en-US" dirty="0"/>
          </a:p>
        </p:txBody>
      </p:sp>
      <p:pic>
        <p:nvPicPr>
          <p:cNvPr id="8" name="Picture 7" descr="Qr code&#10;&#10;Description automatically generated">
            <a:extLst>
              <a:ext uri="{FF2B5EF4-FFF2-40B4-BE49-F238E27FC236}">
                <a16:creationId xmlns:a16="http://schemas.microsoft.com/office/drawing/2014/main" id="{E780346E-AD14-544E-84EB-2A04BE99E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998" y="1810798"/>
            <a:ext cx="3454082" cy="3454082"/>
          </a:xfrm>
          <a:prstGeom prst="rect">
            <a:avLst/>
          </a:prstGeom>
        </p:spPr>
      </p:pic>
    </p:spTree>
    <p:extLst>
      <p:ext uri="{BB962C8B-B14F-4D97-AF65-F5344CB8AC3E}">
        <p14:creationId xmlns:p14="http://schemas.microsoft.com/office/powerpoint/2010/main" val="105664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9941-1768-6547-876C-67FAD7DD6A96}"/>
              </a:ext>
            </a:extLst>
          </p:cNvPr>
          <p:cNvSpPr>
            <a:spLocks noGrp="1"/>
          </p:cNvSpPr>
          <p:nvPr>
            <p:ph type="title"/>
          </p:nvPr>
        </p:nvSpPr>
        <p:spPr>
          <a:xfrm>
            <a:off x="628650" y="1597195"/>
            <a:ext cx="7886700" cy="1325563"/>
          </a:xfrm>
        </p:spPr>
        <p:txBody>
          <a:bodyPr/>
          <a:lstStyle/>
          <a:p>
            <a:pPr algn="ctr"/>
            <a:r>
              <a:rPr lang="en-US" dirty="0" err="1"/>
              <a:t>Codigo</a:t>
            </a:r>
            <a:r>
              <a:rPr lang="en-US" dirty="0"/>
              <a:t> </a:t>
            </a:r>
            <a:r>
              <a:rPr lang="en-US" dirty="0" err="1"/>
              <a:t>Qr</a:t>
            </a:r>
            <a:r>
              <a:rPr lang="en-US" dirty="0"/>
              <a:t> para </a:t>
            </a:r>
            <a:r>
              <a:rPr lang="en-US" dirty="0" err="1"/>
              <a:t>descargar</a:t>
            </a:r>
            <a:r>
              <a:rPr lang="en-US" dirty="0"/>
              <a:t> el material de </a:t>
            </a:r>
            <a:r>
              <a:rPr lang="en-US" dirty="0" err="1"/>
              <a:t>entrenamiento</a:t>
            </a:r>
            <a:endParaRPr lang="en-US" dirty="0"/>
          </a:p>
        </p:txBody>
      </p:sp>
      <p:pic>
        <p:nvPicPr>
          <p:cNvPr id="4" name="Picture 3" descr="Qr code&#10;&#10;Description automatically generated">
            <a:extLst>
              <a:ext uri="{FF2B5EF4-FFF2-40B4-BE49-F238E27FC236}">
                <a16:creationId xmlns:a16="http://schemas.microsoft.com/office/drawing/2014/main" id="{AF12F9D8-B861-E440-800C-2E22E65AF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57" y="295421"/>
            <a:ext cx="1390783" cy="1301774"/>
          </a:xfrm>
          <a:prstGeom prst="rect">
            <a:avLst/>
          </a:prstGeom>
        </p:spPr>
      </p:pic>
      <p:sp useBgFill="1">
        <p:nvSpPr>
          <p:cNvPr id="5" name="TextBox 4">
            <a:extLst>
              <a:ext uri="{FF2B5EF4-FFF2-40B4-BE49-F238E27FC236}">
                <a16:creationId xmlns:a16="http://schemas.microsoft.com/office/drawing/2014/main" id="{1EAE8BF3-C60A-8547-95F7-9FBBCCE65F40}"/>
              </a:ext>
            </a:extLst>
          </p:cNvPr>
          <p:cNvSpPr txBox="1"/>
          <p:nvPr/>
        </p:nvSpPr>
        <p:spPr>
          <a:xfrm>
            <a:off x="7965440" y="6248400"/>
            <a:ext cx="731520" cy="47307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Qr code&#10;&#10;Description automatically generated">
            <a:extLst>
              <a:ext uri="{FF2B5EF4-FFF2-40B4-BE49-F238E27FC236}">
                <a16:creationId xmlns:a16="http://schemas.microsoft.com/office/drawing/2014/main" id="{2F34C91D-B90B-4540-B743-E1ACEAC10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873" y="2495222"/>
            <a:ext cx="4226254" cy="4226254"/>
          </a:xfrm>
          <a:prstGeom prst="rect">
            <a:avLst/>
          </a:prstGeom>
        </p:spPr>
      </p:pic>
    </p:spTree>
    <p:extLst>
      <p:ext uri="{BB962C8B-B14F-4D97-AF65-F5344CB8AC3E}">
        <p14:creationId xmlns:p14="http://schemas.microsoft.com/office/powerpoint/2010/main" val="377122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31937" y="1537262"/>
            <a:ext cx="6080125" cy="4672013"/>
          </a:xfrm>
          <a:prstGeom prst="rect">
            <a:avLst/>
          </a:prstGeom>
        </p:spPr>
        <p:txBody>
          <a:bodyPr>
            <a:noAutofit/>
          </a:bodyPr>
          <a:lstStyle/>
          <a:p>
            <a:pPr marL="285548" indent="-285548">
              <a:buFont typeface="Wingdings" panose="05000000000000000000" pitchFamily="2" charset="2"/>
              <a:buChar char="§"/>
            </a:pPr>
            <a:r>
              <a:rPr lang="es-ES" sz="2400" dirty="0"/>
              <a:t>Bienvenida</a:t>
            </a:r>
          </a:p>
          <a:p>
            <a:pPr marL="285548" indent="-285548">
              <a:buFont typeface="Wingdings" panose="05000000000000000000" pitchFamily="2" charset="2"/>
              <a:buChar char="§"/>
            </a:pPr>
            <a:r>
              <a:rPr lang="es-ES" sz="2400" dirty="0"/>
              <a:t>Introducción a OSHA</a:t>
            </a:r>
          </a:p>
          <a:p>
            <a:pPr marL="285548" indent="-285548">
              <a:buFont typeface="Wingdings" panose="05000000000000000000" pitchFamily="2" charset="2"/>
              <a:buChar char="§"/>
            </a:pPr>
            <a:r>
              <a:rPr lang="es-ES" sz="2400" dirty="0"/>
              <a:t>Derechos de los trabajadores</a:t>
            </a:r>
          </a:p>
          <a:p>
            <a:pPr marL="285548" indent="-285548">
              <a:buFont typeface="Wingdings" panose="05000000000000000000" pitchFamily="2" charset="2"/>
              <a:buChar char="§"/>
            </a:pPr>
            <a:r>
              <a:rPr lang="es-ES" sz="2400" dirty="0"/>
              <a:t>Introducción a la protección contra caídas</a:t>
            </a:r>
          </a:p>
          <a:p>
            <a:pPr marL="742748" lvl="1" indent="-285548">
              <a:buFont typeface="Wingdings" panose="05000000000000000000" pitchFamily="2" charset="2"/>
              <a:buChar char="§"/>
            </a:pPr>
            <a:r>
              <a:rPr lang="es-ES" sz="2400" dirty="0"/>
              <a:t>Reconocimiento de los riesgos de caídas</a:t>
            </a:r>
          </a:p>
          <a:p>
            <a:pPr marL="742748" lvl="1" indent="-285548">
              <a:buFont typeface="Wingdings" panose="05000000000000000000" pitchFamily="2" charset="2"/>
              <a:buChar char="§"/>
            </a:pPr>
            <a:r>
              <a:rPr lang="es-ES" sz="2400" dirty="0"/>
              <a:t>Principios de prevención de caídas básicas</a:t>
            </a:r>
          </a:p>
          <a:p>
            <a:pPr marL="742748" lvl="1" indent="-285548">
              <a:buFont typeface="Wingdings" panose="05000000000000000000" pitchFamily="2" charset="2"/>
              <a:buChar char="§"/>
            </a:pPr>
            <a:r>
              <a:rPr lang="es-ES" sz="2400" dirty="0"/>
              <a:t>Principios de protección de caídas básicas</a:t>
            </a:r>
          </a:p>
          <a:p>
            <a:pPr marL="742748" lvl="1" indent="-285548">
              <a:buFont typeface="Wingdings" panose="05000000000000000000" pitchFamily="2" charset="2"/>
              <a:buChar char="§"/>
            </a:pPr>
            <a:r>
              <a:rPr lang="es-ES" sz="2400" dirty="0"/>
              <a:t>Breve revisión de las normas</a:t>
            </a:r>
            <a:endParaRPr lang="en-US" sz="2800" dirty="0">
              <a:latin typeface="Arial" panose="020B0604020202020204" pitchFamily="34" charset="0"/>
              <a:cs typeface="Arial" panose="020B0604020202020204" pitchFamily="34" charset="0"/>
            </a:endParaRPr>
          </a:p>
          <a:p>
            <a:pPr marL="456880" indent="-457200">
              <a:buFont typeface="Wingdings" panose="05000000000000000000" pitchFamily="2" charset="2"/>
              <a:buChar char="Ø"/>
            </a:pPr>
            <a:r>
              <a:rPr lang="en-US" sz="2400" dirty="0">
                <a:latin typeface="Arial" panose="020B0604020202020204" pitchFamily="34" charset="0"/>
                <a:cs typeface="Arial" panose="020B0604020202020204" pitchFamily="34" charset="0"/>
              </a:rPr>
              <a:t>Descanso</a:t>
            </a:r>
          </a:p>
        </p:txBody>
      </p:sp>
      <p:sp>
        <p:nvSpPr>
          <p:cNvPr id="2" name="Titel 1"/>
          <p:cNvSpPr>
            <a:spLocks noGrp="1"/>
          </p:cNvSpPr>
          <p:nvPr>
            <p:ph type="title" idx="4294967295"/>
          </p:nvPr>
        </p:nvSpPr>
        <p:spPr>
          <a:xfrm>
            <a:off x="1531937" y="466908"/>
            <a:ext cx="6069013" cy="777875"/>
          </a:xfrm>
          <a:prstGeom prst="rect">
            <a:avLst/>
          </a:prstGeom>
        </p:spPr>
        <p:txBody>
          <a:bodyPr>
            <a:normAutofit/>
          </a:bodyPr>
          <a:lstStyle/>
          <a:p>
            <a:pPr algn="ctr"/>
            <a:r>
              <a:rPr lang="de-DE" sz="3600" dirty="0">
                <a:latin typeface="Arial" panose="020B0604020202020204" pitchFamily="34" charset="0"/>
              </a:rPr>
              <a:t>Agenda del dia</a:t>
            </a:r>
          </a:p>
        </p:txBody>
      </p:sp>
      <p:pic>
        <p:nvPicPr>
          <p:cNvPr id="5" name="Picture 4" title="The picture is an icon of a person hanging from a fall arrest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740" y="563137"/>
            <a:ext cx="2009775" cy="1828800"/>
          </a:xfrm>
          <a:prstGeom prst="rect">
            <a:avLst/>
          </a:prstGeom>
        </p:spPr>
      </p:pic>
    </p:spTree>
    <p:extLst>
      <p:ext uri="{BB962C8B-B14F-4D97-AF65-F5344CB8AC3E}">
        <p14:creationId xmlns:p14="http://schemas.microsoft.com/office/powerpoint/2010/main" val="988273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54162" y="1243167"/>
            <a:ext cx="6035675" cy="4973638"/>
          </a:xfrm>
          <a:prstGeom prst="rect">
            <a:avLst/>
          </a:prstGeom>
        </p:spPr>
        <p:txBody>
          <a:bodyPr>
            <a:noAutofit/>
          </a:bodyPr>
          <a:lstStyle/>
          <a:p>
            <a:pPr marL="342659" lvl="1" indent="-342659">
              <a:buFont typeface="Wingdings" panose="05000000000000000000" pitchFamily="2" charset="2"/>
              <a:buChar char="§"/>
            </a:pPr>
            <a:r>
              <a:rPr lang="es-ES" sz="2800" dirty="0"/>
              <a:t>Controlar el peligro de caídas</a:t>
            </a:r>
          </a:p>
          <a:p>
            <a:pPr marL="799859" lvl="2" indent="-342659">
              <a:buFont typeface="Wingdings" panose="05000000000000000000" pitchFamily="2" charset="2"/>
              <a:buChar char="§"/>
            </a:pPr>
            <a:r>
              <a:rPr lang="es-ES" sz="2400" dirty="0"/>
              <a:t>Jerarquía de controles</a:t>
            </a:r>
          </a:p>
          <a:p>
            <a:pPr marL="799859" lvl="2" indent="-342659">
              <a:buFont typeface="Wingdings" panose="05000000000000000000" pitchFamily="2" charset="2"/>
              <a:buChar char="§"/>
            </a:pPr>
            <a:r>
              <a:rPr lang="es-ES" sz="2400" dirty="0"/>
              <a:t>Refrenan</a:t>
            </a:r>
          </a:p>
          <a:p>
            <a:pPr marL="799859" lvl="2" indent="-342659">
              <a:buFont typeface="Wingdings" panose="05000000000000000000" pitchFamily="2" charset="2"/>
              <a:buChar char="§"/>
            </a:pPr>
            <a:r>
              <a:rPr lang="es-ES" sz="2400" dirty="0"/>
              <a:t>Componentes</a:t>
            </a:r>
          </a:p>
          <a:p>
            <a:pPr marL="799859" lvl="2" indent="-342659">
              <a:buFont typeface="Wingdings" panose="05000000000000000000" pitchFamily="2" charset="2"/>
              <a:buChar char="§"/>
            </a:pPr>
            <a:r>
              <a:rPr lang="es-ES" sz="2400" dirty="0"/>
              <a:t>Espacio libre de caída</a:t>
            </a:r>
          </a:p>
          <a:p>
            <a:pPr marL="799859" lvl="2" indent="-342659">
              <a:buFont typeface="Wingdings" panose="05000000000000000000" pitchFamily="2" charset="2"/>
              <a:buChar char="§"/>
            </a:pPr>
            <a:r>
              <a:rPr lang="es-ES" sz="2400" dirty="0"/>
              <a:t>Inspecciones</a:t>
            </a:r>
          </a:p>
          <a:p>
            <a:pPr lvl="1"/>
            <a:endParaRPr lang="en-US" sz="2800" dirty="0">
              <a:latin typeface="Arial" panose="020B0604020202020204" pitchFamily="34" charset="0"/>
              <a:cs typeface="Arial" panose="020B0604020202020204" pitchFamily="34" charset="0"/>
            </a:endParaRPr>
          </a:p>
          <a:p>
            <a:pPr marL="285548" indent="-285548">
              <a:buFont typeface="Wingdings" panose="05000000000000000000" pitchFamily="2" charset="2"/>
              <a:buChar char="§"/>
            </a:pPr>
            <a:r>
              <a:rPr lang="en-US" sz="2400" dirty="0" err="1">
                <a:latin typeface="Arial" panose="020B0604020202020204" pitchFamily="34" charset="0"/>
                <a:cs typeface="Arial" panose="020B0604020202020204" pitchFamily="34" charset="0"/>
              </a:rPr>
              <a:t>Rescate</a:t>
            </a:r>
            <a:endParaRPr lang="en-US" sz="2400" dirty="0">
              <a:latin typeface="Arial" panose="020B0604020202020204" pitchFamily="34" charset="0"/>
              <a:cs typeface="Arial" panose="020B0604020202020204" pitchFamily="34" charset="0"/>
            </a:endParaRPr>
          </a:p>
          <a:p>
            <a:pPr marL="285548" indent="-285548">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err="1">
                <a:latin typeface="Arial" panose="020B0604020202020204" pitchFamily="34" charset="0"/>
                <a:cs typeface="Arial" panose="020B0604020202020204" pitchFamily="34" charset="0"/>
              </a:rPr>
              <a:t>Entrega</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certificados</a:t>
            </a:r>
            <a:endParaRPr lang="en-US" sz="2400" dirty="0">
              <a:latin typeface="Arial" panose="020B0604020202020204" pitchFamily="34" charset="0"/>
              <a:cs typeface="Arial" panose="020B0604020202020204" pitchFamily="34" charset="0"/>
            </a:endParaRPr>
          </a:p>
        </p:txBody>
      </p:sp>
      <p:sp>
        <p:nvSpPr>
          <p:cNvPr id="2" name="Titel 1"/>
          <p:cNvSpPr>
            <a:spLocks noGrp="1"/>
          </p:cNvSpPr>
          <p:nvPr>
            <p:ph type="title" idx="4294967295"/>
          </p:nvPr>
        </p:nvSpPr>
        <p:spPr>
          <a:xfrm>
            <a:off x="1520824" y="252257"/>
            <a:ext cx="6102350" cy="777875"/>
          </a:xfrm>
          <a:prstGeom prst="rect">
            <a:avLst/>
          </a:prstGeom>
        </p:spPr>
        <p:txBody>
          <a:bodyPr>
            <a:normAutofit/>
          </a:bodyPr>
          <a:lstStyle/>
          <a:p>
            <a:pPr algn="ctr"/>
            <a:r>
              <a:rPr lang="de-DE" sz="3600" dirty="0">
                <a:latin typeface="Arial" panose="020B0604020202020204" pitchFamily="34" charset="0"/>
              </a:rPr>
              <a:t>Agenda </a:t>
            </a:r>
            <a:r>
              <a:rPr lang="de-DE" sz="3600" dirty="0" err="1">
                <a:latin typeface="Arial" panose="020B0604020202020204" pitchFamily="34" charset="0"/>
              </a:rPr>
              <a:t>cont</a:t>
            </a:r>
            <a:r>
              <a:rPr lang="de-DE" sz="3600" dirty="0">
                <a:latin typeface="Arial" panose="020B0604020202020204" pitchFamily="34" charset="0"/>
              </a:rPr>
              <a:t>.</a:t>
            </a:r>
          </a:p>
        </p:txBody>
      </p:sp>
      <p:pic>
        <p:nvPicPr>
          <p:cNvPr id="6" name="Picture 5" title="The picture is an icon of a person hanging from a fall arrest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462" y="641195"/>
            <a:ext cx="2009775" cy="1828800"/>
          </a:xfrm>
          <a:prstGeom prst="rect">
            <a:avLst/>
          </a:prstGeom>
        </p:spPr>
      </p:pic>
    </p:spTree>
    <p:extLst>
      <p:ext uri="{BB962C8B-B14F-4D97-AF65-F5344CB8AC3E}">
        <p14:creationId xmlns:p14="http://schemas.microsoft.com/office/powerpoint/2010/main" val="1311140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255B5-D4B4-4DD7-B629-F950F2A7B2DF}"/>
              </a:ext>
            </a:extLst>
          </p:cNvPr>
          <p:cNvSpPr>
            <a:spLocks noGrp="1"/>
          </p:cNvSpPr>
          <p:nvPr>
            <p:ph type="title"/>
          </p:nvPr>
        </p:nvSpPr>
        <p:spPr/>
        <p:txBody>
          <a:bodyPr>
            <a:noAutofit/>
          </a:bodyPr>
          <a:lstStyle/>
          <a:p>
            <a:r>
              <a:rPr lang="en-US" sz="4000" dirty="0"/>
              <a:t>PRUEBA PRELIMINAR</a:t>
            </a:r>
          </a:p>
        </p:txBody>
      </p:sp>
      <p:sp>
        <p:nvSpPr>
          <p:cNvPr id="4" name="Content Placeholder 3">
            <a:extLst>
              <a:ext uri="{FF2B5EF4-FFF2-40B4-BE49-F238E27FC236}">
                <a16:creationId xmlns:a16="http://schemas.microsoft.com/office/drawing/2014/main" id="{6987A210-4CF3-4C87-84AC-E5C0B4502C3F}"/>
              </a:ext>
            </a:extLst>
          </p:cNvPr>
          <p:cNvSpPr>
            <a:spLocks noGrp="1"/>
          </p:cNvSpPr>
          <p:nvPr>
            <p:ph idx="1"/>
          </p:nvPr>
        </p:nvSpPr>
        <p:spPr>
          <a:xfrm>
            <a:off x="1028700" y="1453662"/>
            <a:ext cx="7200900" cy="4413738"/>
          </a:xfrm>
        </p:spPr>
        <p:txBody>
          <a:bodyPr/>
          <a:lstStyle/>
          <a:p>
            <a:pPr marL="457200" indent="-457200">
              <a:buAutoNum type="arabicPeriod"/>
            </a:pPr>
            <a:r>
              <a:rPr lang="es-ES" dirty="0"/>
              <a:t>En general, se le debe suministrar protección contra caídas a los trabajadores que se encuentran en superficies con bordes desprotegidos que se encuentran __________ sobre el nivel inferior.</a:t>
            </a:r>
          </a:p>
          <a:p>
            <a:pPr marL="0" indent="0">
              <a:buNone/>
            </a:pPr>
            <a:endParaRPr lang="es-ES" dirty="0"/>
          </a:p>
          <a:p>
            <a:pPr marL="0" indent="0">
              <a:buNone/>
            </a:pPr>
            <a:r>
              <a:rPr lang="es-ES" dirty="0"/>
              <a:t>(a) 3 ft. </a:t>
            </a:r>
          </a:p>
          <a:p>
            <a:pPr marL="0" indent="0">
              <a:buNone/>
            </a:pPr>
            <a:r>
              <a:rPr lang="es-ES" dirty="0"/>
              <a:t>(b) 4 ft. </a:t>
            </a:r>
          </a:p>
          <a:p>
            <a:pPr marL="0" indent="0">
              <a:buNone/>
            </a:pPr>
            <a:r>
              <a:rPr lang="es-ES" dirty="0"/>
              <a:t>(c) 6 ft. </a:t>
            </a:r>
          </a:p>
          <a:p>
            <a:pPr marL="0" indent="0">
              <a:buNone/>
            </a:pPr>
            <a:r>
              <a:rPr lang="es-ES" dirty="0"/>
              <a:t>(d) 8 ft.</a:t>
            </a:r>
            <a:endParaRPr lang="en-US" dirty="0"/>
          </a:p>
        </p:txBody>
      </p:sp>
      <p:sp>
        <p:nvSpPr>
          <p:cNvPr id="5" name="TextBox 4">
            <a:extLst>
              <a:ext uri="{FF2B5EF4-FFF2-40B4-BE49-F238E27FC236}">
                <a16:creationId xmlns:a16="http://schemas.microsoft.com/office/drawing/2014/main" id="{5507AA1F-6357-D84A-8D9C-51A385E691D2}"/>
              </a:ext>
            </a:extLst>
          </p:cNvPr>
          <p:cNvSpPr txBox="1"/>
          <p:nvPr/>
        </p:nvSpPr>
        <p:spPr>
          <a:xfrm>
            <a:off x="2710368" y="698212"/>
            <a:ext cx="3723263" cy="584775"/>
          </a:xfrm>
          <a:prstGeom prst="rect">
            <a:avLst/>
          </a:prstGeom>
          <a:noFill/>
        </p:spPr>
        <p:txBody>
          <a:bodyPr wrap="none" rtlCol="0">
            <a:spAutoFit/>
          </a:bodyPr>
          <a:lstStyle/>
          <a:p>
            <a:r>
              <a:rPr lang="en-US" sz="3200" dirty="0"/>
              <a:t>PRUEBA PRELIMINAR</a:t>
            </a:r>
          </a:p>
        </p:txBody>
      </p:sp>
      <p:sp useBgFill="1">
        <p:nvSpPr>
          <p:cNvPr id="6" name="TextBox 5">
            <a:extLst>
              <a:ext uri="{FF2B5EF4-FFF2-40B4-BE49-F238E27FC236}">
                <a16:creationId xmlns:a16="http://schemas.microsoft.com/office/drawing/2014/main" id="{5F504AF0-8D3F-534D-95FB-EC76DB84A25F}"/>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74000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1E-76C4-4CBE-9E6B-0A9914C2FC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1307DE-EF07-4DA6-B8FA-F2B5A6E43CBA}"/>
              </a:ext>
            </a:extLst>
          </p:cNvPr>
          <p:cNvSpPr>
            <a:spLocks noGrp="1"/>
          </p:cNvSpPr>
          <p:nvPr>
            <p:ph idx="1"/>
          </p:nvPr>
        </p:nvSpPr>
        <p:spPr>
          <a:xfrm>
            <a:off x="1028700" y="1289538"/>
            <a:ext cx="7200900" cy="4577862"/>
          </a:xfrm>
        </p:spPr>
        <p:txBody>
          <a:bodyPr/>
          <a:lstStyle/>
          <a:p>
            <a:pPr marL="0" indent="0">
              <a:buNone/>
            </a:pPr>
            <a:r>
              <a:rPr lang="es-ES" dirty="0"/>
              <a:t>2. ¿De qué maneras puede un empleador proteger a los empleados contra caídas en el trabajo?</a:t>
            </a:r>
          </a:p>
          <a:p>
            <a:pPr marL="0" indent="0">
              <a:buNone/>
            </a:pPr>
            <a:endParaRPr lang="es-ES" dirty="0"/>
          </a:p>
          <a:p>
            <a:pPr marL="457200" indent="-457200">
              <a:buAutoNum type="alphaLcParenBoth"/>
            </a:pPr>
            <a:r>
              <a:rPr lang="es-ES" dirty="0"/>
              <a:t>Usando barandas, redes de protección y correas de seguridad</a:t>
            </a:r>
          </a:p>
          <a:p>
            <a:pPr marL="0" indent="0">
              <a:buNone/>
            </a:pPr>
            <a:r>
              <a:rPr lang="es-ES" dirty="0"/>
              <a:t>(b) Usando barandas, y redes de protección </a:t>
            </a:r>
          </a:p>
          <a:p>
            <a:pPr marL="0" indent="0">
              <a:buNone/>
            </a:pPr>
            <a:r>
              <a:rPr lang="es-ES" dirty="0"/>
              <a:t>(c) Usando barandas, redes de protección y arnés de seguridad</a:t>
            </a:r>
          </a:p>
          <a:p>
            <a:pPr marL="0" indent="0">
              <a:buNone/>
            </a:pPr>
            <a:r>
              <a:rPr lang="es-ES" dirty="0"/>
              <a:t>(d) Usando solo barandas</a:t>
            </a:r>
            <a:endParaRPr lang="en-US" dirty="0"/>
          </a:p>
        </p:txBody>
      </p:sp>
      <p:sp useBgFill="1">
        <p:nvSpPr>
          <p:cNvPr id="5" name="TextBox 4">
            <a:extLst>
              <a:ext uri="{FF2B5EF4-FFF2-40B4-BE49-F238E27FC236}">
                <a16:creationId xmlns:a16="http://schemas.microsoft.com/office/drawing/2014/main" id="{75ADC18B-882F-214D-8A68-806518F3361B}"/>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211113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8E1E-FFB5-46A5-828C-59FCA9FB3D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23F663-8015-49E2-8C72-E213240A0967}"/>
              </a:ext>
            </a:extLst>
          </p:cNvPr>
          <p:cNvSpPr>
            <a:spLocks noGrp="1"/>
          </p:cNvSpPr>
          <p:nvPr>
            <p:ph idx="1"/>
          </p:nvPr>
        </p:nvSpPr>
        <p:spPr>
          <a:xfrm>
            <a:off x="1028700" y="1336431"/>
            <a:ext cx="7200900" cy="4530969"/>
          </a:xfrm>
        </p:spPr>
        <p:txBody>
          <a:bodyPr/>
          <a:lstStyle/>
          <a:p>
            <a:pPr marL="0" indent="0">
              <a:buNone/>
            </a:pPr>
            <a:r>
              <a:rPr lang="es-ES" dirty="0"/>
              <a:t>3. Un Sistema personal de protección contra caídas consiste de:</a:t>
            </a:r>
          </a:p>
          <a:p>
            <a:pPr marL="0" indent="0">
              <a:buNone/>
            </a:pPr>
            <a:endParaRPr lang="es-ES" dirty="0"/>
          </a:p>
          <a:p>
            <a:pPr marL="0" indent="0">
              <a:buNone/>
            </a:pPr>
            <a:r>
              <a:rPr lang="es-ES" dirty="0"/>
              <a:t> (a) Un anclaje y un cinturón </a:t>
            </a:r>
          </a:p>
          <a:p>
            <a:pPr marL="0" indent="0">
              <a:buNone/>
            </a:pPr>
            <a:endParaRPr lang="es-ES" dirty="0"/>
          </a:p>
          <a:p>
            <a:pPr marL="0" indent="0">
              <a:buNone/>
            </a:pPr>
            <a:r>
              <a:rPr lang="es-ES" dirty="0"/>
              <a:t>(b) Un anclaje, líneas de vida y cinturón</a:t>
            </a:r>
          </a:p>
          <a:p>
            <a:pPr marL="0" indent="0">
              <a:buNone/>
            </a:pPr>
            <a:endParaRPr lang="es-ES" dirty="0"/>
          </a:p>
          <a:p>
            <a:pPr marL="0" indent="0">
              <a:buNone/>
            </a:pPr>
            <a:r>
              <a:rPr lang="es-ES" dirty="0"/>
              <a:t>(c) Un anclaje, líneas de vida, y un arnés </a:t>
            </a:r>
          </a:p>
          <a:p>
            <a:pPr marL="0" indent="0">
              <a:buNone/>
            </a:pPr>
            <a:endParaRPr lang="es-ES" dirty="0"/>
          </a:p>
          <a:p>
            <a:pPr marL="0" indent="0">
              <a:buNone/>
            </a:pPr>
            <a:r>
              <a:rPr lang="es-ES" dirty="0"/>
              <a:t>(d) Una línea de vida, y un arnés</a:t>
            </a:r>
            <a:endParaRPr lang="en-US" dirty="0"/>
          </a:p>
        </p:txBody>
      </p:sp>
      <p:sp useBgFill="1">
        <p:nvSpPr>
          <p:cNvPr id="5" name="TextBox 4">
            <a:extLst>
              <a:ext uri="{FF2B5EF4-FFF2-40B4-BE49-F238E27FC236}">
                <a16:creationId xmlns:a16="http://schemas.microsoft.com/office/drawing/2014/main" id="{EFA1751E-9C29-D240-8ACC-36DE5697F1F5}"/>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28596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BC9D-394E-425E-A359-8F4FFDF85915}"/>
              </a:ext>
            </a:extLst>
          </p:cNvPr>
          <p:cNvSpPr>
            <a:spLocks noGrp="1"/>
          </p:cNvSpPr>
          <p:nvPr>
            <p:ph type="title"/>
          </p:nvPr>
        </p:nvSpPr>
        <p:spPr>
          <a:xfrm>
            <a:off x="1028700" y="422031"/>
            <a:ext cx="7200900" cy="1764323"/>
          </a:xfrm>
        </p:spPr>
        <p:txBody>
          <a:bodyPr/>
          <a:lstStyle/>
          <a:p>
            <a:endParaRPr lang="en-US" dirty="0"/>
          </a:p>
        </p:txBody>
      </p:sp>
      <p:sp>
        <p:nvSpPr>
          <p:cNvPr id="3" name="Content Placeholder 2">
            <a:extLst>
              <a:ext uri="{FF2B5EF4-FFF2-40B4-BE49-F238E27FC236}">
                <a16:creationId xmlns:a16="http://schemas.microsoft.com/office/drawing/2014/main" id="{CEDCC4BE-8B98-4758-9403-0448AC6394E0}"/>
              </a:ext>
            </a:extLst>
          </p:cNvPr>
          <p:cNvSpPr>
            <a:spLocks noGrp="1"/>
          </p:cNvSpPr>
          <p:nvPr>
            <p:ph idx="1"/>
          </p:nvPr>
        </p:nvSpPr>
        <p:spPr>
          <a:xfrm>
            <a:off x="1028700" y="1529862"/>
            <a:ext cx="7200900" cy="4337538"/>
          </a:xfrm>
        </p:spPr>
        <p:txBody>
          <a:bodyPr/>
          <a:lstStyle/>
          <a:p>
            <a:pPr marL="0" indent="0">
              <a:buNone/>
            </a:pPr>
            <a:r>
              <a:rPr lang="es-ES" dirty="0"/>
              <a:t>4. Después de una caída la primera acción a tomar es: </a:t>
            </a:r>
          </a:p>
          <a:p>
            <a:pPr marL="0" indent="0">
              <a:buNone/>
            </a:pPr>
            <a:endParaRPr lang="es-ES" dirty="0"/>
          </a:p>
          <a:p>
            <a:pPr marL="0" indent="0">
              <a:buNone/>
            </a:pPr>
            <a:r>
              <a:rPr lang="es-ES" dirty="0"/>
              <a:t>(a) Llamar a OSHA</a:t>
            </a:r>
          </a:p>
          <a:p>
            <a:pPr marL="0" indent="0">
              <a:buNone/>
            </a:pPr>
            <a:r>
              <a:rPr lang="es-ES" dirty="0"/>
              <a:t> (b) Llenar la forma 300A </a:t>
            </a:r>
          </a:p>
          <a:p>
            <a:pPr marL="0" indent="0">
              <a:buNone/>
            </a:pPr>
            <a:r>
              <a:rPr lang="es-ES" dirty="0"/>
              <a:t>(c) Tomar un video del área del accidente </a:t>
            </a:r>
          </a:p>
          <a:p>
            <a:pPr marL="0" indent="0">
              <a:buNone/>
            </a:pPr>
            <a:r>
              <a:rPr lang="es-ES" dirty="0"/>
              <a:t>(d) Implementar el procedimiento de emergencia que mayor se ajuste a la situación</a:t>
            </a:r>
            <a:endParaRPr lang="en-US" dirty="0"/>
          </a:p>
        </p:txBody>
      </p:sp>
      <p:sp useBgFill="1">
        <p:nvSpPr>
          <p:cNvPr id="5" name="TextBox 4">
            <a:extLst>
              <a:ext uri="{FF2B5EF4-FFF2-40B4-BE49-F238E27FC236}">
                <a16:creationId xmlns:a16="http://schemas.microsoft.com/office/drawing/2014/main" id="{E36837E0-3056-9943-9DA2-C556CA1E19B8}"/>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37874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3DE7B-9D81-D24E-A8C8-6D43C32FB130}"/>
              </a:ext>
            </a:extLst>
          </p:cNvPr>
          <p:cNvSpPr>
            <a:spLocks noGrp="1"/>
          </p:cNvSpPr>
          <p:nvPr>
            <p:ph type="title"/>
          </p:nvPr>
        </p:nvSpPr>
        <p:spPr>
          <a:xfrm>
            <a:off x="653176" y="1264303"/>
            <a:ext cx="7837647" cy="1752791"/>
          </a:xfrm>
        </p:spPr>
        <p:txBody>
          <a:bodyPr>
            <a:normAutofit/>
          </a:bodyPr>
          <a:lstStyle/>
          <a:p>
            <a:pPr algn="ctr"/>
            <a:br>
              <a:rPr lang="en-US" sz="2800"/>
            </a:br>
            <a:r>
              <a:rPr lang="en-US">
                <a:latin typeface="+mn-lt"/>
                <a:ea typeface="+mn-ea"/>
                <a:cs typeface="+mn-cs"/>
              </a:rPr>
              <a:t>Para registrarse para la clase de hoy, por favor escanee el código QR</a:t>
            </a:r>
            <a:endParaRPr lang="en-US" dirty="0">
              <a:latin typeface="+mn-lt"/>
              <a:ea typeface="+mn-ea"/>
              <a:cs typeface="+mn-cs"/>
            </a:endParaRPr>
          </a:p>
        </p:txBody>
      </p:sp>
      <p:sp useBgFill="1">
        <p:nvSpPr>
          <p:cNvPr id="9" name="TextBox 8">
            <a:extLst>
              <a:ext uri="{FF2B5EF4-FFF2-40B4-BE49-F238E27FC236}">
                <a16:creationId xmlns:a16="http://schemas.microsoft.com/office/drawing/2014/main" id="{08E297A7-6322-274D-B23A-CBD428264C60}"/>
              </a:ext>
            </a:extLst>
          </p:cNvPr>
          <p:cNvSpPr txBox="1"/>
          <p:nvPr/>
        </p:nvSpPr>
        <p:spPr>
          <a:xfrm>
            <a:off x="541868" y="6189785"/>
            <a:ext cx="6642328" cy="668215"/>
          </a:xfrm>
          <a:prstGeom prst="rect">
            <a:avLst/>
          </a:prstGeom>
        </p:spPr>
        <p:txBody>
          <a:bodyPr wrap="square" rtlCol="0">
            <a:spAutoFit/>
          </a:bodyPr>
          <a:lstStyle/>
          <a:p>
            <a:endParaRPr lang="en-US" dirty="0"/>
          </a:p>
        </p:txBody>
      </p:sp>
      <p:sp useBgFill="1">
        <p:nvSpPr>
          <p:cNvPr id="4" name="TextBox 3">
            <a:extLst>
              <a:ext uri="{FF2B5EF4-FFF2-40B4-BE49-F238E27FC236}">
                <a16:creationId xmlns:a16="http://schemas.microsoft.com/office/drawing/2014/main" id="{61C27D3A-E23B-734D-952A-3C3946DAD13E}"/>
              </a:ext>
            </a:extLst>
          </p:cNvPr>
          <p:cNvSpPr txBox="1"/>
          <p:nvPr/>
        </p:nvSpPr>
        <p:spPr>
          <a:xfrm>
            <a:off x="8001000" y="6356351"/>
            <a:ext cx="670560" cy="369332"/>
          </a:xfrm>
          <a:prstGeom prst="rect">
            <a:avLst/>
          </a:prstGeom>
        </p:spPr>
        <p:txBody>
          <a:bodyPr wrap="square" rtlCol="0">
            <a:spAutoFit/>
          </a:bodyPr>
          <a:lstStyle/>
          <a:p>
            <a:endParaRPr lang="en-US" dirty="0"/>
          </a:p>
        </p:txBody>
      </p:sp>
      <p:pic>
        <p:nvPicPr>
          <p:cNvPr id="6" name="Picture 5" descr="Qr code&#10;&#10;Description automatically generated">
            <a:extLst>
              <a:ext uri="{FF2B5EF4-FFF2-40B4-BE49-F238E27FC236}">
                <a16:creationId xmlns:a16="http://schemas.microsoft.com/office/drawing/2014/main" id="{AEBECA96-3B3B-C848-BFED-1BCD132FD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57" y="295421"/>
            <a:ext cx="1390783" cy="130177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208B2EEE-0A1C-1E35-0252-A78C3151D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99" y="2610883"/>
            <a:ext cx="4114800" cy="4114800"/>
          </a:xfrm>
          <a:prstGeom prst="rect">
            <a:avLst/>
          </a:prstGeom>
        </p:spPr>
      </p:pic>
    </p:spTree>
    <p:extLst>
      <p:ext uri="{BB962C8B-B14F-4D97-AF65-F5344CB8AC3E}">
        <p14:creationId xmlns:p14="http://schemas.microsoft.com/office/powerpoint/2010/main" val="1502331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C767-8807-4BB6-9D50-A00C29946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9BF10E-A575-42F2-B103-D7EB1279EAE1}"/>
              </a:ext>
            </a:extLst>
          </p:cNvPr>
          <p:cNvSpPr>
            <a:spLocks noGrp="1"/>
          </p:cNvSpPr>
          <p:nvPr>
            <p:ph idx="1"/>
          </p:nvPr>
        </p:nvSpPr>
        <p:spPr>
          <a:xfrm>
            <a:off x="1028700" y="1160585"/>
            <a:ext cx="7200900" cy="4706815"/>
          </a:xfrm>
        </p:spPr>
        <p:txBody>
          <a:bodyPr/>
          <a:lstStyle/>
          <a:p>
            <a:pPr marL="0" indent="0">
              <a:buNone/>
            </a:pPr>
            <a:r>
              <a:rPr lang="es-ES" dirty="0"/>
              <a:t>5. Si su empleador le pide que haga un trabajo que Ud. Considera que no es seguro, usted lo debe hacer por miedo a que lo despidan. </a:t>
            </a:r>
          </a:p>
          <a:p>
            <a:pPr marL="0" indent="0">
              <a:buNone/>
            </a:pPr>
            <a:endParaRPr lang="es-ES" dirty="0"/>
          </a:p>
          <a:p>
            <a:pPr marL="457200" indent="-457200">
              <a:buAutoNum type="alphaLcParenBoth"/>
            </a:pPr>
            <a:r>
              <a:rPr lang="es-ES" dirty="0"/>
              <a:t>Verdadero </a:t>
            </a:r>
          </a:p>
          <a:p>
            <a:pPr marL="0" indent="0">
              <a:buNone/>
            </a:pPr>
            <a:r>
              <a:rPr lang="es-ES" dirty="0"/>
              <a:t>(b) Falso</a:t>
            </a:r>
            <a:endParaRPr lang="en-US" dirty="0"/>
          </a:p>
        </p:txBody>
      </p:sp>
      <p:sp useBgFill="1">
        <p:nvSpPr>
          <p:cNvPr id="5" name="TextBox 4">
            <a:extLst>
              <a:ext uri="{FF2B5EF4-FFF2-40B4-BE49-F238E27FC236}">
                <a16:creationId xmlns:a16="http://schemas.microsoft.com/office/drawing/2014/main" id="{F181E1FB-B7E5-9346-92E8-1E745A6DBA74}"/>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740668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7CA9-0F61-409C-AF7A-03983FBFBD4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248563-BC67-4AD0-A369-CEEC800B4521}"/>
              </a:ext>
            </a:extLst>
          </p:cNvPr>
          <p:cNvSpPr>
            <a:spLocks noGrp="1"/>
          </p:cNvSpPr>
          <p:nvPr>
            <p:ph idx="1"/>
          </p:nvPr>
        </p:nvSpPr>
        <p:spPr>
          <a:xfrm>
            <a:off x="1028700" y="1096108"/>
            <a:ext cx="7200900" cy="4771292"/>
          </a:xfrm>
        </p:spPr>
        <p:txBody>
          <a:bodyPr>
            <a:normAutofit/>
          </a:bodyPr>
          <a:lstStyle/>
          <a:p>
            <a:pPr marL="0" indent="0">
              <a:buNone/>
            </a:pPr>
            <a:r>
              <a:rPr lang="es-ES" dirty="0"/>
              <a:t>6. Un empleado puede presentar una queja a OSHA bajo la sección 11(c) si el empleador lo castiga o toma una acción desfavorable en su contra porque el empleado trató de proteger sus derechos en relación a tener un lugar seguro de trabajo. OSHA requiere que se haga la queja en los siguientes _________ después de haber ocurrido la acción desfavorable.</a:t>
            </a:r>
          </a:p>
          <a:p>
            <a:pPr marL="0" indent="0">
              <a:buNone/>
            </a:pPr>
            <a:endParaRPr lang="es-ES" dirty="0"/>
          </a:p>
          <a:p>
            <a:pPr marL="0" indent="0">
              <a:buNone/>
            </a:pPr>
            <a:r>
              <a:rPr lang="es-ES" dirty="0"/>
              <a:t> (a) 3 días </a:t>
            </a:r>
          </a:p>
          <a:p>
            <a:pPr marL="0" indent="0">
              <a:buNone/>
            </a:pPr>
            <a:r>
              <a:rPr lang="es-ES" dirty="0"/>
              <a:t> (b) 7 días</a:t>
            </a:r>
          </a:p>
          <a:p>
            <a:pPr marL="0" indent="0">
              <a:buNone/>
            </a:pPr>
            <a:r>
              <a:rPr lang="es-ES" dirty="0"/>
              <a:t> (c) 30 días</a:t>
            </a:r>
          </a:p>
          <a:p>
            <a:pPr marL="0" indent="0">
              <a:buNone/>
            </a:pPr>
            <a:r>
              <a:rPr lang="es-ES" dirty="0"/>
              <a:t> (d) 90 días</a:t>
            </a:r>
            <a:endParaRPr lang="en-US" dirty="0"/>
          </a:p>
        </p:txBody>
      </p:sp>
      <p:sp useBgFill="1">
        <p:nvSpPr>
          <p:cNvPr id="5" name="TextBox 4">
            <a:extLst>
              <a:ext uri="{FF2B5EF4-FFF2-40B4-BE49-F238E27FC236}">
                <a16:creationId xmlns:a16="http://schemas.microsoft.com/office/drawing/2014/main" id="{20C1E28F-0A80-CA4F-A1A1-2AD72DCDD27C}"/>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29116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3E69-4734-46AB-BFFD-B4F5222CE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919445-3A25-48F7-B0A9-735C1738D329}"/>
              </a:ext>
            </a:extLst>
          </p:cNvPr>
          <p:cNvSpPr>
            <a:spLocks noGrp="1"/>
          </p:cNvSpPr>
          <p:nvPr>
            <p:ph idx="1"/>
          </p:nvPr>
        </p:nvSpPr>
        <p:spPr>
          <a:xfrm>
            <a:off x="1028700" y="1248508"/>
            <a:ext cx="7200900" cy="4618892"/>
          </a:xfrm>
        </p:spPr>
        <p:txBody>
          <a:bodyPr/>
          <a:lstStyle/>
          <a:p>
            <a:pPr marL="0" indent="0">
              <a:buNone/>
            </a:pPr>
            <a:r>
              <a:rPr lang="es-ES" dirty="0"/>
              <a:t>7. Una persona aprobada o asignado por el empleador para realizar un tipo específico de deber o deberes o para estar en una ubicación específica en el sitio de trabajo se conoce como: </a:t>
            </a:r>
          </a:p>
          <a:p>
            <a:pPr marL="0" indent="0">
              <a:buNone/>
            </a:pPr>
            <a:endParaRPr lang="es-ES" dirty="0"/>
          </a:p>
          <a:p>
            <a:pPr marL="0" indent="0">
              <a:buNone/>
            </a:pPr>
            <a:r>
              <a:rPr lang="es-ES" dirty="0"/>
              <a:t>(a) Persona Autorizada</a:t>
            </a:r>
          </a:p>
          <a:p>
            <a:pPr marL="0" indent="0">
              <a:buNone/>
            </a:pPr>
            <a:r>
              <a:rPr lang="es-ES" dirty="0"/>
              <a:t>(b) Persona Competente</a:t>
            </a:r>
          </a:p>
          <a:p>
            <a:pPr marL="0" indent="0">
              <a:buNone/>
            </a:pPr>
            <a:r>
              <a:rPr lang="es-ES" dirty="0"/>
              <a:t>(c) Persona Calificada</a:t>
            </a:r>
          </a:p>
          <a:p>
            <a:pPr marL="0" indent="0">
              <a:buNone/>
            </a:pPr>
            <a:r>
              <a:rPr lang="es-ES" dirty="0"/>
              <a:t>(d) Persona Inteligente</a:t>
            </a:r>
            <a:endParaRPr lang="en-US" dirty="0"/>
          </a:p>
        </p:txBody>
      </p:sp>
      <p:sp useBgFill="1">
        <p:nvSpPr>
          <p:cNvPr id="5" name="TextBox 4">
            <a:extLst>
              <a:ext uri="{FF2B5EF4-FFF2-40B4-BE49-F238E27FC236}">
                <a16:creationId xmlns:a16="http://schemas.microsoft.com/office/drawing/2014/main" id="{07947257-A76A-5243-A32E-033B077F74E0}"/>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2406980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70831" y="1361780"/>
            <a:ext cx="6002338" cy="1177925"/>
          </a:xfrm>
          <a:prstGeom prst="rect">
            <a:avLst/>
          </a:prstGeom>
        </p:spPr>
        <p:txBody>
          <a:bodyPr/>
          <a:lstStyle/>
          <a:p>
            <a:pPr algn="ctr"/>
            <a:r>
              <a:rPr lang="es-ES" sz="3600" dirty="0">
                <a:latin typeface="Arial" panose="020B0604020202020204" pitchFamily="34" charset="0"/>
              </a:rPr>
              <a:t>Introducción a OSHA</a:t>
            </a:r>
            <a:endParaRPr lang="en-US" sz="3600" dirty="0">
              <a:latin typeface="Arial" panose="020B0604020202020204" pitchFamily="34" charset="0"/>
            </a:endParaRPr>
          </a:p>
        </p:txBody>
      </p:sp>
      <p:sp>
        <p:nvSpPr>
          <p:cNvPr id="6" name="Text Placeholder 5"/>
          <p:cNvSpPr>
            <a:spLocks noGrp="1"/>
          </p:cNvSpPr>
          <p:nvPr>
            <p:ph type="body" idx="4294967295"/>
          </p:nvPr>
        </p:nvSpPr>
        <p:spPr>
          <a:xfrm>
            <a:off x="886619" y="3220244"/>
            <a:ext cx="7370762" cy="1500188"/>
          </a:xfrm>
          <a:prstGeom prst="rect">
            <a:avLst/>
          </a:prstGeom>
        </p:spPr>
        <p:txBody>
          <a:bodyPr>
            <a:noAutofit/>
          </a:bodyPr>
          <a:lstStyle/>
          <a:p>
            <a:r>
              <a:rPr lang="es-ES" sz="2800" dirty="0"/>
              <a:t>Resumen de disposiciones contra las represalias, derechos de empleados, responsabilidades del empleador, leyes y procedimientos de la investigación de queja de OSHA</a:t>
            </a:r>
            <a:endParaRPr lang="en-US" sz="2800" dirty="0"/>
          </a:p>
        </p:txBody>
      </p:sp>
    </p:spTree>
    <p:extLst>
      <p:ext uri="{BB962C8B-B14F-4D97-AF65-F5344CB8AC3E}">
        <p14:creationId xmlns:p14="http://schemas.microsoft.com/office/powerpoint/2010/main" val="844828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1"/>
          <p:cNvSpPr>
            <a:spLocks noGrp="1"/>
          </p:cNvSpPr>
          <p:nvPr>
            <p:ph type="body" idx="4294967295"/>
          </p:nvPr>
        </p:nvSpPr>
        <p:spPr bwMode="auto">
          <a:xfrm>
            <a:off x="836612" y="1465572"/>
            <a:ext cx="7470775" cy="48371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normAutofit fontScale="85000" lnSpcReduction="20000"/>
          </a:bodyPr>
          <a:lstStyle/>
          <a:p>
            <a:pPr marL="325438" indent="-325438">
              <a:spcBef>
                <a:spcPts val="0"/>
              </a:spcBef>
              <a:spcAft>
                <a:spcPts val="1200"/>
              </a:spcAft>
              <a:buFont typeface="ArialMT" charset="0"/>
              <a:buChar char="•"/>
              <a:defRPr/>
            </a:pPr>
            <a:r>
              <a:rPr lang="es-ES" altLang="en-US" sz="3000" dirty="0"/>
              <a:t>OSHA se inició porque, hacia 1970, no había ninguna ley nacional para prevenir riesgos de seguridad y salud.</a:t>
            </a:r>
          </a:p>
          <a:p>
            <a:pPr marL="325438" indent="-325438">
              <a:spcBef>
                <a:spcPts val="0"/>
              </a:spcBef>
              <a:spcAft>
                <a:spcPts val="1200"/>
              </a:spcAft>
              <a:buFont typeface="ArialMT" charset="0"/>
              <a:buChar char="•"/>
              <a:defRPr/>
            </a:pPr>
            <a:r>
              <a:rPr lang="es-ES" altLang="en-US" sz="3000" dirty="0"/>
              <a:t>En promedio 12 trabajadores mueren cada día por lesiones de trabajo</a:t>
            </a:r>
          </a:p>
          <a:p>
            <a:pPr marL="325438" indent="-325438">
              <a:spcBef>
                <a:spcPts val="0"/>
              </a:spcBef>
              <a:spcAft>
                <a:spcPts val="1200"/>
              </a:spcAft>
              <a:buFont typeface="ArialMT" charset="0"/>
              <a:buChar char="•"/>
              <a:defRPr/>
            </a:pPr>
            <a:r>
              <a:rPr lang="es-ES" altLang="en-US" sz="3000" dirty="0"/>
              <a:t>El n</a:t>
            </a:r>
            <a:r>
              <a:rPr lang="en-US" altLang="en-US" sz="3000" dirty="0" err="1"/>
              <a:t>úmero</a:t>
            </a:r>
            <a:r>
              <a:rPr lang="en-US" altLang="en-US" sz="3000" dirty="0"/>
              <a:t> de </a:t>
            </a:r>
            <a:r>
              <a:rPr lang="es-ES" altLang="en-US" sz="3000" dirty="0"/>
              <a:t>muertes de trabajadores en Estados Unidos ha bajado en promedio, de aproximadamente 38 muertes de trabajadores al día en 1970 a 12 diarios en 2013. </a:t>
            </a:r>
          </a:p>
          <a:p>
            <a:pPr marL="325438" indent="-325438">
              <a:spcBef>
                <a:spcPts val="0"/>
              </a:spcBef>
              <a:spcAft>
                <a:spcPts val="1200"/>
              </a:spcAft>
              <a:buFont typeface="ArialMT" charset="0"/>
              <a:buChar char="•"/>
              <a:defRPr/>
            </a:pPr>
            <a:r>
              <a:rPr lang="es-ES" altLang="en-US" sz="3000" b="1" dirty="0"/>
              <a:t>MUERTES DE TRABAJADORES</a:t>
            </a:r>
          </a:p>
          <a:p>
            <a:pPr marL="325438" indent="-325438">
              <a:spcBef>
                <a:spcPts val="0"/>
              </a:spcBef>
              <a:spcAft>
                <a:spcPts val="1200"/>
              </a:spcAft>
              <a:buFont typeface="ArialMT" charset="0"/>
              <a:buChar char="•"/>
              <a:defRPr/>
            </a:pPr>
            <a:r>
              <a:rPr lang="es-ES" altLang="en-US" sz="3000" dirty="0"/>
              <a:t>4.836 trabajadores murieron en el trabajo en el año 2015</a:t>
            </a:r>
          </a:p>
          <a:p>
            <a:pPr marL="325438" indent="-325438">
              <a:spcBef>
                <a:spcPts val="0"/>
              </a:spcBef>
              <a:spcAft>
                <a:spcPts val="1200"/>
              </a:spcAft>
              <a:buFont typeface="ArialMT" charset="0"/>
              <a:buChar char="•"/>
              <a:defRPr/>
            </a:pPr>
            <a:r>
              <a:rPr lang="es-ES" altLang="en-US" sz="3000" dirty="0"/>
              <a:t>Las caídas representan 364 de 937 total de muertes en la construcción en el año 2015 CY (38.8%)</a:t>
            </a:r>
          </a:p>
        </p:txBody>
      </p:sp>
      <p:sp>
        <p:nvSpPr>
          <p:cNvPr id="13316" name="Rectangle 3"/>
          <p:cNvSpPr>
            <a:spLocks noGrp="1" noChangeArrowheads="1"/>
          </p:cNvSpPr>
          <p:nvPr>
            <p:ph type="title" idx="4294967295"/>
          </p:nvPr>
        </p:nvSpPr>
        <p:spPr>
          <a:xfrm>
            <a:off x="440530" y="298914"/>
            <a:ext cx="8262937" cy="944562"/>
          </a:xfrm>
          <a:prstGeom prst="rect">
            <a:avLst/>
          </a:prstGeom>
        </p:spPr>
        <p:txBody>
          <a:bodyPr/>
          <a:lstStyle/>
          <a:p>
            <a:pPr algn="ctr"/>
            <a:r>
              <a:rPr lang="es-ES" dirty="0"/>
              <a:t>¿Por qué es importante OSHA?</a:t>
            </a:r>
            <a:endParaRPr lang="en-US" dirty="0"/>
          </a:p>
        </p:txBody>
      </p:sp>
    </p:spTree>
    <p:extLst>
      <p:ext uri="{BB962C8B-B14F-4D97-AF65-F5344CB8AC3E}">
        <p14:creationId xmlns:p14="http://schemas.microsoft.com/office/powerpoint/2010/main" val="363047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914400" y="355559"/>
            <a:ext cx="7315200" cy="1143000"/>
          </a:xfrm>
          <a:prstGeom prst="rect">
            <a:avLst/>
          </a:prstGeom>
        </p:spPr>
        <p:txBody>
          <a:bodyPr/>
          <a:lstStyle/>
          <a:p>
            <a:pPr algn="ctr"/>
            <a:r>
              <a:rPr lang="es-ES" dirty="0"/>
              <a:t>Preguntas para la discusión</a:t>
            </a:r>
            <a:endParaRPr lang="en-US" dirty="0"/>
          </a:p>
        </p:txBody>
      </p:sp>
      <p:sp>
        <p:nvSpPr>
          <p:cNvPr id="11266" name="Rectangle 2"/>
          <p:cNvSpPr>
            <a:spLocks noGrp="1"/>
          </p:cNvSpPr>
          <p:nvPr>
            <p:ph type="body" idx="4294967295"/>
          </p:nvPr>
        </p:nvSpPr>
        <p:spPr bwMode="auto">
          <a:xfrm>
            <a:off x="914400" y="1639073"/>
            <a:ext cx="7315200" cy="4527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normAutofit/>
          </a:bodyPr>
          <a:lstStyle/>
          <a:p>
            <a:r>
              <a:rPr lang="es-ES" sz="2400" dirty="0"/>
              <a:t>¿Durante su experiencia de trabajo, cuando fue la primera vez que escuchó sobre OSHA?</a:t>
            </a:r>
            <a:endParaRPr lang="en-US" sz="2400" dirty="0"/>
          </a:p>
          <a:p>
            <a:pPr algn="l" eaLnBrk="1">
              <a:spcBef>
                <a:spcPts val="700"/>
              </a:spcBef>
              <a:buFont typeface="ArialMT" charset="0"/>
              <a:buChar char="•"/>
            </a:pPr>
            <a:endParaRPr lang="en-US" altLang="en-US" sz="2400" dirty="0"/>
          </a:p>
          <a:p>
            <a:r>
              <a:rPr lang="es-ES" sz="2400" dirty="0"/>
              <a:t>¿Qué pensaste sobre OSHA entonces?</a:t>
            </a:r>
            <a:endParaRPr lang="en-US" sz="2400" dirty="0"/>
          </a:p>
          <a:p>
            <a:pPr algn="l" eaLnBrk="1">
              <a:spcBef>
                <a:spcPts val="700"/>
              </a:spcBef>
              <a:buFont typeface="ArialMT" charset="0"/>
              <a:buChar char="•"/>
            </a:pPr>
            <a:endParaRPr lang="en-US" altLang="en-US" sz="2400" dirty="0"/>
          </a:p>
          <a:p>
            <a:pPr>
              <a:spcBef>
                <a:spcPts val="700"/>
              </a:spcBef>
            </a:pPr>
            <a:r>
              <a:rPr lang="es-ES" sz="2400" dirty="0"/>
              <a:t>¿Qué crees que es el trabajo de OSHA?</a:t>
            </a:r>
            <a:endParaRPr lang="en-US" altLang="en-US" sz="2400" dirty="0"/>
          </a:p>
        </p:txBody>
      </p:sp>
    </p:spTree>
    <p:extLst>
      <p:ext uri="{BB962C8B-B14F-4D97-AF65-F5344CB8AC3E}">
        <p14:creationId xmlns:p14="http://schemas.microsoft.com/office/powerpoint/2010/main" val="207220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05599" y="1405626"/>
            <a:ext cx="4895850" cy="4973638"/>
          </a:xfrm>
          <a:prstGeom prst="rect">
            <a:avLst/>
          </a:prstGeom>
        </p:spPr>
        <p:txBody>
          <a:bodyPr>
            <a:normAutofit/>
          </a:bodyPr>
          <a:lstStyle/>
          <a:p>
            <a:r>
              <a:rPr lang="es-ES" dirty="0"/>
              <a:t>OSHA es la Administración de Seguridad y Salud, depende del Departamento del Trabajo</a:t>
            </a:r>
            <a:endParaRPr lang="en-US" dirty="0"/>
          </a:p>
          <a:p>
            <a:r>
              <a:rPr lang="es-ES" dirty="0"/>
              <a:t>La responsabilidad de OSHA es la protección de la seguridad y la salud del trabajador</a:t>
            </a:r>
          </a:p>
          <a:p>
            <a:r>
              <a:rPr lang="es-ES" dirty="0"/>
              <a:t>El 29 de diciembre de 1970, Presidente Nixon firmó el acta de OSH</a:t>
            </a:r>
            <a:endParaRPr lang="en-US" dirty="0"/>
          </a:p>
          <a:p>
            <a:r>
              <a:rPr lang="es-ES" dirty="0"/>
              <a:t>Esta ley creó OSHA, la agencia formalmente entró en vigor el 28 de abril de 1971</a:t>
            </a:r>
            <a:endParaRPr lang="en-US" dirty="0"/>
          </a:p>
        </p:txBody>
      </p:sp>
      <p:sp>
        <p:nvSpPr>
          <p:cNvPr id="21510" name="Title slide"/>
          <p:cNvSpPr>
            <a:spLocks noGrp="1" noChangeArrowheads="1"/>
          </p:cNvSpPr>
          <p:nvPr>
            <p:ph type="title" idx="4294967295"/>
          </p:nvPr>
        </p:nvSpPr>
        <p:spPr>
          <a:xfrm>
            <a:off x="621641" y="492238"/>
            <a:ext cx="6961188" cy="777875"/>
          </a:xfrm>
          <a:prstGeom prst="rect">
            <a:avLst/>
          </a:prstGeom>
        </p:spPr>
        <p:txBody>
          <a:bodyPr/>
          <a:lstStyle/>
          <a:p>
            <a:r>
              <a:rPr lang="es-ES" dirty="0"/>
              <a:t>Historia de OSHA</a:t>
            </a:r>
            <a:endParaRPr lang="en-US" dirty="0"/>
          </a:p>
        </p:txBody>
      </p:sp>
      <p:pic>
        <p:nvPicPr>
          <p:cNvPr id="21508" name="OSHA ACT 1970" descr="This picture shows a paper with the text Act of 1970" title="Act of 197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31907" y="881176"/>
            <a:ext cx="3044825" cy="2362200"/>
          </a:xfrm>
          <a:prstGeom prst="rect">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pic>
      <p:pic>
        <p:nvPicPr>
          <p:cNvPr id="4" name="Picture 3" title="This is a picture of president Nixon"/>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90477" y="3406326"/>
            <a:ext cx="2584704" cy="3078480"/>
          </a:xfrm>
          <a:prstGeom prst="rect">
            <a:avLst/>
          </a:prstGeom>
        </p:spPr>
      </p:pic>
    </p:spTree>
    <p:extLst>
      <p:ext uri="{BB962C8B-B14F-4D97-AF65-F5344CB8AC3E}">
        <p14:creationId xmlns:p14="http://schemas.microsoft.com/office/powerpoint/2010/main" val="777120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92098" y="2406135"/>
            <a:ext cx="7273598" cy="2985433"/>
          </a:xfrm>
          <a:prstGeom prst="rect">
            <a:avLst/>
          </a:prstGeom>
          <a:noFill/>
        </p:spPr>
        <p:txBody>
          <a:bodyPr wrap="square" rtlCol="0">
            <a:spAutoFit/>
          </a:bodyPr>
          <a:lstStyle/>
          <a:p>
            <a:pPr marL="285750" indent="-285750">
              <a:buFont typeface="Arial" panose="020B0604020202020204" pitchFamily="34" charset="0"/>
              <a:buChar char="•"/>
            </a:pPr>
            <a:r>
              <a:rPr lang="es-419" sz="4000" dirty="0">
                <a:latin typeface="Arial" panose="020B0604020202020204" pitchFamily="34" charset="0"/>
                <a:cs typeface="Arial" panose="020B0604020202020204" pitchFamily="34" charset="0"/>
              </a:rPr>
              <a:t>Salvar vidas</a:t>
            </a:r>
          </a:p>
          <a:p>
            <a:pPr marL="285750" indent="-285750">
              <a:buFont typeface="Arial" panose="020B0604020202020204" pitchFamily="34" charset="0"/>
              <a:buChar char="•"/>
            </a:pPr>
            <a:r>
              <a:rPr lang="es-419" sz="4000" dirty="0">
                <a:latin typeface="Arial" panose="020B0604020202020204" pitchFamily="34" charset="0"/>
                <a:cs typeface="Arial" panose="020B0604020202020204" pitchFamily="34" charset="0"/>
              </a:rPr>
              <a:t>Prevenir accidentes</a:t>
            </a:r>
          </a:p>
          <a:p>
            <a:pPr marL="285750" indent="-285750">
              <a:buFont typeface="Arial" panose="020B0604020202020204" pitchFamily="34" charset="0"/>
              <a:buChar char="•"/>
            </a:pPr>
            <a:r>
              <a:rPr lang="es-419" sz="4000" dirty="0">
                <a:latin typeface="Arial" panose="020B0604020202020204" pitchFamily="34" charset="0"/>
                <a:cs typeface="Arial" panose="020B0604020202020204" pitchFamily="34" charset="0"/>
              </a:rPr>
              <a:t>Proteger a los empleados en los Estados Unidos.</a:t>
            </a:r>
          </a:p>
          <a:p>
            <a:pPr marL="285750" indent="-285750">
              <a:buFont typeface="Arial" panose="020B0604020202020204" pitchFamily="34" charset="0"/>
              <a:buChar char="•"/>
            </a:pPr>
            <a:endParaRPr lang="es-419" sz="2800" dirty="0">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074737" y="760329"/>
            <a:ext cx="6994525" cy="973137"/>
          </a:xfrm>
          <a:prstGeom prst="rect">
            <a:avLst/>
          </a:prstGeom>
        </p:spPr>
        <p:txBody>
          <a:bodyPr/>
          <a:lstStyle/>
          <a:p>
            <a:pPr algn="ctr"/>
            <a:r>
              <a:rPr lang="en-US" dirty="0" err="1"/>
              <a:t>Misión</a:t>
            </a:r>
            <a:r>
              <a:rPr lang="en-US" dirty="0"/>
              <a:t> de OSHA</a:t>
            </a:r>
          </a:p>
        </p:txBody>
      </p:sp>
    </p:spTree>
    <p:extLst>
      <p:ext uri="{BB962C8B-B14F-4D97-AF65-F5344CB8AC3E}">
        <p14:creationId xmlns:p14="http://schemas.microsoft.com/office/powerpoint/2010/main" val="231740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79438" y="342900"/>
            <a:ext cx="8564562" cy="777875"/>
          </a:xfrm>
          <a:prstGeom prst="rect">
            <a:avLst/>
          </a:prstGeom>
        </p:spPr>
        <p:txBody>
          <a:bodyPr>
            <a:normAutofit/>
          </a:bodyPr>
          <a:lstStyle/>
          <a:p>
            <a:r>
              <a:rPr lang="es-ES" dirty="0"/>
              <a:t>Prioridades de inspección de la OSHA</a:t>
            </a:r>
            <a:endParaRPr lang="en-US" dirty="0"/>
          </a:p>
        </p:txBody>
      </p:sp>
      <p:pic>
        <p:nvPicPr>
          <p:cNvPr id="3" name="Picture 2" title="Table with Category of Insp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49" y="1237638"/>
            <a:ext cx="8084634" cy="5047549"/>
          </a:xfrm>
          <a:prstGeom prst="rect">
            <a:avLst/>
          </a:prstGeom>
        </p:spPr>
      </p:pic>
    </p:spTree>
    <p:extLst>
      <p:ext uri="{BB962C8B-B14F-4D97-AF65-F5344CB8AC3E}">
        <p14:creationId xmlns:p14="http://schemas.microsoft.com/office/powerpoint/2010/main" val="3480204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919956" y="1655903"/>
            <a:ext cx="7304087" cy="4860925"/>
          </a:xfrm>
          <a:prstGeom prst="rect">
            <a:avLst/>
          </a:prstGeom>
        </p:spPr>
        <p:txBody>
          <a:bodyPr>
            <a:normAutofit/>
          </a:bodyPr>
          <a:lstStyle/>
          <a:p>
            <a:r>
              <a:rPr lang="es-ES" sz="2400" dirty="0"/>
              <a:t>Empleado puede presentar una queja con OSHA bajo sección 11(c), si su empleador toma represalias contra usted al tomar cualquier acción desfavorable en su contra porque usted realizó actividades relativas a la salud y seguridad en el trabajo.</a:t>
            </a:r>
            <a:endParaRPr lang="en-US" sz="2400" dirty="0"/>
          </a:p>
          <a:p>
            <a:r>
              <a:rPr lang="es-ES" sz="2400" dirty="0"/>
              <a:t>OSHA requiere que las quejas deben ser presentadas dentro de 30 días después de la supuesta represalia.</a:t>
            </a:r>
            <a:endParaRPr lang="en-US" sz="2400" dirty="0"/>
          </a:p>
          <a:p>
            <a:endParaRPr lang="en-US" dirty="0"/>
          </a:p>
        </p:txBody>
      </p:sp>
      <p:sp>
        <p:nvSpPr>
          <p:cNvPr id="43" name="object 2"/>
          <p:cNvSpPr txBox="1">
            <a:spLocks noGrp="1"/>
          </p:cNvSpPr>
          <p:nvPr>
            <p:ph type="title" idx="4294967295"/>
          </p:nvPr>
        </p:nvSpPr>
        <p:spPr>
          <a:xfrm>
            <a:off x="1113630" y="426448"/>
            <a:ext cx="6916738" cy="777875"/>
          </a:xfrm>
          <a:prstGeom prst="rect">
            <a:avLst/>
          </a:prstGeom>
        </p:spPr>
        <p:txBody>
          <a:bodyPr vert="horz" wrap="square" lIns="0" tIns="0" rIns="0" bIns="0" rtlCol="0" anchor="ctr">
            <a:noAutofit/>
          </a:bodyPr>
          <a:lstStyle/>
          <a:p>
            <a:pPr algn="ctr"/>
            <a:r>
              <a:rPr lang="es-ES" dirty="0"/>
              <a:t>Derechos como denunciante</a:t>
            </a:r>
            <a:endParaRPr lang="en-US" dirty="0"/>
          </a:p>
        </p:txBody>
      </p:sp>
    </p:spTree>
    <p:extLst>
      <p:ext uri="{BB962C8B-B14F-4D97-AF65-F5344CB8AC3E}">
        <p14:creationId xmlns:p14="http://schemas.microsoft.com/office/powerpoint/2010/main" val="175593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idx="4294967295"/>
          </p:nvPr>
        </p:nvSpPr>
        <p:spPr>
          <a:xfrm>
            <a:off x="975518" y="1149281"/>
            <a:ext cx="7192963" cy="5145088"/>
          </a:xfrm>
          <a:prstGeom prst="rect">
            <a:avLst/>
          </a:prstGeom>
        </p:spPr>
        <p:txBody>
          <a:bodyPr>
            <a:normAutofit fontScale="92500"/>
          </a:bodyPr>
          <a:lstStyle/>
          <a:p>
            <a:r>
              <a:rPr lang="es-ES" sz="3200" dirty="0"/>
              <a:t>Favor de firmar la hoja de asistencia – Código QR</a:t>
            </a:r>
            <a:endParaRPr lang="en-US" sz="3200" dirty="0"/>
          </a:p>
          <a:p>
            <a:r>
              <a:rPr lang="es-ES" sz="3200" dirty="0"/>
              <a:t>Tome un folleto (paquete)</a:t>
            </a:r>
            <a:endParaRPr lang="en-US" sz="3200" dirty="0"/>
          </a:p>
          <a:p>
            <a:r>
              <a:rPr lang="es-ES" sz="3200" dirty="0"/>
              <a:t>Habrá una actividad de grupo</a:t>
            </a:r>
          </a:p>
          <a:p>
            <a:pPr lvl="1"/>
            <a:r>
              <a:rPr lang="es-ES" sz="3200" dirty="0"/>
              <a:t>Prueba </a:t>
            </a:r>
            <a:r>
              <a:rPr lang="es-ES" sz="3200" dirty="0" err="1"/>
              <a:t>Pruevia</a:t>
            </a:r>
            <a:r>
              <a:rPr lang="es-ES" sz="3200" dirty="0"/>
              <a:t> y Posterior</a:t>
            </a:r>
          </a:p>
          <a:p>
            <a:pPr marL="0" indent="0" algn="ctr">
              <a:buNone/>
            </a:pPr>
            <a:r>
              <a:rPr lang="es-ES" sz="4000" dirty="0"/>
              <a:t>UBICACIÓN</a:t>
            </a:r>
          </a:p>
          <a:p>
            <a:r>
              <a:rPr lang="es-ES" sz="3200" dirty="0"/>
              <a:t>Salidas de emergencia</a:t>
            </a:r>
          </a:p>
          <a:p>
            <a:r>
              <a:rPr lang="es-ES" sz="3200" dirty="0"/>
              <a:t>Escaleras d emergencia </a:t>
            </a:r>
          </a:p>
          <a:p>
            <a:r>
              <a:rPr lang="es-ES" sz="3200" dirty="0"/>
              <a:t>Ubicación de los baños</a:t>
            </a:r>
          </a:p>
          <a:p>
            <a:r>
              <a:rPr lang="es-ES" sz="3200" dirty="0"/>
              <a:t>Ubicación de los bebederos (Si es </a:t>
            </a:r>
            <a:r>
              <a:rPr lang="es-ES" sz="3200" dirty="0" err="1"/>
              <a:t>apicable</a:t>
            </a:r>
            <a:r>
              <a:rPr lang="es-ES" sz="3200" dirty="0"/>
              <a:t>)</a:t>
            </a:r>
          </a:p>
          <a:p>
            <a:pPr marL="0" indent="0">
              <a:buNone/>
            </a:pPr>
            <a:endParaRPr lang="es-ES" sz="3200" dirty="0"/>
          </a:p>
          <a:p>
            <a:endParaRPr lang="en-US" sz="3200" dirty="0"/>
          </a:p>
        </p:txBody>
      </p:sp>
      <p:sp>
        <p:nvSpPr>
          <p:cNvPr id="5" name="Title 4"/>
          <p:cNvSpPr>
            <a:spLocks noGrp="1"/>
          </p:cNvSpPr>
          <p:nvPr>
            <p:ph type="title" idx="4294967295"/>
          </p:nvPr>
        </p:nvSpPr>
        <p:spPr>
          <a:xfrm>
            <a:off x="1096961" y="289684"/>
            <a:ext cx="6950075" cy="777875"/>
          </a:xfrm>
          <a:prstGeom prst="rect">
            <a:avLst/>
          </a:prstGeom>
        </p:spPr>
        <p:txBody>
          <a:bodyPr lIns="457200" tIns="182880" rIns="457200" bIns="91440">
            <a:normAutofit/>
          </a:bodyPr>
          <a:lstStyle/>
          <a:p>
            <a:pPr algn="ctr"/>
            <a:r>
              <a:rPr lang="es-ES" dirty="0">
                <a:latin typeface="+mn-lt"/>
                <a:ea typeface="+mn-ea"/>
                <a:cs typeface="+mn-cs"/>
              </a:rPr>
              <a:t>BIENVENIDOS</a:t>
            </a:r>
            <a:endParaRPr lang="en-US" dirty="0">
              <a:latin typeface="+mn-lt"/>
              <a:ea typeface="+mn-ea"/>
              <a:cs typeface="+mn-cs"/>
            </a:endParaRPr>
          </a:p>
        </p:txBody>
      </p:sp>
      <p:sp>
        <p:nvSpPr>
          <p:cNvPr id="7" name="Slide Number Placeholder 2">
            <a:extLst>
              <a:ext uri="{FF2B5EF4-FFF2-40B4-BE49-F238E27FC236}">
                <a16:creationId xmlns:a16="http://schemas.microsoft.com/office/drawing/2014/main" id="{36123AB7-22E9-1048-B467-4C120F2ED30E}"/>
              </a:ext>
            </a:extLst>
          </p:cNvPr>
          <p:cNvSpPr txBox="1">
            <a:spLocks/>
          </p:cNvSpPr>
          <p:nvPr/>
        </p:nvSpPr>
        <p:spPr>
          <a:xfrm>
            <a:off x="7256952" y="6605786"/>
            <a:ext cx="119721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22EE31D-995F-49BA-8FFA-0CC48DCCE8BB}" type="slidenum">
              <a:rPr lang="en-US" smtClean="0"/>
              <a:pPr/>
              <a:t>3</a:t>
            </a:fld>
            <a:endParaRPr lang="en-US"/>
          </a:p>
        </p:txBody>
      </p:sp>
      <p:sp useBgFill="1">
        <p:nvSpPr>
          <p:cNvPr id="8" name="TextBox 7">
            <a:extLst>
              <a:ext uri="{FF2B5EF4-FFF2-40B4-BE49-F238E27FC236}">
                <a16:creationId xmlns:a16="http://schemas.microsoft.com/office/drawing/2014/main" id="{29EA32DA-8089-8247-BB61-7F480FEEA090}"/>
              </a:ext>
            </a:extLst>
          </p:cNvPr>
          <p:cNvSpPr txBox="1"/>
          <p:nvPr/>
        </p:nvSpPr>
        <p:spPr>
          <a:xfrm>
            <a:off x="7484107" y="6442343"/>
            <a:ext cx="1156447" cy="415657"/>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64212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931068" y="1327963"/>
            <a:ext cx="7281863" cy="1495425"/>
          </a:xfrm>
          <a:prstGeom prst="rect">
            <a:avLst/>
          </a:prstGeom>
          <a:noFill/>
        </p:spPr>
        <p:txBody>
          <a:bodyPr>
            <a:normAutofit/>
          </a:bodyPr>
          <a:lstStyle/>
          <a:p>
            <a:r>
              <a:rPr lang="es-ES" dirty="0"/>
              <a:t>Su empleador puede encontrarse que tomó represalias contra usted, si toma acción desfavorable en contra suya por ejercer su derecho a tener un lugar seguro de empleo. Tales acciones pueden incluir:</a:t>
            </a:r>
          </a:p>
        </p:txBody>
      </p:sp>
      <p:sp>
        <p:nvSpPr>
          <p:cNvPr id="43" name="object 2"/>
          <p:cNvSpPr txBox="1">
            <a:spLocks noGrp="1"/>
          </p:cNvSpPr>
          <p:nvPr>
            <p:ph type="title" idx="4294967295"/>
          </p:nvPr>
        </p:nvSpPr>
        <p:spPr>
          <a:xfrm>
            <a:off x="1069180" y="284459"/>
            <a:ext cx="7005638" cy="777875"/>
          </a:xfrm>
          <a:prstGeom prst="rect">
            <a:avLst/>
          </a:prstGeom>
        </p:spPr>
        <p:txBody>
          <a:bodyPr vert="horz" wrap="square" lIns="0" tIns="0" rIns="0" bIns="0" rtlCol="0" anchor="ctr">
            <a:noAutofit/>
          </a:bodyPr>
          <a:lstStyle/>
          <a:p>
            <a:pPr algn="ctr"/>
            <a:r>
              <a:rPr lang="es-ES" dirty="0"/>
              <a:t> Derechos como denunciante</a:t>
            </a:r>
            <a:endParaRPr lang="en-US" dirty="0"/>
          </a:p>
        </p:txBody>
      </p:sp>
      <p:sp>
        <p:nvSpPr>
          <p:cNvPr id="5" name="TextBox 4">
            <a:extLst>
              <a:ext uri="{FF2B5EF4-FFF2-40B4-BE49-F238E27FC236}">
                <a16:creationId xmlns:a16="http://schemas.microsoft.com/office/drawing/2014/main" id="{A832A1A3-B7CC-469B-AB56-B9A8954FCB11}"/>
              </a:ext>
            </a:extLst>
          </p:cNvPr>
          <p:cNvSpPr txBox="1"/>
          <p:nvPr/>
        </p:nvSpPr>
        <p:spPr>
          <a:xfrm>
            <a:off x="281567" y="3089017"/>
            <a:ext cx="8580864" cy="2554545"/>
          </a:xfrm>
          <a:prstGeom prst="rect">
            <a:avLst/>
          </a:prstGeom>
          <a:noFill/>
        </p:spPr>
        <p:txBody>
          <a:bodyPr wrap="square" numCol="2" rtlCol="0">
            <a:spAutoFit/>
          </a:bodyPr>
          <a:lstStyle/>
          <a:p>
            <a:pPr marL="342900" indent="-342900">
              <a:buFont typeface="Arial" panose="020B0604020202020204" pitchFamily="34" charset="0"/>
              <a:buChar char="•"/>
            </a:pPr>
            <a:r>
              <a:rPr lang="es-ES" sz="2000" dirty="0"/>
              <a:t>Despedir </a:t>
            </a:r>
          </a:p>
          <a:p>
            <a:pPr marL="342900" indent="-342900">
              <a:buFont typeface="Arial" panose="020B0604020202020204" pitchFamily="34" charset="0"/>
              <a:buChar char="•"/>
            </a:pPr>
            <a:r>
              <a:rPr lang="es-ES" sz="2000" dirty="0"/>
              <a:t>Listas negras</a:t>
            </a:r>
          </a:p>
          <a:p>
            <a:pPr marL="342900" indent="-342900">
              <a:buFont typeface="Arial" panose="020B0604020202020204" pitchFamily="34" charset="0"/>
              <a:buChar char="•"/>
            </a:pPr>
            <a:r>
              <a:rPr lang="es-ES" sz="2000" dirty="0"/>
              <a:t>Degradar</a:t>
            </a:r>
          </a:p>
          <a:p>
            <a:pPr marL="342900" indent="-342900">
              <a:buFont typeface="Arial" panose="020B0604020202020204" pitchFamily="34" charset="0"/>
              <a:buChar char="•"/>
            </a:pPr>
            <a:r>
              <a:rPr lang="es-ES" sz="2000" dirty="0"/>
              <a:t>Negando horas extras o promoción</a:t>
            </a:r>
          </a:p>
          <a:p>
            <a:pPr marL="342900" indent="-342900">
              <a:buFont typeface="Arial" panose="020B0604020202020204" pitchFamily="34" charset="0"/>
              <a:buChar char="•"/>
            </a:pPr>
            <a:r>
              <a:rPr lang="es-ES" sz="2000" dirty="0"/>
              <a:t>disciplinar</a:t>
            </a:r>
          </a:p>
          <a:p>
            <a:pPr marL="342900" indent="-342900">
              <a:buFont typeface="Arial" panose="020B0604020202020204" pitchFamily="34" charset="0"/>
              <a:buChar char="•"/>
            </a:pPr>
            <a:r>
              <a:rPr lang="es-ES" sz="2000" dirty="0"/>
              <a:t>Denegación de beneficios</a:t>
            </a:r>
          </a:p>
          <a:p>
            <a:pPr marL="342900" indent="-342900">
              <a:buFont typeface="Arial" panose="020B0604020202020204" pitchFamily="34" charset="0"/>
              <a:buChar char="•"/>
            </a:pPr>
            <a:r>
              <a:rPr lang="es-ES" sz="2000" dirty="0"/>
              <a:t>El fracaso de contratar o recontratar</a:t>
            </a:r>
          </a:p>
          <a:p>
            <a:pPr marL="342900" indent="-342900">
              <a:buFont typeface="Arial" panose="020B0604020202020204" pitchFamily="34" charset="0"/>
              <a:buChar char="•"/>
            </a:pPr>
            <a:r>
              <a:rPr lang="es-ES" sz="2000" dirty="0"/>
              <a:t>Intimidación / acoso</a:t>
            </a:r>
          </a:p>
          <a:p>
            <a:pPr marL="800100" indent="-342900">
              <a:buFont typeface="Arial" panose="020B0604020202020204" pitchFamily="34" charset="0"/>
              <a:buChar char="•"/>
            </a:pPr>
            <a:r>
              <a:rPr lang="es-ES" sz="2000" dirty="0"/>
              <a:t>Hacer amenazas</a:t>
            </a:r>
          </a:p>
          <a:p>
            <a:pPr marL="800100" indent="-342900">
              <a:buFont typeface="Arial" panose="020B0604020202020204" pitchFamily="34" charset="0"/>
              <a:buChar char="•"/>
            </a:pPr>
            <a:r>
              <a:rPr lang="es-ES" sz="2000" dirty="0"/>
              <a:t>Reasignación que afecta a las perspectivas de promoción</a:t>
            </a:r>
          </a:p>
          <a:p>
            <a:pPr marL="800100" indent="-342900">
              <a:buFont typeface="Arial" panose="020B0604020202020204" pitchFamily="34" charset="0"/>
              <a:buChar char="•"/>
            </a:pPr>
            <a:r>
              <a:rPr lang="es-ES" sz="2000" dirty="0"/>
              <a:t>La reducción de salario u horas</a:t>
            </a:r>
          </a:p>
          <a:p>
            <a:endParaRPr lang="en-US" sz="2000" dirty="0"/>
          </a:p>
        </p:txBody>
      </p:sp>
    </p:spTree>
    <p:extLst>
      <p:ext uri="{BB962C8B-B14F-4D97-AF65-F5344CB8AC3E}">
        <p14:creationId xmlns:p14="http://schemas.microsoft.com/office/powerpoint/2010/main" val="299879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632808"/>
            <a:ext cx="7886700" cy="2852737"/>
          </a:xfrm>
          <a:prstGeom prst="rect">
            <a:avLst/>
          </a:prstGeom>
        </p:spPr>
        <p:txBody>
          <a:bodyPr/>
          <a:lstStyle/>
          <a:p>
            <a:pPr algn="ctr"/>
            <a:r>
              <a:rPr lang="es-ES" dirty="0"/>
              <a:t>¿Preguntas sobre OSHA?</a:t>
            </a:r>
            <a:endParaRPr lang="en-US" dirty="0"/>
          </a:p>
        </p:txBody>
      </p:sp>
    </p:spTree>
    <p:extLst>
      <p:ext uri="{BB962C8B-B14F-4D97-AF65-F5344CB8AC3E}">
        <p14:creationId xmlns:p14="http://schemas.microsoft.com/office/powerpoint/2010/main" val="1818044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8650" y="1706055"/>
            <a:ext cx="7886700" cy="2852737"/>
          </a:xfrm>
          <a:prstGeom prst="rect">
            <a:avLst/>
          </a:prstGeom>
        </p:spPr>
        <p:txBody>
          <a:bodyPr/>
          <a:lstStyle/>
          <a:p>
            <a:r>
              <a:rPr lang="es-ES" dirty="0"/>
              <a:t>Introducción a la Protección Contra caídas</a:t>
            </a:r>
            <a:endParaRPr lang="en-US" dirty="0"/>
          </a:p>
        </p:txBody>
      </p:sp>
    </p:spTree>
    <p:extLst>
      <p:ext uri="{BB962C8B-B14F-4D97-AF65-F5344CB8AC3E}">
        <p14:creationId xmlns:p14="http://schemas.microsoft.com/office/powerpoint/2010/main" val="2976989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457200" y="286449"/>
            <a:ext cx="8229600" cy="1143000"/>
          </a:xfrm>
          <a:prstGeom prst="rect">
            <a:avLst/>
          </a:prstGeom>
        </p:spPr>
        <p:txBody>
          <a:bodyPr vert="horz" lIns="88900" tIns="50799" rIns="88900" bIns="50799" rtlCol="0" anchor="ctr">
            <a:normAutofit/>
          </a:bodyPr>
          <a:lstStyle/>
          <a:p>
            <a:pPr algn="ctr" defTabSz="914145"/>
            <a:r>
              <a:rPr lang="es-ES" dirty="0"/>
              <a:t>Objetivos</a:t>
            </a:r>
            <a:endParaRPr lang="en-US" altLang="en-US" dirty="0"/>
          </a:p>
        </p:txBody>
      </p:sp>
      <p:sp>
        <p:nvSpPr>
          <p:cNvPr id="6148" name="Rectangle 3"/>
          <p:cNvSpPr>
            <a:spLocks noGrp="1" noChangeArrowheads="1"/>
          </p:cNvSpPr>
          <p:nvPr>
            <p:ph type="body" idx="4294967295"/>
          </p:nvPr>
        </p:nvSpPr>
        <p:spPr>
          <a:xfrm>
            <a:off x="457200" y="1721358"/>
            <a:ext cx="8229600" cy="4525963"/>
          </a:xfrm>
          <a:prstGeom prst="rect">
            <a:avLst/>
          </a:prstGeom>
        </p:spPr>
        <p:txBody>
          <a:bodyPr vert="horz" lIns="88900" tIns="50799" rIns="88900" bIns="50799" rtlCol="0" anchor="t">
            <a:normAutofit/>
          </a:bodyPr>
          <a:lstStyle/>
          <a:p>
            <a:r>
              <a:rPr lang="es-ES" sz="3200" dirty="0"/>
              <a:t>Reconocer, evitar y prevenir riesgos de caídas en la construcción</a:t>
            </a:r>
            <a:endParaRPr lang="en-US" sz="3200" dirty="0"/>
          </a:p>
          <a:p>
            <a:pPr lvl="1"/>
            <a:r>
              <a:rPr lang="es-ES" sz="2800" dirty="0"/>
              <a:t>Identificar los peligros de caídas</a:t>
            </a:r>
            <a:endParaRPr lang="en-US" sz="2800" dirty="0"/>
          </a:p>
          <a:p>
            <a:pPr lvl="1"/>
            <a:r>
              <a:rPr lang="es-ES" sz="2800" dirty="0"/>
              <a:t>Describir los tipos de riesgos de una caída</a:t>
            </a:r>
            <a:endParaRPr lang="en-US" sz="2800" dirty="0"/>
          </a:p>
          <a:p>
            <a:pPr lvl="1"/>
            <a:r>
              <a:rPr lang="es-ES" sz="2800" dirty="0"/>
              <a:t>Protegerse de los peligros de una caída</a:t>
            </a:r>
            <a:endParaRPr lang="en-US" sz="2800" dirty="0"/>
          </a:p>
          <a:p>
            <a:pPr lvl="1"/>
            <a:r>
              <a:rPr lang="es-ES" sz="2800" dirty="0"/>
              <a:t>Reconocer los requisitos del empleador para proteger a los trabajadores de los riesgos de caída</a:t>
            </a:r>
            <a:endParaRPr lang="en-US" sz="2800" dirty="0"/>
          </a:p>
        </p:txBody>
      </p:sp>
    </p:spTree>
    <p:extLst>
      <p:ext uri="{BB962C8B-B14F-4D97-AF65-F5344CB8AC3E}">
        <p14:creationId xmlns:p14="http://schemas.microsoft.com/office/powerpoint/2010/main" val="1915309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628650" y="355791"/>
            <a:ext cx="7886700" cy="777875"/>
          </a:xfrm>
          <a:prstGeom prst="rect">
            <a:avLst/>
          </a:prstGeom>
        </p:spPr>
        <p:txBody>
          <a:bodyPr/>
          <a:lstStyle/>
          <a:p>
            <a:pPr algn="ctr"/>
            <a:r>
              <a:rPr lang="es-ES" dirty="0"/>
              <a:t>Caídas en la construcción </a:t>
            </a:r>
            <a:endParaRPr lang="en-US" altLang="en-US" dirty="0"/>
          </a:p>
        </p:txBody>
      </p:sp>
      <p:sp>
        <p:nvSpPr>
          <p:cNvPr id="18435" name="Content Placeholder 2"/>
          <p:cNvSpPr>
            <a:spLocks noGrp="1"/>
          </p:cNvSpPr>
          <p:nvPr>
            <p:ph idx="4294967295"/>
          </p:nvPr>
        </p:nvSpPr>
        <p:spPr>
          <a:xfrm>
            <a:off x="628650" y="1313053"/>
            <a:ext cx="7886700" cy="4973638"/>
          </a:xfrm>
          <a:prstGeom prst="rect">
            <a:avLst/>
          </a:prstGeom>
        </p:spPr>
        <p:txBody>
          <a:bodyPr>
            <a:normAutofit/>
          </a:bodyPr>
          <a:lstStyle/>
          <a:p>
            <a:r>
              <a:rPr lang="es-ES" sz="2800" dirty="0"/>
              <a:t>LAS CAÍDAS SON LA CAUSA PRINCIPAL DE MUERTE EN LA CONSTRUCCIÓN. </a:t>
            </a:r>
          </a:p>
          <a:p>
            <a:r>
              <a:rPr lang="es-ES" sz="2800" dirty="0"/>
              <a:t>En el año 2015, ocurrieron 350 caídas fatales a un nivel más bajo, de 937muertes de construcción (datos del BLS). </a:t>
            </a:r>
          </a:p>
          <a:p>
            <a:r>
              <a:rPr lang="es-ES" sz="2800" dirty="0"/>
              <a:t>Estas muertes pueden ser evitadas.</a:t>
            </a:r>
            <a:endParaRPr lang="en-US" sz="2800" dirty="0"/>
          </a:p>
        </p:txBody>
      </p:sp>
    </p:spTree>
    <p:extLst>
      <p:ext uri="{BB962C8B-B14F-4D97-AF65-F5344CB8AC3E}">
        <p14:creationId xmlns:p14="http://schemas.microsoft.com/office/powerpoint/2010/main" val="1151941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24743" y="1698689"/>
            <a:ext cx="6894513" cy="4694237"/>
          </a:xfrm>
          <a:prstGeom prst="rect">
            <a:avLst/>
          </a:prstGeom>
        </p:spPr>
        <p:txBody>
          <a:bodyPr>
            <a:noAutofit/>
          </a:bodyPr>
          <a:lstStyle/>
          <a:p>
            <a:r>
              <a:rPr lang="es-ES" sz="3600" dirty="0"/>
              <a:t>Industria general:</a:t>
            </a:r>
            <a:endParaRPr lang="en-US" sz="3600" dirty="0"/>
          </a:p>
          <a:p>
            <a:pPr lvl="1"/>
            <a:r>
              <a:rPr lang="es-ES" sz="3200" dirty="0"/>
              <a:t>Protección contra caídas cuando se está  trabajando a 4 pies sobre el nivel inferior</a:t>
            </a:r>
            <a:endParaRPr lang="en-US" sz="3200" dirty="0"/>
          </a:p>
          <a:p>
            <a:r>
              <a:rPr lang="es-ES" sz="3600" dirty="0"/>
              <a:t>Industria de la construcción:</a:t>
            </a:r>
            <a:endParaRPr lang="en-US" sz="3600" dirty="0"/>
          </a:p>
          <a:p>
            <a:pPr lvl="1"/>
            <a:r>
              <a:rPr lang="es-ES" sz="3200" dirty="0"/>
              <a:t>Protección contra caídas cuando se está trabajando a 6 pies sobre el nivel inferior</a:t>
            </a:r>
            <a:endParaRPr lang="en-US" sz="3200" dirty="0"/>
          </a:p>
        </p:txBody>
      </p:sp>
      <p:sp>
        <p:nvSpPr>
          <p:cNvPr id="8" name="Titel 1"/>
          <p:cNvSpPr>
            <a:spLocks noGrp="1"/>
          </p:cNvSpPr>
          <p:nvPr>
            <p:ph type="title" idx="4294967295"/>
          </p:nvPr>
        </p:nvSpPr>
        <p:spPr>
          <a:xfrm>
            <a:off x="886618" y="209487"/>
            <a:ext cx="7370762" cy="1270000"/>
          </a:xfrm>
          <a:prstGeom prst="rect">
            <a:avLst/>
          </a:prstGeom>
        </p:spPr>
        <p:txBody>
          <a:bodyPr>
            <a:noAutofit/>
          </a:bodyPr>
          <a:lstStyle/>
          <a:p>
            <a:pPr algn="ctr"/>
            <a:r>
              <a:rPr lang="es-ES" sz="4000" dirty="0"/>
              <a:t>Reglamentos de OSHA sobre protección contra caídas </a:t>
            </a:r>
            <a:endParaRPr lang="de-DE" sz="4000" dirty="0">
              <a:ea typeface="Helvetica" panose="020B0604020202020204" pitchFamily="34" charset="0"/>
            </a:endParaRPr>
          </a:p>
        </p:txBody>
      </p:sp>
    </p:spTree>
    <p:extLst>
      <p:ext uri="{BB962C8B-B14F-4D97-AF65-F5344CB8AC3E}">
        <p14:creationId xmlns:p14="http://schemas.microsoft.com/office/powerpoint/2010/main" val="3097457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8660" y="1246886"/>
            <a:ext cx="7886700" cy="4973638"/>
          </a:xfrm>
          <a:prstGeom prst="rect">
            <a:avLst/>
          </a:prstGeom>
        </p:spPr>
        <p:txBody>
          <a:bodyPr/>
          <a:lstStyle/>
          <a:p>
            <a:r>
              <a:rPr lang="es-ES" dirty="0"/>
              <a:t>conjunto de 4 caras de líneas en el lugar para advertir a los trabajadores del peligro de borde</a:t>
            </a:r>
            <a:endParaRPr lang="en-US" sz="2200" dirty="0">
              <a:latin typeface="Helvetica" panose="020B0604020202020204" pitchFamily="34" charset="0"/>
              <a:cs typeface="Helvetica" panose="020B0604020202020204" pitchFamily="34" charset="0"/>
            </a:endParaRPr>
          </a:p>
          <a:p>
            <a:pPr marL="0" indent="0">
              <a:buNone/>
            </a:pPr>
            <a:endParaRPr lang="en-US" sz="500" dirty="0">
              <a:latin typeface="Helvetica" panose="020B0604020202020204" pitchFamily="34" charset="0"/>
              <a:cs typeface="Helvetica" panose="020B0604020202020204" pitchFamily="34" charset="0"/>
            </a:endParaRPr>
          </a:p>
          <a:p>
            <a:pPr lvl="1"/>
            <a:r>
              <a:rPr lang="en-US" sz="2000" b="1" u="sng" dirty="0">
                <a:latin typeface="Helvetica" panose="020B0604020202020204" pitchFamily="34" charset="0"/>
                <a:cs typeface="Helvetica" panose="020B0604020202020204" pitchFamily="34" charset="0"/>
              </a:rPr>
              <a:t>No </a:t>
            </a:r>
            <a:r>
              <a:rPr lang="en-US" sz="2000" b="1" u="sng" dirty="0" err="1">
                <a:latin typeface="Helvetica" panose="020B0604020202020204" pitchFamily="34" charset="0"/>
                <a:cs typeface="Helvetica" panose="020B0604020202020204" pitchFamily="34" charset="0"/>
              </a:rPr>
              <a:t>es</a:t>
            </a:r>
            <a:r>
              <a:rPr lang="en-US" sz="2000" b="1" u="sng" dirty="0">
                <a:latin typeface="Helvetica" panose="020B0604020202020204" pitchFamily="34" charset="0"/>
                <a:cs typeface="Helvetica" panose="020B0604020202020204" pitchFamily="34" charset="0"/>
              </a:rPr>
              <a:t> una </a:t>
            </a:r>
            <a:r>
              <a:rPr lang="en-US" sz="2000" b="1" u="sng" dirty="0" err="1">
                <a:latin typeface="Helvetica" panose="020B0604020202020204" pitchFamily="34" charset="0"/>
                <a:cs typeface="Helvetica" panose="020B0604020202020204" pitchFamily="34" charset="0"/>
              </a:rPr>
              <a:t>baranda</a:t>
            </a:r>
            <a:endParaRPr lang="en-US" sz="2000" dirty="0">
              <a:latin typeface="Helvetica" panose="020B0604020202020204" pitchFamily="34" charset="0"/>
              <a:cs typeface="Helvetica" panose="020B0604020202020204" pitchFamily="34" charset="0"/>
            </a:endParaRPr>
          </a:p>
          <a:p>
            <a:pPr lvl="1"/>
            <a:r>
              <a:rPr lang="en-US" sz="2000" dirty="0" err="1">
                <a:latin typeface="Helvetica" panose="020B0604020202020204" pitchFamily="34" charset="0"/>
                <a:cs typeface="Helvetica" panose="020B0604020202020204" pitchFamily="34" charset="0"/>
              </a:rPr>
              <a:t>Distancia</a:t>
            </a:r>
            <a:r>
              <a:rPr lang="en-US" sz="2000" dirty="0">
                <a:latin typeface="Helvetica" panose="020B0604020202020204" pitchFamily="34" charset="0"/>
                <a:cs typeface="Helvetica" panose="020B0604020202020204" pitchFamily="34" charset="0"/>
              </a:rPr>
              <a:t> del </a:t>
            </a:r>
            <a:r>
              <a:rPr lang="en-US" sz="2000" dirty="0" err="1">
                <a:latin typeface="Helvetica" panose="020B0604020202020204" pitchFamily="34" charset="0"/>
                <a:cs typeface="Helvetica" panose="020B0604020202020204" pitchFamily="34" charset="0"/>
              </a:rPr>
              <a:t>borde</a:t>
            </a:r>
            <a:r>
              <a:rPr lang="en-US" sz="2000" dirty="0">
                <a:latin typeface="Helvetica" panose="020B0604020202020204" pitchFamily="34" charset="0"/>
                <a:cs typeface="Helvetica" panose="020B0604020202020204" pitchFamily="34" charset="0"/>
              </a:rPr>
              <a:t>:</a:t>
            </a:r>
          </a:p>
          <a:p>
            <a:pPr marL="401356" lvl="1" indent="0">
              <a:buNone/>
            </a:pPr>
            <a:endParaRPr lang="en-US" sz="400" dirty="0">
              <a:latin typeface="Helvetica" panose="020B0604020202020204" pitchFamily="34" charset="0"/>
              <a:cs typeface="Helvetica" panose="020B0604020202020204" pitchFamily="34" charset="0"/>
            </a:endParaRPr>
          </a:p>
          <a:p>
            <a:pPr marL="1031150" lvl="1" indent="-342659">
              <a:buFont typeface="Wingdings" panose="05000000000000000000" pitchFamily="2" charset="2"/>
              <a:buChar char="ü"/>
            </a:pPr>
            <a:r>
              <a:rPr lang="en-US" sz="1900" b="1" dirty="0">
                <a:latin typeface="Helvetica" panose="020B0604020202020204" pitchFamily="34" charset="0"/>
                <a:cs typeface="Helvetica" panose="020B0604020202020204" pitchFamily="34" charset="0"/>
              </a:rPr>
              <a:t>6’</a:t>
            </a:r>
            <a:r>
              <a:rPr lang="en-US" sz="1900" dirty="0">
                <a:latin typeface="Helvetica" panose="020B0604020202020204" pitchFamily="34" charset="0"/>
                <a:cs typeface="Helvetica" panose="020B0604020202020204" pitchFamily="34" charset="0"/>
              </a:rPr>
              <a:t> - General</a:t>
            </a:r>
          </a:p>
          <a:p>
            <a:pPr marL="1031150" lvl="1" indent="-342659">
              <a:buFont typeface="Wingdings" panose="05000000000000000000" pitchFamily="2" charset="2"/>
              <a:buChar char="ü"/>
            </a:pPr>
            <a:r>
              <a:rPr lang="en-US" sz="1900" b="1" dirty="0">
                <a:latin typeface="Helvetica" panose="020B0604020202020204" pitchFamily="34" charset="0"/>
                <a:cs typeface="Helvetica" panose="020B0604020202020204" pitchFamily="34" charset="0"/>
              </a:rPr>
              <a:t>10’</a:t>
            </a:r>
            <a:r>
              <a:rPr lang="en-US" sz="1900" dirty="0">
                <a:latin typeface="Helvetica" panose="020B0604020202020204" pitchFamily="34" charset="0"/>
                <a:cs typeface="Helvetica" panose="020B0604020202020204" pitchFamily="34" charset="0"/>
              </a:rPr>
              <a:t> – “</a:t>
            </a:r>
            <a:r>
              <a:rPr lang="en-US" sz="1900" dirty="0" err="1">
                <a:latin typeface="Helvetica" panose="020B0604020202020204" pitchFamily="34" charset="0"/>
                <a:cs typeface="Helvetica" panose="020B0604020202020204" pitchFamily="34" charset="0"/>
              </a:rPr>
              <a:t>Equipo</a:t>
            </a:r>
            <a:r>
              <a:rPr lang="en-US" sz="1900" dirty="0">
                <a:latin typeface="Helvetica" panose="020B0604020202020204" pitchFamily="34" charset="0"/>
                <a:cs typeface="Helvetica" panose="020B0604020202020204" pitchFamily="34" charset="0"/>
              </a:rPr>
              <a:t> </a:t>
            </a:r>
            <a:r>
              <a:rPr lang="en-US" sz="1900" dirty="0" err="1">
                <a:latin typeface="Helvetica" panose="020B0604020202020204" pitchFamily="34" charset="0"/>
                <a:cs typeface="Helvetica" panose="020B0604020202020204" pitchFamily="34" charset="0"/>
              </a:rPr>
              <a:t>mecánico</a:t>
            </a:r>
            <a:r>
              <a:rPr lang="en-US" sz="1900" dirty="0">
                <a:latin typeface="Helvetica" panose="020B0604020202020204" pitchFamily="34" charset="0"/>
                <a:cs typeface="Helvetica" panose="020B0604020202020204" pitchFamily="34" charset="0"/>
              </a:rPr>
              <a:t>”</a:t>
            </a:r>
          </a:p>
          <a:p>
            <a:pPr lvl="1"/>
            <a:r>
              <a:rPr lang="en-US" sz="2000" dirty="0">
                <a:latin typeface="Helvetica" panose="020B0604020202020204" pitchFamily="34" charset="0"/>
                <a:cs typeface="Helvetica" panose="020B0604020202020204" pitchFamily="34" charset="0"/>
              </a:rPr>
              <a:t>Permit work inside w/ no PFAS</a:t>
            </a:r>
            <a:endParaRPr lang="en-US" sz="400" dirty="0">
              <a:latin typeface="Helvetica" panose="020B0604020202020204" pitchFamily="34" charset="0"/>
              <a:cs typeface="Helvetica" panose="020B0604020202020204" pitchFamily="34" charset="0"/>
            </a:endParaRPr>
          </a:p>
          <a:p>
            <a:pPr marL="747190" lvl="1" indent="-342659">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idx="4294967295"/>
          </p:nvPr>
        </p:nvSpPr>
        <p:spPr>
          <a:xfrm>
            <a:off x="628650" y="342300"/>
            <a:ext cx="7886700" cy="777875"/>
          </a:xfrm>
          <a:prstGeom prst="rect">
            <a:avLst/>
          </a:prstGeom>
        </p:spPr>
        <p:txBody>
          <a:bodyPr/>
          <a:lstStyle/>
          <a:p>
            <a:pPr algn="ctr"/>
            <a:r>
              <a:rPr lang="es-ES" dirty="0"/>
              <a:t>Líneas de advertencia </a:t>
            </a:r>
            <a:endParaRPr lang="en-US" dirty="0"/>
          </a:p>
        </p:txBody>
      </p:sp>
      <p:pic>
        <p:nvPicPr>
          <p:cNvPr id="5" name="Picture 4" title="A drawing of four-sided warning lines on a roo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94" y="4569806"/>
            <a:ext cx="3609474" cy="1777429"/>
          </a:xfrm>
          <a:prstGeom prst="rect">
            <a:avLst/>
          </a:prstGeom>
        </p:spPr>
      </p:pic>
    </p:spTree>
    <p:extLst>
      <p:ext uri="{BB962C8B-B14F-4D97-AF65-F5344CB8AC3E}">
        <p14:creationId xmlns:p14="http://schemas.microsoft.com/office/powerpoint/2010/main" val="4583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76350"/>
            <a:ext cx="5162550" cy="4973638"/>
          </a:xfrm>
          <a:prstGeom prst="rect">
            <a:avLst/>
          </a:prstGeom>
        </p:spPr>
        <p:txBody>
          <a:bodyPr>
            <a:normAutofit/>
          </a:bodyPr>
          <a:lstStyle/>
          <a:p>
            <a:pPr marL="0" indent="0">
              <a:buNone/>
            </a:pPr>
            <a:endParaRPr lang="en-US" sz="600" dirty="0">
              <a:latin typeface="Times New Roman" panose="02020603050405020304" pitchFamily="18" charset="0"/>
              <a:cs typeface="Times New Roman" panose="02020603050405020304" pitchFamily="18" charset="0"/>
            </a:endParaRPr>
          </a:p>
          <a:p>
            <a:r>
              <a:rPr lang="es-ES" dirty="0"/>
              <a:t>¿Donde se encuentran las normas de uso de escalera?</a:t>
            </a:r>
            <a:endParaRPr lang="en-US" dirty="0"/>
          </a:p>
          <a:p>
            <a:pPr marL="0" indent="0">
              <a:buNone/>
            </a:pPr>
            <a:endParaRPr lang="en-US" sz="500" dirty="0">
              <a:latin typeface="Helvetica" panose="020B0604020202020204" pitchFamily="34" charset="0"/>
              <a:cs typeface="Helvetica" panose="020B0604020202020204" pitchFamily="34" charset="0"/>
            </a:endParaRPr>
          </a:p>
          <a:p>
            <a:pPr marL="629795">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1910 – Sub-</a:t>
            </a:r>
            <a:r>
              <a:rPr lang="en-US" sz="2000" dirty="0" err="1">
                <a:latin typeface="Helvetica" panose="020B0604020202020204" pitchFamily="34" charset="0"/>
                <a:cs typeface="Helvetica" panose="020B0604020202020204" pitchFamily="34" charset="0"/>
              </a:rPr>
              <a:t>parte</a:t>
            </a:r>
            <a:r>
              <a:rPr lang="en-US" sz="2000" dirty="0">
                <a:latin typeface="Helvetica" panose="020B0604020202020204" pitchFamily="34" charset="0"/>
                <a:cs typeface="Helvetica" panose="020B0604020202020204" pitchFamily="34" charset="0"/>
              </a:rPr>
              <a:t> D</a:t>
            </a:r>
          </a:p>
          <a:p>
            <a:pPr indent="0">
              <a:buNone/>
            </a:pPr>
            <a:endParaRPr lang="en-US" sz="500" dirty="0">
              <a:latin typeface="Helvetica" panose="020B0604020202020204" pitchFamily="34" charset="0"/>
              <a:cs typeface="Helvetica" panose="020B0604020202020204" pitchFamily="34" charset="0"/>
            </a:endParaRPr>
          </a:p>
          <a:p>
            <a:pPr marL="588647" indent="-342900">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1926 – Sub-</a:t>
            </a:r>
            <a:r>
              <a:rPr lang="en-US" sz="2000" dirty="0" err="1">
                <a:latin typeface="Helvetica" panose="020B0604020202020204" pitchFamily="34" charset="0"/>
                <a:cs typeface="Helvetica" panose="020B0604020202020204" pitchFamily="34" charset="0"/>
              </a:rPr>
              <a:t>parte</a:t>
            </a:r>
            <a:r>
              <a:rPr lang="en-US" sz="2000" dirty="0">
                <a:latin typeface="Helvetica" panose="020B0604020202020204" pitchFamily="34" charset="0"/>
                <a:cs typeface="Helvetica" panose="020B0604020202020204" pitchFamily="34" charset="0"/>
              </a:rPr>
              <a:t> X</a:t>
            </a:r>
          </a:p>
          <a:p>
            <a:pPr indent="0">
              <a:buNone/>
            </a:pPr>
            <a:endParaRPr lang="en-US" sz="500" dirty="0">
              <a:latin typeface="Helvetica" panose="020B0604020202020204" pitchFamily="34" charset="0"/>
              <a:cs typeface="Helvetica" panose="020B0604020202020204" pitchFamily="34" charset="0"/>
            </a:endParaRPr>
          </a:p>
          <a:p>
            <a:r>
              <a:rPr lang="es-ES" dirty="0"/>
              <a:t>¿Cuándo es necesario protección de caídas?</a:t>
            </a:r>
            <a:endParaRPr lang="en-US" dirty="0"/>
          </a:p>
          <a:p>
            <a:pPr marL="0" indent="0">
              <a:buNone/>
            </a:pPr>
            <a:endParaRPr lang="en-US" sz="700" dirty="0">
              <a:latin typeface="Helvetica" panose="020B0604020202020204" pitchFamily="34" charset="0"/>
              <a:cs typeface="Helvetica" panose="020B0604020202020204" pitchFamily="34" charset="0"/>
            </a:endParaRPr>
          </a:p>
          <a:p>
            <a:pPr lvl="1"/>
            <a:r>
              <a:rPr lang="es-ES" sz="2000" dirty="0">
                <a:latin typeface="Helvetica" panose="020B0604020202020204" pitchFamily="34" charset="0"/>
                <a:cs typeface="Helvetica" panose="020B0604020202020204" pitchFamily="34" charset="0"/>
              </a:rPr>
              <a:t>La recomendación sería utilizar protección siempre que sea posible.</a:t>
            </a:r>
          </a:p>
          <a:p>
            <a:pPr marL="402942" indent="0">
              <a:buNone/>
            </a:pPr>
            <a:endParaRPr lang="en-US" sz="2000" dirty="0">
              <a:latin typeface="Helvetica" panose="020B0604020202020204" pitchFamily="34" charset="0"/>
              <a:cs typeface="Helvetica" panose="020B0604020202020204" pitchFamily="34" charset="0"/>
            </a:endParaRPr>
          </a:p>
        </p:txBody>
      </p:sp>
      <p:sp>
        <p:nvSpPr>
          <p:cNvPr id="2" name="Title 1"/>
          <p:cNvSpPr>
            <a:spLocks noGrp="1"/>
          </p:cNvSpPr>
          <p:nvPr>
            <p:ph type="title" idx="4294967295"/>
          </p:nvPr>
        </p:nvSpPr>
        <p:spPr>
          <a:xfrm>
            <a:off x="903288" y="250825"/>
            <a:ext cx="8240712" cy="777875"/>
          </a:xfrm>
          <a:prstGeom prst="rect">
            <a:avLst/>
          </a:prstGeom>
        </p:spPr>
        <p:txBody>
          <a:bodyPr/>
          <a:lstStyle/>
          <a:p>
            <a:r>
              <a:rPr lang="es-ES" dirty="0"/>
              <a:t>Escaleras</a:t>
            </a:r>
            <a:endParaRPr lang="en-US" dirty="0"/>
          </a:p>
        </p:txBody>
      </p:sp>
      <p:pic>
        <p:nvPicPr>
          <p:cNvPr id="7" name="Picture 6" descr="A picture showing a worker standing on a lad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0895" y="1665013"/>
            <a:ext cx="2386931" cy="4195016"/>
          </a:xfrm>
          <a:prstGeom prst="rect">
            <a:avLst/>
          </a:prstGeom>
          <a:effectLst>
            <a:softEdge rad="63500"/>
          </a:effectLst>
        </p:spPr>
      </p:pic>
    </p:spTree>
    <p:extLst>
      <p:ext uri="{BB962C8B-B14F-4D97-AF65-F5344CB8AC3E}">
        <p14:creationId xmlns:p14="http://schemas.microsoft.com/office/powerpoint/2010/main" val="632791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3" name="Rectangle 2"/>
          <p:cNvSpPr>
            <a:spLocks noGrp="1" noChangeArrowheads="1"/>
          </p:cNvSpPr>
          <p:nvPr>
            <p:ph type="title" idx="4294967295"/>
          </p:nvPr>
        </p:nvSpPr>
        <p:spPr>
          <a:xfrm>
            <a:off x="914400" y="266700"/>
            <a:ext cx="8229600" cy="1143000"/>
          </a:xfrm>
          <a:prstGeom prst="rect">
            <a:avLst/>
          </a:prstGeom>
        </p:spPr>
        <p:txBody>
          <a:bodyPr vert="horz" lIns="88900" tIns="50799" rIns="88900" bIns="50799" rtlCol="0" anchor="ctr">
            <a:normAutofit/>
          </a:bodyPr>
          <a:lstStyle/>
          <a:p>
            <a:r>
              <a:rPr lang="es-ES" sz="3200" dirty="0"/>
              <a:t>Mal uso de Escaleras portátiles</a:t>
            </a:r>
            <a:endParaRPr lang="en-US" sz="3200" dirty="0"/>
          </a:p>
        </p:txBody>
      </p:sp>
      <p:pic>
        <p:nvPicPr>
          <p:cNvPr id="179204" name="Picture 4" descr="A picture showing a worker standing on top of a secured inclined ladd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2433" y="2971354"/>
            <a:ext cx="2514823" cy="275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79205" name="Picture 5" descr="A picture showing a worker standing on the topmost step of a ladde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571192" y="1141885"/>
            <a:ext cx="2000250" cy="229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79206" name="Picture 6" descr="A picture showing a ladder needing proper repairs"/>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4572000" y="1141885"/>
            <a:ext cx="2447851" cy="21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79207" name="Picture 7" descr="A picture showing a worker standing on a ladder without fully opened spreade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7019851" y="1153223"/>
            <a:ext cx="1924348" cy="239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79208" name="Rectangle 8"/>
          <p:cNvSpPr>
            <a:spLocks/>
          </p:cNvSpPr>
          <p:nvPr/>
        </p:nvSpPr>
        <p:spPr bwMode="auto">
          <a:xfrm>
            <a:off x="532433" y="5790903"/>
            <a:ext cx="2514823" cy="37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ct val="0"/>
              </a:spcBef>
              <a:buSzTx/>
              <a:buFontTx/>
              <a:buNone/>
            </a:pP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Esta</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se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ve</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bien</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t>
            </a:r>
            <a:endParaRPr lang="en-US" altLang="en-US" sz="2531" dirty="0"/>
          </a:p>
        </p:txBody>
      </p:sp>
      <p:pic>
        <p:nvPicPr>
          <p:cNvPr id="179209" name="Picture 9" descr="A picture showing a ladder secured to the roo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3176178" y="3552609"/>
            <a:ext cx="1857375" cy="238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 name="Arrow: Right 2" descr="Muestra una elscalera asegurada" title="Flecha a la izquierda">
            <a:extLst>
              <a:ext uri="{FF2B5EF4-FFF2-40B4-BE49-F238E27FC236}">
                <a16:creationId xmlns:a16="http://schemas.microsoft.com/office/drawing/2014/main" id="{F07AF404-70DB-4CC0-AB8D-5281BEBE69CB}"/>
              </a:ext>
            </a:extLst>
          </p:cNvPr>
          <p:cNvSpPr/>
          <p:nvPr/>
        </p:nvSpPr>
        <p:spPr>
          <a:xfrm rot="10800000">
            <a:off x="5167808" y="4744357"/>
            <a:ext cx="858894" cy="734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9EE02E-C221-4AC7-AA2C-B5B020288D0E}"/>
              </a:ext>
            </a:extLst>
          </p:cNvPr>
          <p:cNvSpPr txBox="1"/>
          <p:nvPr/>
        </p:nvSpPr>
        <p:spPr>
          <a:xfrm>
            <a:off x="6160956" y="4647829"/>
            <a:ext cx="2228404" cy="107721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Está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asegurada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606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730375"/>
            <a:ext cx="4940300" cy="4400550"/>
          </a:xfrm>
          <a:prstGeom prst="rect">
            <a:avLst/>
          </a:prstGeom>
        </p:spPr>
        <p:txBody>
          <a:bodyPr>
            <a:normAutofit/>
          </a:bodyPr>
          <a:lstStyle/>
          <a:p>
            <a:r>
              <a:rPr lang="es-419" sz="2000" dirty="0">
                <a:latin typeface="Helvetica" panose="020B0604020202020204" pitchFamily="34" charset="0"/>
                <a:cs typeface="Helvetica" panose="020B0604020202020204" pitchFamily="34" charset="0"/>
              </a:rPr>
              <a:t>¿Se requiere protección contra caídas? </a:t>
            </a:r>
          </a:p>
          <a:p>
            <a:r>
              <a:rPr lang="es-419" sz="2000" dirty="0">
                <a:latin typeface="Helvetica" panose="020B0604020202020204" pitchFamily="34" charset="0"/>
                <a:cs typeface="Helvetica" panose="020B0604020202020204" pitchFamily="34" charset="0"/>
              </a:rPr>
              <a:t>¿Dónde se debe conectar?</a:t>
            </a:r>
          </a:p>
          <a:p>
            <a:pPr marL="0" indent="0">
              <a:buNone/>
            </a:pPr>
            <a:endParaRPr lang="es-419" sz="200" dirty="0">
              <a:latin typeface="Helvetica" panose="020B0604020202020204" pitchFamily="34" charset="0"/>
              <a:cs typeface="Helvetica" panose="020B0604020202020204" pitchFamily="34" charset="0"/>
            </a:endParaRPr>
          </a:p>
          <a:p>
            <a:pPr lvl="1"/>
            <a:r>
              <a:rPr lang="es-419" sz="2000" dirty="0">
                <a:latin typeface="Helvetica" panose="020B0604020202020204" pitchFamily="34" charset="0"/>
                <a:cs typeface="Helvetica" panose="020B0604020202020204" pitchFamily="34" charset="0"/>
              </a:rPr>
              <a:t>¿Qué pasa fuera de la canasta?</a:t>
            </a:r>
          </a:p>
          <a:p>
            <a:pPr lvl="1"/>
            <a:r>
              <a:rPr lang="es-419" sz="2000" dirty="0">
                <a:latin typeface="Helvetica" panose="020B0604020202020204" pitchFamily="34" charset="0"/>
                <a:cs typeface="Helvetica" panose="020B0604020202020204" pitchFamily="34" charset="0"/>
              </a:rPr>
              <a:t>¿Qué pasa con las barandas?</a:t>
            </a:r>
          </a:p>
          <a:p>
            <a:pPr marL="401356" lvl="1" indent="0">
              <a:buNone/>
            </a:pPr>
            <a:endParaRPr lang="es-419" sz="200" dirty="0">
              <a:latin typeface="Helvetica" panose="020B0604020202020204" pitchFamily="34" charset="0"/>
              <a:cs typeface="Helvetica" panose="020B0604020202020204" pitchFamily="34" charset="0"/>
            </a:endParaRPr>
          </a:p>
          <a:p>
            <a:r>
              <a:rPr lang="es-419" sz="2000" dirty="0">
                <a:latin typeface="Helvetica" panose="020B0604020202020204" pitchFamily="34" charset="0"/>
                <a:cs typeface="Helvetica" panose="020B0604020202020204" pitchFamily="34" charset="0"/>
              </a:rPr>
              <a:t>En general se prohíbe:</a:t>
            </a:r>
          </a:p>
          <a:p>
            <a:pPr marL="0" indent="0">
              <a:buNone/>
            </a:pPr>
            <a:endParaRPr lang="es-419" sz="200" dirty="0">
              <a:latin typeface="Helvetica" panose="020B0604020202020204" pitchFamily="34" charset="0"/>
              <a:cs typeface="Helvetica" panose="020B0604020202020204" pitchFamily="34" charset="0"/>
            </a:endParaRPr>
          </a:p>
          <a:p>
            <a:pPr marL="682150" lvl="1" indent="-342659"/>
            <a:r>
              <a:rPr lang="es-419" sz="2000" dirty="0">
                <a:latin typeface="Helvetica" panose="020B0604020202020204" pitchFamily="34" charset="0"/>
                <a:cs typeface="Helvetica" panose="020B0604020202020204" pitchFamily="34" charset="0"/>
              </a:rPr>
              <a:t>Mover la plataforma largas distancias con la canasta elevada</a:t>
            </a:r>
          </a:p>
          <a:p>
            <a:pPr marL="682150" lvl="1" indent="-342659"/>
            <a:r>
              <a:rPr lang="es-419" sz="2000" dirty="0">
                <a:latin typeface="Helvetica" panose="020B0604020202020204" pitchFamily="34" charset="0"/>
                <a:cs typeface="Helvetica" panose="020B0604020202020204" pitchFamily="34" charset="0"/>
              </a:rPr>
              <a:t>Pararse sobre las barandas</a:t>
            </a:r>
          </a:p>
        </p:txBody>
      </p:sp>
      <p:sp>
        <p:nvSpPr>
          <p:cNvPr id="2" name="Title 1"/>
          <p:cNvSpPr>
            <a:spLocks noGrp="1"/>
          </p:cNvSpPr>
          <p:nvPr>
            <p:ph type="title" idx="4294967295"/>
          </p:nvPr>
        </p:nvSpPr>
        <p:spPr>
          <a:xfrm>
            <a:off x="0" y="304800"/>
            <a:ext cx="6983413" cy="1216025"/>
          </a:xfrm>
          <a:prstGeom prst="rect">
            <a:avLst/>
          </a:prstGeom>
        </p:spPr>
        <p:txBody>
          <a:bodyPr>
            <a:normAutofit/>
          </a:bodyPr>
          <a:lstStyle/>
          <a:p>
            <a:r>
              <a:rPr lang="es-419" dirty="0"/>
              <a:t>Protección en Plataformas Aéreas.</a:t>
            </a:r>
          </a:p>
        </p:txBody>
      </p:sp>
      <p:pic>
        <p:nvPicPr>
          <p:cNvPr id="18" name="Picture 17" descr="A picture showing an attached snaphook"/>
          <p:cNvPicPr/>
          <p:nvPr/>
        </p:nvPicPr>
        <p:blipFill>
          <a:blip r:embed="rId3" cstate="email">
            <a:extLst>
              <a:ext uri="{28A0092B-C50C-407E-A947-70E740481C1C}">
                <a14:useLocalDpi xmlns:a14="http://schemas.microsoft.com/office/drawing/2010/main"/>
              </a:ext>
            </a:extLst>
          </a:blip>
          <a:stretch>
            <a:fillRect/>
          </a:stretch>
        </p:blipFill>
        <p:spPr>
          <a:xfrm>
            <a:off x="5951094" y="1763380"/>
            <a:ext cx="2567841" cy="2210949"/>
          </a:xfrm>
          <a:prstGeom prst="rect">
            <a:avLst/>
          </a:prstGeom>
          <a:effectLst>
            <a:softEdge rad="63500"/>
          </a:effectLst>
        </p:spPr>
      </p:pic>
      <p:pic>
        <p:nvPicPr>
          <p:cNvPr id="19" name="Picture 18" descr="A picture showing a worker inside a basket guardrail"/>
          <p:cNvPicPr/>
          <p:nvPr/>
        </p:nvPicPr>
        <p:blipFill>
          <a:blip r:embed="rId4" cstate="email">
            <a:extLst>
              <a:ext uri="{28A0092B-C50C-407E-A947-70E740481C1C}">
                <a14:useLocalDpi xmlns:a14="http://schemas.microsoft.com/office/drawing/2010/main"/>
              </a:ext>
            </a:extLst>
          </a:blip>
          <a:stretch>
            <a:fillRect/>
          </a:stretch>
        </p:blipFill>
        <p:spPr>
          <a:xfrm>
            <a:off x="6457950" y="4464797"/>
            <a:ext cx="2282847" cy="1779825"/>
          </a:xfrm>
          <a:prstGeom prst="rect">
            <a:avLst/>
          </a:prstGeom>
          <a:effectLst>
            <a:softEdge rad="63500"/>
          </a:effectLst>
        </p:spPr>
      </p:pic>
    </p:spTree>
    <p:extLst>
      <p:ext uri="{BB962C8B-B14F-4D97-AF65-F5344CB8AC3E}">
        <p14:creationId xmlns:p14="http://schemas.microsoft.com/office/powerpoint/2010/main" val="4284503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AB1E5-3183-864A-82E4-54E45FA4FA70}"/>
              </a:ext>
            </a:extLst>
          </p:cNvPr>
          <p:cNvSpPr>
            <a:spLocks noGrp="1"/>
          </p:cNvSpPr>
          <p:nvPr>
            <p:ph type="title"/>
          </p:nvPr>
        </p:nvSpPr>
        <p:spPr>
          <a:xfrm>
            <a:off x="628650" y="345810"/>
            <a:ext cx="3840421" cy="1325563"/>
          </a:xfrm>
        </p:spPr>
        <p:txBody>
          <a:bodyPr vert="horz" lIns="91440" tIns="45720" rIns="91440" bIns="45720" rtlCol="0" anchor="ctr">
            <a:normAutofit/>
          </a:bodyPr>
          <a:lstStyle/>
          <a:p>
            <a:r>
              <a:rPr lang="en-US" dirty="0" err="1">
                <a:latin typeface="+mn-lt"/>
                <a:ea typeface="+mn-ea"/>
                <a:cs typeface="+mn-cs"/>
              </a:rPr>
              <a:t>Reglas</a:t>
            </a:r>
            <a:endParaRPr lang="en-US" dirty="0">
              <a:latin typeface="+mn-lt"/>
              <a:ea typeface="+mn-ea"/>
              <a:cs typeface="+mn-cs"/>
            </a:endParaRPr>
          </a:p>
        </p:txBody>
      </p:sp>
      <p:sp>
        <p:nvSpPr>
          <p:cNvPr id="2" name="Content Placeholder 1">
            <a:extLst>
              <a:ext uri="{FF2B5EF4-FFF2-40B4-BE49-F238E27FC236}">
                <a16:creationId xmlns:a16="http://schemas.microsoft.com/office/drawing/2014/main" id="{33986265-B6B1-F446-9360-F6647BA570AE}"/>
              </a:ext>
            </a:extLst>
          </p:cNvPr>
          <p:cNvSpPr>
            <a:spLocks noGrp="1"/>
          </p:cNvSpPr>
          <p:nvPr>
            <p:ph idx="1"/>
          </p:nvPr>
        </p:nvSpPr>
        <p:spPr>
          <a:xfrm>
            <a:off x="628650" y="1825625"/>
            <a:ext cx="3819146" cy="4351338"/>
          </a:xfrm>
        </p:spPr>
        <p:txBody>
          <a:bodyPr vert="horz" lIns="91440" tIns="45720" rIns="91440" bIns="45720" rtlCol="0">
            <a:normAutofit/>
          </a:bodyPr>
          <a:lstStyle/>
          <a:p>
            <a:r>
              <a:rPr lang="en-US" dirty="0"/>
              <a:t>Por favor </a:t>
            </a:r>
            <a:r>
              <a:rPr lang="en-US" dirty="0" err="1"/>
              <a:t>mantenga</a:t>
            </a:r>
            <a:r>
              <a:rPr lang="en-US" dirty="0"/>
              <a:t> la </a:t>
            </a:r>
            <a:r>
              <a:rPr lang="en-US" dirty="0" err="1"/>
              <a:t>máscara</a:t>
            </a:r>
            <a:r>
              <a:rPr lang="en-US" dirty="0"/>
              <a:t> </a:t>
            </a:r>
            <a:r>
              <a:rPr lang="en-US" dirty="0" err="1"/>
              <a:t>puesta</a:t>
            </a:r>
            <a:r>
              <a:rPr lang="en-US" dirty="0"/>
              <a:t> </a:t>
            </a:r>
            <a:r>
              <a:rPr lang="en-US" dirty="0" err="1"/>
              <a:t>en</a:t>
            </a:r>
            <a:r>
              <a:rPr lang="en-US" dirty="0"/>
              <a:t> </a:t>
            </a:r>
            <a:r>
              <a:rPr lang="en-US" dirty="0" err="1"/>
              <a:t>todo</a:t>
            </a:r>
            <a:r>
              <a:rPr lang="en-US" dirty="0"/>
              <a:t> </a:t>
            </a:r>
            <a:r>
              <a:rPr lang="en-US" dirty="0" err="1"/>
              <a:t>momento</a:t>
            </a:r>
            <a:endParaRPr lang="en-US" dirty="0"/>
          </a:p>
          <a:p>
            <a:r>
              <a:rPr lang="en-US" dirty="0"/>
              <a:t>No </a:t>
            </a:r>
            <a:r>
              <a:rPr lang="en-US" dirty="0" err="1"/>
              <a:t>hablar</a:t>
            </a:r>
            <a:r>
              <a:rPr lang="en-US" dirty="0"/>
              <a:t> </a:t>
            </a:r>
            <a:r>
              <a:rPr lang="en-US" dirty="0" err="1"/>
              <a:t>durante</a:t>
            </a:r>
            <a:r>
              <a:rPr lang="en-US" dirty="0"/>
              <a:t> la </a:t>
            </a:r>
            <a:r>
              <a:rPr lang="en-US" dirty="0" err="1"/>
              <a:t>clase</a:t>
            </a:r>
            <a:endParaRPr lang="en-US" dirty="0"/>
          </a:p>
          <a:p>
            <a:r>
              <a:rPr lang="en-US" dirty="0">
                <a:latin typeface="+mn-lt"/>
                <a:cs typeface="+mn-cs"/>
              </a:rPr>
              <a:t>No </a:t>
            </a:r>
            <a:r>
              <a:rPr lang="en-US" dirty="0" err="1">
                <a:latin typeface="+mn-lt"/>
                <a:cs typeface="+mn-cs"/>
              </a:rPr>
              <a:t>uso</a:t>
            </a:r>
            <a:r>
              <a:rPr lang="en-US" dirty="0">
                <a:latin typeface="+mn-lt"/>
                <a:cs typeface="+mn-cs"/>
              </a:rPr>
              <a:t> de </a:t>
            </a:r>
            <a:r>
              <a:rPr lang="en-US" dirty="0" err="1">
                <a:latin typeface="+mn-lt"/>
                <a:cs typeface="+mn-cs"/>
              </a:rPr>
              <a:t>celular</a:t>
            </a:r>
            <a:r>
              <a:rPr lang="en-US" dirty="0">
                <a:latin typeface="+mn-lt"/>
                <a:cs typeface="+mn-cs"/>
              </a:rPr>
              <a:t> </a:t>
            </a:r>
            <a:r>
              <a:rPr lang="en-US" dirty="0" err="1">
                <a:latin typeface="+mn-lt"/>
                <a:cs typeface="+mn-cs"/>
              </a:rPr>
              <a:t>durante</a:t>
            </a:r>
            <a:r>
              <a:rPr lang="en-US" dirty="0">
                <a:latin typeface="+mn-lt"/>
                <a:cs typeface="+mn-cs"/>
              </a:rPr>
              <a:t> la </a:t>
            </a:r>
            <a:r>
              <a:rPr lang="en-US" dirty="0" err="1">
                <a:latin typeface="+mn-lt"/>
                <a:cs typeface="+mn-cs"/>
              </a:rPr>
              <a:t>clase</a:t>
            </a:r>
            <a:endParaRPr lang="en-US" dirty="0">
              <a:latin typeface="+mn-lt"/>
              <a:cs typeface="+mn-cs"/>
            </a:endParaRPr>
          </a:p>
          <a:p>
            <a:r>
              <a:rPr lang="en-US" dirty="0"/>
              <a:t>Favor de </a:t>
            </a:r>
            <a:r>
              <a:rPr lang="en-US" dirty="0" err="1"/>
              <a:t>completar</a:t>
            </a:r>
            <a:r>
              <a:rPr lang="en-US" dirty="0"/>
              <a:t> </a:t>
            </a:r>
            <a:r>
              <a:rPr lang="en-US" dirty="0" err="1"/>
              <a:t>todo</a:t>
            </a:r>
            <a:r>
              <a:rPr lang="en-US" dirty="0"/>
              <a:t> el </a:t>
            </a:r>
            <a:r>
              <a:rPr lang="en-US" dirty="0" err="1"/>
              <a:t>papeleo</a:t>
            </a:r>
            <a:r>
              <a:rPr lang="en-US" dirty="0"/>
              <a:t> </a:t>
            </a:r>
            <a:r>
              <a:rPr lang="en-US" dirty="0" err="1"/>
              <a:t>entregado</a:t>
            </a:r>
            <a:r>
              <a:rPr lang="en-US" dirty="0"/>
              <a:t> (</a:t>
            </a:r>
            <a:r>
              <a:rPr lang="en-US" dirty="0" err="1"/>
              <a:t>Electronico</a:t>
            </a:r>
            <a:r>
              <a:rPr lang="en-US" dirty="0"/>
              <a:t>)</a:t>
            </a:r>
            <a:endParaRPr lang="en-US" dirty="0">
              <a:latin typeface="+mn-lt"/>
              <a:cs typeface="+mn-cs"/>
            </a:endParaRPr>
          </a:p>
        </p:txBody>
      </p:sp>
      <p:sp useBgFill="1">
        <p:nvSpPr>
          <p:cNvPr id="9" name="TextBox 8">
            <a:extLst>
              <a:ext uri="{FF2B5EF4-FFF2-40B4-BE49-F238E27FC236}">
                <a16:creationId xmlns:a16="http://schemas.microsoft.com/office/drawing/2014/main" id="{EBE290C2-CC3E-7C45-8FCF-F494E097DFB6}"/>
              </a:ext>
            </a:extLst>
          </p:cNvPr>
          <p:cNvSpPr txBox="1"/>
          <p:nvPr/>
        </p:nvSpPr>
        <p:spPr>
          <a:xfrm>
            <a:off x="255494" y="6176963"/>
            <a:ext cx="6091518" cy="544511"/>
          </a:xfrm>
          <a:prstGeom prst="rect">
            <a:avLst/>
          </a:prstGeom>
        </p:spPr>
        <p:txBody>
          <a:bodyPr wrap="square" rtlCol="0">
            <a:spAutoFit/>
          </a:bodyPr>
          <a:lstStyle/>
          <a:p>
            <a:endParaRPr lang="en-US" dirty="0"/>
          </a:p>
        </p:txBody>
      </p:sp>
      <p:pic>
        <p:nvPicPr>
          <p:cNvPr id="15" name="Picture 2" descr="Mobile Prohibited High Res Stock Images | Shutterstock">
            <a:extLst>
              <a:ext uri="{FF2B5EF4-FFF2-40B4-BE49-F238E27FC236}">
                <a16:creationId xmlns:a16="http://schemas.microsoft.com/office/drawing/2014/main" id="{438D771B-A5F8-014C-A0BC-B88BF7E06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25" r="8668" b="6186"/>
          <a:stretch/>
        </p:blipFill>
        <p:spPr bwMode="auto">
          <a:xfrm>
            <a:off x="5925944" y="2574441"/>
            <a:ext cx="3218056" cy="387477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 name="TextBox 9">
            <a:extLst>
              <a:ext uri="{FF2B5EF4-FFF2-40B4-BE49-F238E27FC236}">
                <a16:creationId xmlns:a16="http://schemas.microsoft.com/office/drawing/2014/main" id="{4184DD26-D690-3341-9DD4-A68FFCB8C9E1}"/>
              </a:ext>
            </a:extLst>
          </p:cNvPr>
          <p:cNvSpPr txBox="1"/>
          <p:nvPr/>
        </p:nvSpPr>
        <p:spPr>
          <a:xfrm>
            <a:off x="0" y="0"/>
            <a:ext cx="628650" cy="6858000"/>
          </a:xfrm>
          <a:prstGeom prst="rect">
            <a:avLst/>
          </a:prstGeom>
        </p:spPr>
        <p:txBody>
          <a:bodyPr wrap="square" rtlCol="0">
            <a:spAutoFit/>
          </a:bodyPr>
          <a:lstStyle/>
          <a:p>
            <a:endParaRPr lang="en-US" dirty="0"/>
          </a:p>
        </p:txBody>
      </p:sp>
      <p:pic>
        <p:nvPicPr>
          <p:cNvPr id="17" name="Picture 16" descr="A picture containing text, sign&#10;&#10;Description automatically generated">
            <a:extLst>
              <a:ext uri="{FF2B5EF4-FFF2-40B4-BE49-F238E27FC236}">
                <a16:creationId xmlns:a16="http://schemas.microsoft.com/office/drawing/2014/main" id="{20137ADB-264D-DC4A-A689-C34366A9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931" y="408782"/>
            <a:ext cx="3452327" cy="2035396"/>
          </a:xfrm>
          <a:prstGeom prst="rect">
            <a:avLst/>
          </a:prstGeom>
        </p:spPr>
      </p:pic>
    </p:spTree>
    <p:extLst>
      <p:ext uri="{BB962C8B-B14F-4D97-AF65-F5344CB8AC3E}">
        <p14:creationId xmlns:p14="http://schemas.microsoft.com/office/powerpoint/2010/main" val="3450920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257300" y="439738"/>
            <a:ext cx="7886700" cy="777875"/>
          </a:xfrm>
          <a:prstGeom prst="rect">
            <a:avLst/>
          </a:prstGeom>
        </p:spPr>
        <p:txBody>
          <a:bodyPr>
            <a:normAutofit/>
          </a:bodyPr>
          <a:lstStyle/>
          <a:p>
            <a:r>
              <a:rPr lang="es-ES" dirty="0"/>
              <a:t>Tipos de andamio - soportados</a:t>
            </a:r>
            <a:endParaRPr lang="en-US" dirty="0"/>
          </a:p>
        </p:txBody>
      </p:sp>
      <p:pic>
        <p:nvPicPr>
          <p:cNvPr id="2" name="Picture 1" title="A picture showing different types of supported scaffold: Ladder jack, pump jack, frame, tube &amp; coupler, mobile, specialty, po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22" y="1803884"/>
            <a:ext cx="8001000" cy="3986213"/>
          </a:xfrm>
          <a:prstGeom prst="rect">
            <a:avLst/>
          </a:prstGeom>
        </p:spPr>
      </p:pic>
    </p:spTree>
    <p:extLst>
      <p:ext uri="{BB962C8B-B14F-4D97-AF65-F5344CB8AC3E}">
        <p14:creationId xmlns:p14="http://schemas.microsoft.com/office/powerpoint/2010/main" val="1609150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4" name="Rectangle 3"/>
          <p:cNvSpPr>
            <a:spLocks noGrp="1" noChangeArrowheads="1"/>
          </p:cNvSpPr>
          <p:nvPr>
            <p:ph type="body" idx="4294967295"/>
          </p:nvPr>
        </p:nvSpPr>
        <p:spPr>
          <a:xfrm>
            <a:off x="0" y="1890713"/>
            <a:ext cx="3859213" cy="3841750"/>
          </a:xfrm>
          <a:prstGeom prst="rect">
            <a:avLst/>
          </a:prstGeom>
        </p:spPr>
        <p:txBody>
          <a:bodyPr vert="horz" lIns="88900" tIns="50799" rIns="88900" bIns="50799" rtlCol="0" anchor="t">
            <a:normAutofit/>
          </a:bodyPr>
          <a:lstStyle/>
          <a:p>
            <a:r>
              <a:rPr lang="es-ES" dirty="0"/>
              <a:t>Evitando riesgos</a:t>
            </a:r>
            <a:endParaRPr lang="en-US" dirty="0"/>
          </a:p>
          <a:p>
            <a:r>
              <a:rPr lang="es-ES" dirty="0"/>
              <a:t>Siga las instrucciones del fabricante.</a:t>
            </a:r>
            <a:endParaRPr lang="en-US" dirty="0"/>
          </a:p>
          <a:p>
            <a:r>
              <a:rPr lang="es-ES" dirty="0"/>
              <a:t>Instalar barandas  a lo largo de todos los lados abiertos y extremos de las plataformas.</a:t>
            </a:r>
            <a:endParaRPr lang="en-US" dirty="0"/>
          </a:p>
          <a:p>
            <a:r>
              <a:rPr lang="es-ES" dirty="0"/>
              <a:t>Protección contra  caídas debe utilizarse en andamios de más de 10 pies de altura.</a:t>
            </a:r>
            <a:endParaRPr lang="en-US" dirty="0"/>
          </a:p>
        </p:txBody>
      </p:sp>
      <p:sp>
        <p:nvSpPr>
          <p:cNvPr id="7" name="Title 2"/>
          <p:cNvSpPr>
            <a:spLocks noGrp="1"/>
          </p:cNvSpPr>
          <p:nvPr>
            <p:ph type="title" idx="4294967295"/>
          </p:nvPr>
        </p:nvSpPr>
        <p:spPr>
          <a:xfrm>
            <a:off x="914400" y="331788"/>
            <a:ext cx="8229600" cy="777875"/>
          </a:xfrm>
          <a:prstGeom prst="rect">
            <a:avLst/>
          </a:prstGeom>
        </p:spPr>
        <p:txBody>
          <a:bodyPr/>
          <a:lstStyle/>
          <a:p>
            <a:r>
              <a:rPr lang="es-ES" sz="3200" dirty="0"/>
              <a:t>Andamios en la construcción</a:t>
            </a:r>
            <a:endParaRPr lang="en-US" sz="3200" dirty="0"/>
          </a:p>
        </p:txBody>
      </p:sp>
      <p:pic>
        <p:nvPicPr>
          <p:cNvPr id="138245" name="Picture 4" descr="A picture showing scaffold installation on side of a buildi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99707" y="1447726"/>
            <a:ext cx="4165699" cy="479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25928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03288" y="555625"/>
            <a:ext cx="8240712" cy="776288"/>
          </a:xfrm>
          <a:prstGeom prst="rect">
            <a:avLst/>
          </a:prstGeom>
        </p:spPr>
        <p:txBody>
          <a:bodyPr>
            <a:normAutofit/>
          </a:bodyPr>
          <a:lstStyle/>
          <a:p>
            <a:r>
              <a:rPr lang="es-ES" sz="4000" dirty="0"/>
              <a:t>Andamios en la construcción </a:t>
            </a:r>
            <a:endParaRPr lang="en-US" sz="4000" dirty="0"/>
          </a:p>
        </p:txBody>
      </p:sp>
      <p:pic>
        <p:nvPicPr>
          <p:cNvPr id="152581" name="Picture 4" descr="A picture showing scaffolding with proper barricade aroun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91656" y="3058408"/>
            <a:ext cx="4114354" cy="308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6" name="Picture 5">
            <a:extLst>
              <a:ext uri="{FF2B5EF4-FFF2-40B4-BE49-F238E27FC236}">
                <a16:creationId xmlns:a16="http://schemas.microsoft.com/office/drawing/2014/main" id="{9FE7EBFA-5EB1-49A7-8653-2A3E1B272FEC}"/>
              </a:ext>
            </a:extLst>
          </p:cNvPr>
          <p:cNvPicPr>
            <a:picLocks noChangeAspect="1"/>
          </p:cNvPicPr>
          <p:nvPr/>
        </p:nvPicPr>
        <p:blipFill>
          <a:blip r:embed="rId4"/>
          <a:stretch>
            <a:fillRect/>
          </a:stretch>
        </p:blipFill>
        <p:spPr>
          <a:xfrm>
            <a:off x="542292" y="1547736"/>
            <a:ext cx="3505504" cy="4627265"/>
          </a:xfrm>
          <a:prstGeom prst="rect">
            <a:avLst/>
          </a:prstGeom>
        </p:spPr>
      </p:pic>
    </p:spTree>
    <p:extLst>
      <p:ext uri="{BB962C8B-B14F-4D97-AF65-F5344CB8AC3E}">
        <p14:creationId xmlns:p14="http://schemas.microsoft.com/office/powerpoint/2010/main" val="1041517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unsafe situation">
            <a:extLst>
              <a:ext uri="{FF2B5EF4-FFF2-40B4-BE49-F238E27FC236}">
                <a16:creationId xmlns:a16="http://schemas.microsoft.com/office/drawing/2014/main" id="{C5EAF08D-FDE1-43FD-B401-CC00D14A44ED}"/>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l="18357" r="22866"/>
          <a:stretch/>
        </p:blipFill>
        <p:spPr>
          <a:xfrm>
            <a:off x="1178170" y="1740877"/>
            <a:ext cx="2819400" cy="4126523"/>
          </a:xfrm>
          <a:prstGeom prst="rect">
            <a:avLst/>
          </a:prstGeom>
          <a:effectLst/>
        </p:spPr>
      </p:pic>
      <p:sp>
        <p:nvSpPr>
          <p:cNvPr id="5" name="Content Placeholder 4">
            <a:extLst>
              <a:ext uri="{FF2B5EF4-FFF2-40B4-BE49-F238E27FC236}">
                <a16:creationId xmlns:a16="http://schemas.microsoft.com/office/drawing/2014/main" id="{0EB3981A-C392-4E7B-90E3-812C50C8C9F4}"/>
              </a:ext>
            </a:extLst>
          </p:cNvPr>
          <p:cNvSpPr>
            <a:spLocks noGrp="1"/>
          </p:cNvSpPr>
          <p:nvPr>
            <p:ph sz="half" idx="2"/>
          </p:nvPr>
        </p:nvSpPr>
        <p:spPr>
          <a:xfrm>
            <a:off x="4337538" y="1787770"/>
            <a:ext cx="3892354" cy="4079632"/>
          </a:xfrm>
        </p:spPr>
        <p:txBody>
          <a:bodyPr>
            <a:normAutofit/>
          </a:bodyPr>
          <a:lstStyle/>
          <a:p>
            <a:r>
              <a:rPr lang="en-US" sz="2800" dirty="0" err="1"/>
              <a:t>Trabajadores</a:t>
            </a:r>
            <a:r>
              <a:rPr lang="en-US" sz="2800" dirty="0"/>
              <a:t> </a:t>
            </a:r>
            <a:r>
              <a:rPr lang="en-US" sz="2800" dirty="0" err="1"/>
              <a:t>deben</a:t>
            </a:r>
            <a:r>
              <a:rPr lang="en-US" sz="2800" dirty="0"/>
              <a:t> </a:t>
            </a:r>
            <a:r>
              <a:rPr lang="en-US" sz="2800" dirty="0" err="1"/>
              <a:t>tener</a:t>
            </a:r>
            <a:r>
              <a:rPr lang="en-US" sz="2800" dirty="0"/>
              <a:t> </a:t>
            </a:r>
            <a:r>
              <a:rPr lang="en-US" sz="2800" dirty="0" err="1"/>
              <a:t>acceso</a:t>
            </a:r>
            <a:r>
              <a:rPr lang="en-US" sz="2800" dirty="0"/>
              <a:t> </a:t>
            </a:r>
            <a:r>
              <a:rPr lang="en-US" sz="2800" dirty="0" err="1"/>
              <a:t>apropiado</a:t>
            </a:r>
            <a:r>
              <a:rPr lang="en-US" sz="2800" dirty="0"/>
              <a:t>.</a:t>
            </a:r>
          </a:p>
        </p:txBody>
      </p:sp>
    </p:spTree>
    <p:extLst>
      <p:ext uri="{BB962C8B-B14F-4D97-AF65-F5344CB8AC3E}">
        <p14:creationId xmlns:p14="http://schemas.microsoft.com/office/powerpoint/2010/main" val="849752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427163"/>
            <a:ext cx="5575300" cy="4973637"/>
          </a:xfrm>
          <a:prstGeom prst="rect">
            <a:avLst/>
          </a:prstGeom>
        </p:spPr>
        <p:txBody>
          <a:bodyPr>
            <a:normAutofit/>
          </a:bodyPr>
          <a:lstStyle/>
          <a:p>
            <a:r>
              <a:rPr lang="es-ES" sz="2400" dirty="0"/>
              <a:t>Persona autorizada:</a:t>
            </a:r>
            <a:endParaRPr lang="en-US" sz="2400" dirty="0"/>
          </a:p>
          <a:p>
            <a:r>
              <a:rPr lang="es-ES" sz="2400" dirty="0"/>
              <a:t>Una persona aprobada o asignado por el empleador para realizar un tipo específico de deber o deberes o para estar en una ubicación específica en el sitio de trabajo.</a:t>
            </a:r>
            <a:endParaRPr lang="en-US" sz="2400" dirty="0"/>
          </a:p>
          <a:p>
            <a:r>
              <a:rPr lang="es-ES" sz="2400" dirty="0"/>
              <a:t>Este es el "usuario" del equipo.</a:t>
            </a:r>
            <a:endParaRPr lang="en-US" sz="2400" dirty="0"/>
          </a:p>
          <a:p>
            <a:r>
              <a:rPr lang="es-ES" sz="2400" dirty="0"/>
              <a:t>Saben lo que necesitan saber para poder realizar su trabajo particular</a:t>
            </a:r>
            <a:endParaRPr lang="en-US" sz="2400" dirty="0"/>
          </a:p>
        </p:txBody>
      </p:sp>
      <p:sp>
        <p:nvSpPr>
          <p:cNvPr id="8" name="Titel 1"/>
          <p:cNvSpPr>
            <a:spLocks noGrp="1"/>
          </p:cNvSpPr>
          <p:nvPr>
            <p:ph type="title" idx="4294967295"/>
          </p:nvPr>
        </p:nvSpPr>
        <p:spPr>
          <a:xfrm>
            <a:off x="903288" y="425450"/>
            <a:ext cx="8240712" cy="777875"/>
          </a:xfrm>
          <a:prstGeom prst="rect">
            <a:avLst/>
          </a:prstGeom>
        </p:spPr>
        <p:txBody>
          <a:bodyPr>
            <a:normAutofit/>
          </a:bodyPr>
          <a:lstStyle/>
          <a:p>
            <a:r>
              <a:rPr lang="es-ES" dirty="0"/>
              <a:t>Persona autorizada</a:t>
            </a:r>
            <a:endParaRPr lang="de-DE" dirty="0">
              <a:ea typeface="Helvetica" panose="020B0604020202020204" pitchFamily="34" charset="0"/>
            </a:endParaRPr>
          </a:p>
        </p:txBody>
      </p:sp>
      <p:pic>
        <p:nvPicPr>
          <p:cNvPr id="3" name="Picture 2" title="A picture of a man wearing safety halmet, full body harness and cool sun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76" y="1466618"/>
            <a:ext cx="1981200" cy="3790950"/>
          </a:xfrm>
          <a:prstGeom prst="rect">
            <a:avLst/>
          </a:prstGeom>
        </p:spPr>
      </p:pic>
    </p:spTree>
    <p:extLst>
      <p:ext uri="{BB962C8B-B14F-4D97-AF65-F5344CB8AC3E}">
        <p14:creationId xmlns:p14="http://schemas.microsoft.com/office/powerpoint/2010/main" val="923074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64394" y="1638427"/>
            <a:ext cx="7415212" cy="4973638"/>
          </a:xfrm>
          <a:prstGeom prst="rect">
            <a:avLst/>
          </a:prstGeom>
        </p:spPr>
        <p:txBody>
          <a:bodyPr>
            <a:normAutofit/>
          </a:bodyPr>
          <a:lstStyle/>
          <a:p>
            <a:r>
              <a:rPr lang="es-ES" dirty="0"/>
              <a:t>Persona competente:</a:t>
            </a:r>
            <a:endParaRPr lang="en-US" dirty="0"/>
          </a:p>
          <a:p>
            <a:r>
              <a:rPr lang="es-ES" dirty="0"/>
              <a:t>(1) que es capaz de</a:t>
            </a:r>
          </a:p>
          <a:p>
            <a:pPr marL="0" indent="0">
              <a:buNone/>
            </a:pPr>
            <a:r>
              <a:rPr lang="es-ES" dirty="0"/>
              <a:t>identificar peligros</a:t>
            </a:r>
            <a:endParaRPr lang="en-US" dirty="0"/>
          </a:p>
          <a:p>
            <a:r>
              <a:rPr lang="es-ES" dirty="0"/>
              <a:t>[a] existentes y </a:t>
            </a:r>
            <a:endParaRPr lang="en-US" dirty="0"/>
          </a:p>
          <a:p>
            <a:r>
              <a:rPr lang="es-ES" dirty="0"/>
              <a:t>[b] previsibles riesgos en un entorno o condiciones de trabajo que son antihigiénicas, riesgosas o peligrosas a los empleados, y</a:t>
            </a:r>
            <a:endParaRPr lang="en-US" dirty="0"/>
          </a:p>
          <a:p>
            <a:r>
              <a:rPr lang="es-ES" dirty="0"/>
              <a:t>(2) que tiene autorización para tomar medidas correctivas para eliminarlos.</a:t>
            </a:r>
            <a:endParaRPr lang="en-US" dirty="0"/>
          </a:p>
          <a:p>
            <a:endParaRPr lang="en-US" dirty="0"/>
          </a:p>
        </p:txBody>
      </p:sp>
      <p:sp>
        <p:nvSpPr>
          <p:cNvPr id="8" name="Titel 1"/>
          <p:cNvSpPr>
            <a:spLocks noGrp="1"/>
          </p:cNvSpPr>
          <p:nvPr>
            <p:ph type="title" idx="4294967295"/>
          </p:nvPr>
        </p:nvSpPr>
        <p:spPr>
          <a:xfrm>
            <a:off x="903288" y="155575"/>
            <a:ext cx="8240712" cy="777875"/>
          </a:xfrm>
          <a:prstGeom prst="rect">
            <a:avLst/>
          </a:prstGeom>
        </p:spPr>
        <p:txBody>
          <a:bodyPr>
            <a:normAutofit/>
          </a:bodyPr>
          <a:lstStyle/>
          <a:p>
            <a:r>
              <a:rPr lang="es-ES" dirty="0"/>
              <a:t>Persona competente</a:t>
            </a:r>
            <a:endParaRPr lang="en-US" dirty="0"/>
          </a:p>
        </p:txBody>
      </p:sp>
      <p:pic>
        <p:nvPicPr>
          <p:cNvPr id="4100" name="Picture 4" descr="A picture of a man streching his hand forward to show the palm of his ha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2282" y="933450"/>
            <a:ext cx="3248255" cy="216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890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23862" y="1875379"/>
            <a:ext cx="8296275" cy="4375150"/>
          </a:xfrm>
          <a:prstGeom prst="rect">
            <a:avLst/>
          </a:prstGeom>
        </p:spPr>
        <p:txBody>
          <a:bodyPr>
            <a:normAutofit/>
          </a:bodyPr>
          <a:lstStyle/>
          <a:p>
            <a:pPr marL="0" indent="0">
              <a:buNone/>
            </a:pPr>
            <a:r>
              <a:rPr lang="es-ES" dirty="0"/>
              <a:t>Persona calificada: </a:t>
            </a:r>
            <a:endParaRPr lang="en-US" dirty="0"/>
          </a:p>
          <a:p>
            <a:pPr marL="514350" indent="-514350">
              <a:buAutoNum type="arabicParenBoth"/>
            </a:pPr>
            <a:r>
              <a:rPr lang="es-ES" dirty="0"/>
              <a:t>Alguien que por la posesión de un </a:t>
            </a:r>
            <a:endParaRPr lang="en-US" dirty="0"/>
          </a:p>
          <a:p>
            <a:pPr marL="530352" lvl="1" indent="0">
              <a:buNone/>
            </a:pPr>
            <a:r>
              <a:rPr lang="es-ES" i="0" dirty="0"/>
              <a:t>[i] titulo reconocido, </a:t>
            </a:r>
            <a:endParaRPr lang="en-US" i="0" dirty="0"/>
          </a:p>
          <a:p>
            <a:pPr marL="530352" lvl="1" indent="0">
              <a:buNone/>
            </a:pPr>
            <a:r>
              <a:rPr lang="es-ES" i="0" dirty="0"/>
              <a:t>[ii] certificado o </a:t>
            </a:r>
            <a:endParaRPr lang="en-US" i="0" dirty="0"/>
          </a:p>
          <a:p>
            <a:pPr marL="530352" lvl="1" indent="0">
              <a:buNone/>
            </a:pPr>
            <a:r>
              <a:rPr lang="es-ES" i="0" dirty="0"/>
              <a:t>[iii] profesionalmente activo, </a:t>
            </a:r>
            <a:r>
              <a:rPr lang="en-US" i="0" dirty="0"/>
              <a:t>o</a:t>
            </a:r>
          </a:p>
          <a:p>
            <a:pPr marL="0" indent="0">
              <a:buNone/>
            </a:pPr>
            <a:r>
              <a:rPr lang="es-ES" dirty="0"/>
              <a:t>(2) que por experiencia, formación y amplio conocimiento ha demostrado exitosamente su habilidad para resolver problemas relacionados con la materia, el proyecto o la obra. </a:t>
            </a:r>
            <a:endParaRPr lang="en-US" dirty="0"/>
          </a:p>
          <a:p>
            <a:endParaRPr lang="en-US" dirty="0"/>
          </a:p>
        </p:txBody>
      </p:sp>
      <p:sp>
        <p:nvSpPr>
          <p:cNvPr id="8" name="Titel 1"/>
          <p:cNvSpPr>
            <a:spLocks noGrp="1"/>
          </p:cNvSpPr>
          <p:nvPr>
            <p:ph type="title" idx="4294967295"/>
          </p:nvPr>
        </p:nvSpPr>
        <p:spPr>
          <a:xfrm>
            <a:off x="869950" y="363411"/>
            <a:ext cx="8274050" cy="777875"/>
          </a:xfrm>
          <a:prstGeom prst="rect">
            <a:avLst/>
          </a:prstGeom>
        </p:spPr>
        <p:txBody>
          <a:bodyPr>
            <a:normAutofit/>
          </a:bodyPr>
          <a:lstStyle/>
          <a:p>
            <a:r>
              <a:rPr lang="es-ES" dirty="0"/>
              <a:t>Persona calificada</a:t>
            </a:r>
            <a:endParaRPr lang="en-US" dirty="0"/>
          </a:p>
        </p:txBody>
      </p:sp>
      <p:pic>
        <p:nvPicPr>
          <p:cNvPr id="3" name="Picture 2" title="A picture showing two suited man wearing a blue and a white helmets looking at construction plans on a pap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432" y="949596"/>
            <a:ext cx="3543300" cy="2371725"/>
          </a:xfrm>
          <a:prstGeom prst="rect">
            <a:avLst/>
          </a:prstGeom>
        </p:spPr>
      </p:pic>
    </p:spTree>
    <p:extLst>
      <p:ext uri="{BB962C8B-B14F-4D97-AF65-F5344CB8AC3E}">
        <p14:creationId xmlns:p14="http://schemas.microsoft.com/office/powerpoint/2010/main" val="655786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Rectangle 2"/>
          <p:cNvSpPr>
            <a:spLocks noGrp="1" noChangeArrowheads="1"/>
          </p:cNvSpPr>
          <p:nvPr>
            <p:ph type="title" idx="4294967295"/>
          </p:nvPr>
        </p:nvSpPr>
        <p:spPr>
          <a:xfrm>
            <a:off x="457200" y="395795"/>
            <a:ext cx="8229600" cy="1143000"/>
          </a:xfrm>
          <a:prstGeom prst="rect">
            <a:avLst/>
          </a:prstGeom>
        </p:spPr>
        <p:txBody>
          <a:bodyPr vert="horz" lIns="88900" tIns="50799" rIns="88900" bIns="50799" rtlCol="0" anchor="ctr">
            <a:normAutofit/>
          </a:bodyPr>
          <a:lstStyle/>
          <a:p>
            <a:pPr algn="ctr" defTabSz="914145"/>
            <a:r>
              <a:rPr lang="es-ES" dirty="0"/>
              <a:t>Requisito de la protección de caída</a:t>
            </a:r>
            <a:endParaRPr lang="en-US" altLang="en-US" dirty="0"/>
          </a:p>
        </p:txBody>
      </p:sp>
      <p:sp>
        <p:nvSpPr>
          <p:cNvPr id="41988" name="Rectangle 3"/>
          <p:cNvSpPr>
            <a:spLocks noGrp="1" noChangeArrowheads="1"/>
          </p:cNvSpPr>
          <p:nvPr>
            <p:ph type="body" idx="4294967295"/>
          </p:nvPr>
        </p:nvSpPr>
        <p:spPr>
          <a:xfrm>
            <a:off x="892175" y="1684782"/>
            <a:ext cx="7359650" cy="4525963"/>
          </a:xfrm>
          <a:prstGeom prst="rect">
            <a:avLst/>
          </a:prstGeom>
        </p:spPr>
        <p:txBody>
          <a:bodyPr vert="horz" lIns="88900" tIns="50799" rIns="88900" bIns="50799" rtlCol="0" anchor="t">
            <a:normAutofit/>
          </a:bodyPr>
          <a:lstStyle/>
          <a:p>
            <a:r>
              <a:rPr lang="es-ES" dirty="0"/>
              <a:t>Lados desprotegidos y bordes. Cualquier empleado caminando/trabajando en una superficie con un lado desprotegido o borde que está 6 pies (1,8 m) o más sobre un nivel inferior debe estar protegido de caer por el uso de sistemas de barandas, sistemas de red de seguridad o sistemas personales de detención de caídas.</a:t>
            </a:r>
            <a:endParaRPr lang="en-US" dirty="0"/>
          </a:p>
          <a:p>
            <a:r>
              <a:rPr lang="es-ES" dirty="0"/>
              <a:t>En andamios, la protección contra caídas se requiere a 10 pies.</a:t>
            </a:r>
            <a:endParaRPr lang="en-US" dirty="0"/>
          </a:p>
        </p:txBody>
      </p:sp>
    </p:spTree>
    <p:extLst>
      <p:ext uri="{BB962C8B-B14F-4D97-AF65-F5344CB8AC3E}">
        <p14:creationId xmlns:p14="http://schemas.microsoft.com/office/powerpoint/2010/main" val="2468731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28650" y="1312990"/>
            <a:ext cx="7886700" cy="4973637"/>
          </a:xfrm>
          <a:prstGeom prst="rect">
            <a:avLst/>
          </a:prstGeom>
        </p:spPr>
        <p:txBody>
          <a:bodyPr>
            <a:normAutofit/>
          </a:bodyPr>
          <a:lstStyle/>
          <a:p>
            <a:pPr marL="285548" indent="-285548">
              <a:buFont typeface="Wingdings" panose="05000000000000000000" pitchFamily="2" charset="2"/>
              <a:buChar char="§"/>
            </a:pPr>
            <a:r>
              <a:rPr lang="en-US" sz="2000" b="1" dirty="0">
                <a:latin typeface="Helvetica" panose="020B0604020202020204" pitchFamily="34" charset="0"/>
                <a:cs typeface="Helvetica" panose="020B0604020202020204" pitchFamily="34" charset="0"/>
              </a:rPr>
              <a:t>3 </a:t>
            </a:r>
            <a:r>
              <a:rPr lang="en-US" sz="2000" b="1" dirty="0" err="1">
                <a:latin typeface="Helvetica" panose="020B0604020202020204" pitchFamily="34" charset="0"/>
                <a:cs typeface="Helvetica" panose="020B0604020202020204" pitchFamily="34" charset="0"/>
              </a:rPr>
              <a:t>Componentes</a:t>
            </a:r>
            <a:r>
              <a:rPr lang="en-US" sz="2000" b="1" dirty="0">
                <a:latin typeface="Helvetica" panose="020B0604020202020204" pitchFamily="34" charset="0"/>
                <a:cs typeface="Helvetica" panose="020B0604020202020204" pitchFamily="34" charset="0"/>
              </a:rPr>
              <a:t>:</a:t>
            </a:r>
          </a:p>
          <a:p>
            <a:pPr>
              <a:buClr>
                <a:srgbClr val="009534"/>
              </a:buClr>
            </a:pPr>
            <a:endParaRPr lang="en-US" sz="600" dirty="0">
              <a:latin typeface="Helvetica" panose="020B0604020202020204" pitchFamily="34" charset="0"/>
              <a:cs typeface="Helvetica" panose="020B0604020202020204" pitchFamily="34" charset="0"/>
            </a:endParaRPr>
          </a:p>
          <a:p>
            <a:pPr lvl="1">
              <a:buClr>
                <a:srgbClr val="009534"/>
              </a:buClr>
            </a:pPr>
            <a:r>
              <a:rPr lang="en-US" sz="2000" b="1" dirty="0">
                <a:latin typeface="Helvetica" panose="020B0604020202020204" pitchFamily="34" charset="0"/>
                <a:cs typeface="Helvetica" panose="020B0604020202020204" pitchFamily="34" charset="0"/>
              </a:rPr>
              <a:t>(1)	</a:t>
            </a:r>
            <a:r>
              <a:rPr lang="en-US" sz="2000" b="1" u="sng" dirty="0" err="1">
                <a:latin typeface="Helvetica" panose="020B0604020202020204" pitchFamily="34" charset="0"/>
                <a:cs typeface="Helvetica" panose="020B0604020202020204" pitchFamily="34" charset="0"/>
              </a:rPr>
              <a:t>Baranda</a:t>
            </a:r>
            <a:r>
              <a:rPr lang="en-US" sz="2000" b="1" u="sng" dirty="0">
                <a:latin typeface="Helvetica" panose="020B0604020202020204" pitchFamily="34" charset="0"/>
                <a:cs typeface="Helvetica" panose="020B0604020202020204" pitchFamily="34" charset="0"/>
              </a:rPr>
              <a:t> Superior</a:t>
            </a:r>
            <a:endParaRPr lang="en-US" sz="2000" u="sng" dirty="0">
              <a:latin typeface="Helvetica" panose="020B0604020202020204" pitchFamily="34" charset="0"/>
              <a:cs typeface="Helvetica" panose="020B0604020202020204" pitchFamily="34" charset="0"/>
            </a:endParaRPr>
          </a:p>
          <a:p>
            <a:pPr lvl="1">
              <a:buClr>
                <a:srgbClr val="009534"/>
              </a:buClr>
            </a:pPr>
            <a:endParaRPr lang="en-US" sz="600" dirty="0">
              <a:latin typeface="Helvetica" panose="020B0604020202020204" pitchFamily="34" charset="0"/>
              <a:cs typeface="Helvetica" panose="020B0604020202020204" pitchFamily="34" charset="0"/>
            </a:endParaRPr>
          </a:p>
          <a:p>
            <a:pPr marL="1256419" lvl="2" indent="-342659">
              <a:buFont typeface="Wingdings" panose="05000000000000000000" pitchFamily="2" charset="2"/>
              <a:buChar char="ü"/>
            </a:pPr>
            <a:r>
              <a:rPr lang="en-US" sz="1900" b="1" dirty="0">
                <a:latin typeface="Helvetica" panose="020B0604020202020204" pitchFamily="34" charset="0"/>
                <a:cs typeface="Helvetica" panose="020B0604020202020204" pitchFamily="34" charset="0"/>
              </a:rPr>
              <a:t>42”</a:t>
            </a:r>
            <a:r>
              <a:rPr lang="en-US" sz="1900" dirty="0">
                <a:latin typeface="Helvetica" panose="020B0604020202020204" pitchFamily="34" charset="0"/>
                <a:cs typeface="Helvetica" panose="020B0604020202020204" pitchFamily="34" charset="0"/>
              </a:rPr>
              <a:t> or </a:t>
            </a:r>
            <a:r>
              <a:rPr lang="en-US" sz="1900" b="1" dirty="0">
                <a:latin typeface="Helvetica" panose="020B0604020202020204" pitchFamily="34" charset="0"/>
                <a:cs typeface="Helvetica" panose="020B0604020202020204" pitchFamily="34" charset="0"/>
              </a:rPr>
              <a:t>42” +/- 3” </a:t>
            </a:r>
          </a:p>
          <a:p>
            <a:pPr lvl="2"/>
            <a:endParaRPr lang="en-US" sz="600" dirty="0">
              <a:solidFill>
                <a:srgbClr val="FF0000"/>
              </a:solidFill>
              <a:latin typeface="Helvetica" panose="020B0604020202020204" pitchFamily="34" charset="0"/>
              <a:cs typeface="Helvetica" panose="020B0604020202020204" pitchFamily="34" charset="0"/>
            </a:endParaRPr>
          </a:p>
          <a:p>
            <a:pPr marL="1256419" lvl="2" indent="-342659">
              <a:buFont typeface="Wingdings" panose="05000000000000000000" pitchFamily="2" charset="2"/>
              <a:buChar char="ü"/>
            </a:pPr>
            <a:r>
              <a:rPr lang="es-ES" dirty="0"/>
              <a:t>¿Fuerza</a:t>
            </a:r>
            <a:r>
              <a:rPr lang="en-US" sz="1900" dirty="0">
                <a:latin typeface="Helvetica" panose="020B0604020202020204" pitchFamily="34" charset="0"/>
                <a:cs typeface="Helvetica" panose="020B0604020202020204" pitchFamily="34" charset="0"/>
              </a:rPr>
              <a:t>?</a:t>
            </a:r>
          </a:p>
          <a:p>
            <a:pPr lvl="1"/>
            <a:endParaRPr lang="en-US" sz="600" dirty="0">
              <a:latin typeface="Helvetica" panose="020B0604020202020204" pitchFamily="34" charset="0"/>
              <a:cs typeface="Helvetica" panose="020B0604020202020204" pitchFamily="34" charset="0"/>
            </a:endParaRPr>
          </a:p>
          <a:p>
            <a:pPr lvl="1"/>
            <a:r>
              <a:rPr lang="en-US" sz="2000" b="1" dirty="0">
                <a:latin typeface="Helvetica" panose="020B0604020202020204" pitchFamily="34" charset="0"/>
                <a:cs typeface="Helvetica" panose="020B0604020202020204" pitchFamily="34" charset="0"/>
              </a:rPr>
              <a:t>(2)	</a:t>
            </a:r>
            <a:r>
              <a:rPr lang="en-US" sz="2000" b="1" u="sng" dirty="0" err="1">
                <a:latin typeface="Helvetica" panose="020B0604020202020204" pitchFamily="34" charset="0"/>
                <a:cs typeface="Helvetica" panose="020B0604020202020204" pitchFamily="34" charset="0"/>
              </a:rPr>
              <a:t>Baranda</a:t>
            </a:r>
            <a:r>
              <a:rPr lang="en-US" sz="2000" b="1" u="sng" dirty="0">
                <a:latin typeface="Helvetica" panose="020B0604020202020204" pitchFamily="34" charset="0"/>
                <a:cs typeface="Helvetica" panose="020B0604020202020204" pitchFamily="34" charset="0"/>
              </a:rPr>
              <a:t> Intermedia</a:t>
            </a:r>
            <a:endParaRPr lang="en-US" sz="2000" u="sng" dirty="0">
              <a:latin typeface="Helvetica" panose="020B0604020202020204" pitchFamily="34" charset="0"/>
              <a:cs typeface="Helvetica" panose="020B0604020202020204" pitchFamily="34" charset="0"/>
            </a:endParaRPr>
          </a:p>
          <a:p>
            <a:pPr lvl="1"/>
            <a:endParaRPr lang="en-US" sz="600" dirty="0">
              <a:latin typeface="Helvetica" panose="020B0604020202020204" pitchFamily="34" charset="0"/>
              <a:cs typeface="Helvetica" panose="020B0604020202020204" pitchFamily="34" charset="0"/>
            </a:endParaRPr>
          </a:p>
          <a:p>
            <a:pPr marL="1256419" lvl="2" indent="-342659">
              <a:buFont typeface="Wingdings" panose="05000000000000000000" pitchFamily="2" charset="2"/>
              <a:buChar char="ü"/>
            </a:pPr>
            <a:r>
              <a:rPr lang="es-ES" dirty="0"/>
              <a:t>A medio camino entre el riel superior y la tierra (pantallas / malla de una opción)</a:t>
            </a:r>
            <a:endParaRPr lang="en-US" sz="600" dirty="0">
              <a:latin typeface="Helvetica" panose="020B0604020202020204" pitchFamily="34" charset="0"/>
              <a:cs typeface="Helvetica" panose="020B0604020202020204" pitchFamily="34" charset="0"/>
            </a:endParaRPr>
          </a:p>
          <a:p>
            <a:pPr lvl="1"/>
            <a:r>
              <a:rPr lang="en-US" sz="2000" b="1" dirty="0">
                <a:latin typeface="Helvetica" panose="020B0604020202020204" pitchFamily="34" charset="0"/>
                <a:cs typeface="Helvetica" panose="020B0604020202020204" pitchFamily="34" charset="0"/>
              </a:rPr>
              <a:t>(3)	</a:t>
            </a:r>
            <a:r>
              <a:rPr lang="en-US" sz="2000" b="1" u="sng" dirty="0" err="1">
                <a:latin typeface="Helvetica" panose="020B0604020202020204" pitchFamily="34" charset="0"/>
                <a:cs typeface="Helvetica" panose="020B0604020202020204" pitchFamily="34" charset="0"/>
              </a:rPr>
              <a:t>Baranda</a:t>
            </a:r>
            <a:r>
              <a:rPr lang="en-US" sz="2000" b="1" u="sng" dirty="0">
                <a:latin typeface="Helvetica" panose="020B0604020202020204" pitchFamily="34" charset="0"/>
                <a:cs typeface="Helvetica" panose="020B0604020202020204" pitchFamily="34" charset="0"/>
              </a:rPr>
              <a:t> de </a:t>
            </a:r>
            <a:r>
              <a:rPr lang="en-US" sz="2000" b="1" u="sng" dirty="0" err="1">
                <a:latin typeface="Helvetica" panose="020B0604020202020204" pitchFamily="34" charset="0"/>
                <a:cs typeface="Helvetica" panose="020B0604020202020204" pitchFamily="34" charset="0"/>
              </a:rPr>
              <a:t>piso</a:t>
            </a:r>
            <a:endParaRPr lang="en-US" sz="2000" u="sng" dirty="0">
              <a:latin typeface="Helvetica" panose="020B0604020202020204" pitchFamily="34" charset="0"/>
              <a:cs typeface="Helvetica" panose="020B0604020202020204" pitchFamily="34" charset="0"/>
            </a:endParaRPr>
          </a:p>
          <a:p>
            <a:pPr lvl="1"/>
            <a:endParaRPr lang="en-US" sz="600" dirty="0">
              <a:latin typeface="Helvetica" panose="020B0604020202020204" pitchFamily="34" charset="0"/>
              <a:cs typeface="Helvetica" panose="020B0604020202020204" pitchFamily="34" charset="0"/>
            </a:endParaRPr>
          </a:p>
          <a:p>
            <a:pPr marL="1256419" lvl="2" indent="-342659">
              <a:buFont typeface="Wingdings" panose="05000000000000000000" pitchFamily="2" charset="2"/>
              <a:buChar char="ü"/>
            </a:pPr>
            <a:r>
              <a:rPr lang="es-ES" dirty="0"/>
              <a:t>¿objetivo? ¿altura? </a:t>
            </a:r>
            <a:endParaRPr lang="en-US" dirty="0"/>
          </a:p>
          <a:p>
            <a:pPr marL="456880" lvl="1" indent="0">
              <a:buNone/>
            </a:pPr>
            <a:endParaRPr lang="en-US" sz="600" dirty="0">
              <a:latin typeface="Helvetica" panose="020B0604020202020204" pitchFamily="34" charset="0"/>
              <a:cs typeface="Helvetica" panose="020B0604020202020204" pitchFamily="34" charset="0"/>
            </a:endParaRPr>
          </a:p>
        </p:txBody>
      </p:sp>
      <p:sp>
        <p:nvSpPr>
          <p:cNvPr id="6" name="Titel 1"/>
          <p:cNvSpPr>
            <a:spLocks noGrp="1"/>
          </p:cNvSpPr>
          <p:nvPr>
            <p:ph type="title" idx="4294967295"/>
          </p:nvPr>
        </p:nvSpPr>
        <p:spPr>
          <a:xfrm>
            <a:off x="628650" y="408940"/>
            <a:ext cx="7886700" cy="777875"/>
          </a:xfrm>
          <a:prstGeom prst="rect">
            <a:avLst/>
          </a:prstGeom>
        </p:spPr>
        <p:txBody>
          <a:bodyPr>
            <a:normAutofit/>
          </a:bodyPr>
          <a:lstStyle/>
          <a:p>
            <a:pPr algn="ctr"/>
            <a:r>
              <a:rPr lang="de-DE" dirty="0">
                <a:ea typeface="Helvetica" panose="020B0604020202020204" pitchFamily="34" charset="0"/>
              </a:rPr>
              <a:t>Barandas</a:t>
            </a:r>
          </a:p>
        </p:txBody>
      </p:sp>
    </p:spTree>
    <p:extLst>
      <p:ext uri="{BB962C8B-B14F-4D97-AF65-F5344CB8AC3E}">
        <p14:creationId xmlns:p14="http://schemas.microsoft.com/office/powerpoint/2010/main" val="113467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Rectangle 3"/>
          <p:cNvSpPr>
            <a:spLocks/>
          </p:cNvSpPr>
          <p:nvPr/>
        </p:nvSpPr>
        <p:spPr bwMode="auto">
          <a:xfrm>
            <a:off x="1104900" y="5418160"/>
            <a:ext cx="5904905" cy="98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marL="757238" indent="-757238"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spcBef>
                <a:spcPts val="281"/>
              </a:spcBef>
              <a:buClr>
                <a:srgbClr val="000000"/>
              </a:buClr>
              <a:buFont typeface="Wingdings" panose="05000000000000000000" pitchFamily="2" charset="2"/>
              <a:buChar char="q"/>
            </a:pPr>
            <a:r>
              <a:rPr lang="en-US" altLang="en-US" sz="2742" dirty="0">
                <a:latin typeface="Helvetica" panose="020B0604020202020204" pitchFamily="34" charset="0"/>
                <a:cs typeface="Helvetica" panose="020B0604020202020204" pitchFamily="34" charset="0"/>
                <a:sym typeface="Times New Roman" panose="02020603050405020304" pitchFamily="18" charset="0"/>
              </a:rPr>
              <a:t>Tope 42 +/- 3 in</a:t>
            </a:r>
            <a:endPar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spcBef>
                <a:spcPts val="281"/>
              </a:spcBef>
              <a:buClr>
                <a:srgbClr val="000000"/>
              </a:buClr>
              <a:buFont typeface="Wingdings" panose="05000000000000000000" pitchFamily="2" charset="2"/>
              <a:buChar char="q"/>
            </a:pPr>
            <a:r>
              <a:rPr lang="en-US" altLang="en-US" sz="2742" dirty="0" err="1">
                <a:latin typeface="Helvetica" panose="020B0604020202020204" pitchFamily="34" charset="0"/>
                <a:cs typeface="Helvetica" panose="020B0604020202020204" pitchFamily="34" charset="0"/>
                <a:sym typeface="Times New Roman" panose="02020603050405020304" pitchFamily="18" charset="0"/>
              </a:rPr>
              <a:t>Piso</a:t>
            </a:r>
            <a:r>
              <a:rPr lang="en-US" altLang="en-US" sz="2742" dirty="0">
                <a:latin typeface="Helvetica" panose="020B0604020202020204" pitchFamily="34" charset="0"/>
                <a:cs typeface="Helvetica" panose="020B0604020202020204" pitchFamily="34" charset="0"/>
                <a:sym typeface="Times New Roman" panose="02020603050405020304" pitchFamily="18" charset="0"/>
              </a:rPr>
              <a:t> 3 1/2 in de </a:t>
            </a:r>
            <a:r>
              <a:rPr lang="en-US" altLang="en-US" sz="2742" dirty="0" err="1">
                <a:latin typeface="Helvetica" panose="020B0604020202020204" pitchFamily="34" charset="0"/>
                <a:cs typeface="Helvetica" panose="020B0604020202020204" pitchFamily="34" charset="0"/>
                <a:sym typeface="Times New Roman" panose="02020603050405020304" pitchFamily="18" charset="0"/>
              </a:rPr>
              <a:t>altura</a:t>
            </a:r>
            <a:endParaRPr lang="en-US" altLang="en-US" sz="2531" dirty="0">
              <a:latin typeface="Helvetica" panose="020B0604020202020204" pitchFamily="34" charset="0"/>
              <a:cs typeface="Helvetica" panose="020B0604020202020204" pitchFamily="34" charset="0"/>
            </a:endParaRPr>
          </a:p>
        </p:txBody>
      </p:sp>
      <p:pic>
        <p:nvPicPr>
          <p:cNvPr id="62469" name="Picture 4" descr="A guardrail showing top rail, mid-rail &amp; toeboar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1884" y="1065982"/>
            <a:ext cx="5867921" cy="4224858"/>
          </a:xfrm>
          <a:prstGeom prst="rect">
            <a:avLst/>
          </a:prstGeom>
          <a:noFill/>
          <a:ln w="9525">
            <a:solidFill>
              <a:srgbClr val="C0504D"/>
            </a:solidFill>
            <a:miter lim="0"/>
            <a:headEnd/>
            <a:tailEnd/>
          </a:ln>
          <a:extLst>
            <a:ext uri="{909E8E84-426E-40DD-AFC4-6F175D3DCCD1}">
              <a14:hiddenFill xmlns:a14="http://schemas.microsoft.com/office/drawing/2010/main">
                <a:solidFill>
                  <a:srgbClr val="FFFFFF"/>
                </a:solidFill>
              </a14:hiddenFill>
            </a:ext>
          </a:extLst>
        </p:spPr>
      </p:pic>
      <p:sp>
        <p:nvSpPr>
          <p:cNvPr id="62470" name="Rectangle 5"/>
          <p:cNvSpPr>
            <a:spLocks/>
          </p:cNvSpPr>
          <p:nvPr/>
        </p:nvSpPr>
        <p:spPr bwMode="auto">
          <a:xfrm>
            <a:off x="7085708" y="1718965"/>
            <a:ext cx="1600646"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spcBef>
                <a:spcPts val="703"/>
              </a:spcBef>
              <a:buSzTx/>
              <a:buNone/>
            </a:pPr>
            <a:r>
              <a:rPr lang="en-US" altLang="en-US" sz="2391" b="1" dirty="0">
                <a:latin typeface="Helvetica" panose="020B0604020202020204" pitchFamily="34" charset="0"/>
                <a:cs typeface="Helvetica" panose="020B0604020202020204" pitchFamily="34" charset="0"/>
                <a:sym typeface="Arial" panose="020B0604020202020204" pitchFamily="34" charset="0"/>
              </a:rPr>
              <a:t>Tope</a:t>
            </a:r>
            <a:endPar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spcBef>
                <a:spcPts val="703"/>
              </a:spcBef>
              <a:buSzTx/>
              <a:buNone/>
            </a:pPr>
            <a:r>
              <a:rPr lang="en-US" altLang="en-US" sz="2391" b="1" dirty="0">
                <a:latin typeface="Helvetica" panose="020B0604020202020204" pitchFamily="34" charset="0"/>
                <a:cs typeface="Helvetica" panose="020B0604020202020204" pitchFamily="34" charset="0"/>
                <a:sym typeface="Arial" panose="020B0604020202020204" pitchFamily="34" charset="0"/>
              </a:rPr>
              <a:t>Medio</a:t>
            </a:r>
            <a:endPar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spcBef>
                <a:spcPts val="703"/>
              </a:spcBef>
              <a:buSzTx/>
              <a:buNone/>
            </a:pPr>
            <a:r>
              <a:rPr lang="en-US" altLang="en-US" sz="2391" b="1" dirty="0" err="1">
                <a:latin typeface="Helvetica" panose="020B0604020202020204" pitchFamily="34" charset="0"/>
                <a:cs typeface="Helvetica" panose="020B0604020202020204" pitchFamily="34" charset="0"/>
                <a:sym typeface="Arial" panose="020B0604020202020204" pitchFamily="34" charset="0"/>
              </a:rPr>
              <a:t>Piso</a:t>
            </a:r>
            <a:endParaRPr lang="en-US" altLang="en-US" sz="2531" dirty="0">
              <a:latin typeface="Helvetica" panose="020B0604020202020204" pitchFamily="34" charset="0"/>
              <a:cs typeface="Helvetica" panose="020B0604020202020204" pitchFamily="34" charset="0"/>
            </a:endParaRPr>
          </a:p>
        </p:txBody>
      </p:sp>
      <p:sp>
        <p:nvSpPr>
          <p:cNvPr id="62471" name="Line 6" descr="A connector arrow"/>
          <p:cNvSpPr>
            <a:spLocks noChangeShapeType="1"/>
          </p:cNvSpPr>
          <p:nvPr/>
        </p:nvSpPr>
        <p:spPr bwMode="auto">
          <a:xfrm flipH="1" flipV="1">
            <a:off x="6095628" y="1718965"/>
            <a:ext cx="1067098" cy="228824"/>
          </a:xfrm>
          <a:prstGeom prst="line">
            <a:avLst/>
          </a:prstGeom>
          <a:noFill/>
          <a:ln w="54186">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sz="1266"/>
          </a:p>
        </p:txBody>
      </p:sp>
      <p:sp>
        <p:nvSpPr>
          <p:cNvPr id="62472" name="Line 7" descr="A connector arrow"/>
          <p:cNvSpPr>
            <a:spLocks noChangeShapeType="1"/>
          </p:cNvSpPr>
          <p:nvPr/>
        </p:nvSpPr>
        <p:spPr bwMode="auto">
          <a:xfrm flipH="1">
            <a:off x="6247433" y="2480221"/>
            <a:ext cx="838274" cy="33486"/>
          </a:xfrm>
          <a:prstGeom prst="line">
            <a:avLst/>
          </a:prstGeom>
          <a:noFill/>
          <a:ln w="54186">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sz="1266"/>
          </a:p>
        </p:txBody>
      </p:sp>
      <p:sp>
        <p:nvSpPr>
          <p:cNvPr id="62473" name="Line 8" descr="A connector arrow"/>
          <p:cNvSpPr>
            <a:spLocks noChangeShapeType="1"/>
          </p:cNvSpPr>
          <p:nvPr/>
        </p:nvSpPr>
        <p:spPr bwMode="auto">
          <a:xfrm flipH="1">
            <a:off x="5942707" y="3090789"/>
            <a:ext cx="1220019" cy="794742"/>
          </a:xfrm>
          <a:prstGeom prst="line">
            <a:avLst/>
          </a:prstGeom>
          <a:noFill/>
          <a:ln w="54186">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sz="1266"/>
          </a:p>
        </p:txBody>
      </p:sp>
      <p:sp>
        <p:nvSpPr>
          <p:cNvPr id="5" name="Title 4"/>
          <p:cNvSpPr>
            <a:spLocks noGrp="1"/>
          </p:cNvSpPr>
          <p:nvPr>
            <p:ph type="title" idx="4294967295"/>
          </p:nvPr>
        </p:nvSpPr>
        <p:spPr>
          <a:xfrm>
            <a:off x="1257300" y="187325"/>
            <a:ext cx="7886700" cy="777875"/>
          </a:xfrm>
          <a:prstGeom prst="rect">
            <a:avLst/>
          </a:prstGeom>
        </p:spPr>
        <p:txBody>
          <a:bodyPr/>
          <a:lstStyle/>
          <a:p>
            <a:r>
              <a:rPr lang="en-US" dirty="0" err="1"/>
              <a:t>Barandas</a:t>
            </a:r>
            <a:r>
              <a:rPr lang="en-US" dirty="0"/>
              <a:t> </a:t>
            </a:r>
          </a:p>
        </p:txBody>
      </p:sp>
    </p:spTree>
    <p:extLst>
      <p:ext uri="{BB962C8B-B14F-4D97-AF65-F5344CB8AC3E}">
        <p14:creationId xmlns:p14="http://schemas.microsoft.com/office/powerpoint/2010/main" val="2945746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42169" y="2005395"/>
            <a:ext cx="7459662" cy="4192588"/>
          </a:xfrm>
          <a:prstGeom prst="rect">
            <a:avLst/>
          </a:prstGeom>
        </p:spPr>
        <p:txBody>
          <a:bodyPr/>
          <a:lstStyle/>
          <a:p>
            <a:r>
              <a:rPr lang="es-ES" sz="2400" dirty="0"/>
              <a:t>Este material fue producido bajo la concesión </a:t>
            </a:r>
            <a:r>
              <a:rPr lang="es-ES" sz="2400"/>
              <a:t>número SH000036SH3 </a:t>
            </a:r>
            <a:r>
              <a:rPr lang="es-ES" sz="2400" dirty="0"/>
              <a:t>de la Administración de Seguridad y Salud Ocupacional, Departamento del Trabajo. No refleja necesariamente las opiniones o políticas del Departamento del Trabajo, ni la mención de nombres comerciales, productos comerciales, o de organizaciones implica la aprobación por el gobierno de Estados Unidos.</a:t>
            </a:r>
            <a:endParaRPr lang="en-US" sz="2400" dirty="0"/>
          </a:p>
          <a:p>
            <a:pPr marL="0" indent="0">
              <a:buNone/>
            </a:pPr>
            <a:endParaRPr lang="en-US" dirty="0"/>
          </a:p>
        </p:txBody>
      </p:sp>
      <p:sp>
        <p:nvSpPr>
          <p:cNvPr id="3" name="Title 2"/>
          <p:cNvSpPr>
            <a:spLocks noGrp="1"/>
          </p:cNvSpPr>
          <p:nvPr>
            <p:ph type="title" idx="4294967295"/>
          </p:nvPr>
        </p:nvSpPr>
        <p:spPr>
          <a:xfrm>
            <a:off x="1515268" y="922667"/>
            <a:ext cx="6113463" cy="777875"/>
          </a:xfrm>
          <a:prstGeom prst="rect">
            <a:avLst/>
          </a:prstGeom>
        </p:spPr>
        <p:txBody>
          <a:bodyPr/>
          <a:lstStyle/>
          <a:p>
            <a:pPr algn="ctr"/>
            <a:r>
              <a:rPr lang="en-US" dirty="0" err="1">
                <a:latin typeface="Arial" panose="020B0604020202020204" pitchFamily="34" charset="0"/>
              </a:rPr>
              <a:t>Responsabilidad</a:t>
            </a:r>
            <a:endParaRPr lang="en-US" dirty="0">
              <a:latin typeface="Arial" panose="020B0604020202020204" pitchFamily="34" charset="0"/>
            </a:endParaRPr>
          </a:p>
        </p:txBody>
      </p:sp>
      <p:sp useBgFill="1">
        <p:nvSpPr>
          <p:cNvPr id="5" name="TextBox 4">
            <a:extLst>
              <a:ext uri="{FF2B5EF4-FFF2-40B4-BE49-F238E27FC236}">
                <a16:creationId xmlns:a16="http://schemas.microsoft.com/office/drawing/2014/main" id="{80C51D67-AB6D-EA40-9246-821BA33FE582}"/>
              </a:ext>
            </a:extLst>
          </p:cNvPr>
          <p:cNvSpPr txBox="1"/>
          <p:nvPr/>
        </p:nvSpPr>
        <p:spPr>
          <a:xfrm>
            <a:off x="7463117" y="6414247"/>
            <a:ext cx="1156447" cy="415657"/>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665233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76338"/>
            <a:ext cx="4221163" cy="958850"/>
          </a:xfrm>
          <a:prstGeom prst="rect">
            <a:avLst/>
          </a:prstGeom>
        </p:spPr>
        <p:txBody>
          <a:bodyPr/>
          <a:lstStyle/>
          <a:p>
            <a:r>
              <a:rPr lang="es-ES" dirty="0"/>
              <a:t>Asume que la caída se producirá</a:t>
            </a:r>
            <a:endParaRPr lang="en-US" dirty="0"/>
          </a:p>
        </p:txBody>
      </p:sp>
      <p:sp>
        <p:nvSpPr>
          <p:cNvPr id="76804" name="Rectangle 3"/>
          <p:cNvSpPr>
            <a:spLocks noGrp="1" noChangeArrowheads="1"/>
          </p:cNvSpPr>
          <p:nvPr>
            <p:ph type="title" idx="4294967295"/>
          </p:nvPr>
        </p:nvSpPr>
        <p:spPr>
          <a:xfrm>
            <a:off x="0" y="212725"/>
            <a:ext cx="7886700" cy="777875"/>
          </a:xfrm>
          <a:prstGeom prst="rect">
            <a:avLst/>
          </a:prstGeom>
        </p:spPr>
        <p:txBody>
          <a:bodyPr vert="horz" lIns="88900" tIns="50799" rIns="88900" bIns="50799" rtlCol="0" anchor="ctr">
            <a:normAutofit/>
          </a:bodyPr>
          <a:lstStyle/>
          <a:p>
            <a:r>
              <a:rPr lang="es-ES" dirty="0"/>
              <a:t>Uso de redes de seguridad </a:t>
            </a:r>
            <a:endParaRPr lang="en-US" dirty="0"/>
          </a:p>
        </p:txBody>
      </p:sp>
      <p:pic>
        <p:nvPicPr>
          <p:cNvPr id="76805" name="Picture 4" descr="a pictures a man landed on a safety ne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58539" y="3960273"/>
            <a:ext cx="3048372" cy="243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76806" name="Picture 5" descr="a picture showing safety net installed for roofi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2303860"/>
            <a:ext cx="4515074" cy="338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4" name="Picture 3" title="a picture showing safety net used near a roo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72733" y="982808"/>
            <a:ext cx="3736731" cy="2795954"/>
          </a:xfrm>
          <a:prstGeom prst="rect">
            <a:avLst/>
          </a:prstGeom>
        </p:spPr>
      </p:pic>
    </p:spTree>
    <p:extLst>
      <p:ext uri="{BB962C8B-B14F-4D97-AF65-F5344CB8AC3E}">
        <p14:creationId xmlns:p14="http://schemas.microsoft.com/office/powerpoint/2010/main" val="4010028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6" name="Rectangle 3"/>
          <p:cNvSpPr>
            <a:spLocks noGrp="1" noChangeArrowheads="1"/>
          </p:cNvSpPr>
          <p:nvPr>
            <p:ph idx="4294967295"/>
          </p:nvPr>
        </p:nvSpPr>
        <p:spPr>
          <a:xfrm>
            <a:off x="836612" y="1571371"/>
            <a:ext cx="7470775" cy="4503738"/>
          </a:xfrm>
          <a:prstGeom prst="rect">
            <a:avLst/>
          </a:prstGeom>
        </p:spPr>
        <p:txBody>
          <a:bodyPr vert="horz" lIns="88900" tIns="50799" rIns="88900" bIns="50799" rtlCol="0" anchor="t">
            <a:noAutofit/>
          </a:bodyPr>
          <a:lstStyle/>
          <a:p>
            <a:pPr marL="342665" indent="-342665" defTabSz="914145">
              <a:lnSpc>
                <a:spcPct val="80000"/>
              </a:lnSpc>
              <a:spcBef>
                <a:spcPts val="281"/>
              </a:spcBef>
              <a:spcAft>
                <a:spcPts val="1200"/>
              </a:spcAft>
              <a:buClr>
                <a:srgbClr val="000000"/>
              </a:buClr>
              <a:buFont typeface="ArialMT" charset="0"/>
              <a:buChar char="•"/>
              <a:defRPr/>
            </a:pPr>
            <a:r>
              <a:rPr lang="es-ES" sz="2400" dirty="0">
                <a:ea typeface="Helvetica" charset="0"/>
                <a:sym typeface="Helvetica" charset="0"/>
              </a:rPr>
              <a:t>Deben ser inspeccionadas por desgaste, daños y otras alteraciones por lo menos una vez por semana y después de cualquier ocurrencia que puedan afectar la integridad del sistema. </a:t>
            </a:r>
          </a:p>
          <a:p>
            <a:pPr marL="342665" indent="-342665" defTabSz="914145">
              <a:lnSpc>
                <a:spcPct val="80000"/>
              </a:lnSpc>
              <a:spcBef>
                <a:spcPts val="281"/>
              </a:spcBef>
              <a:spcAft>
                <a:spcPts val="1200"/>
              </a:spcAft>
              <a:buClr>
                <a:srgbClr val="000000"/>
              </a:buClr>
              <a:buFont typeface="ArialMT" charset="0"/>
              <a:buChar char="•"/>
              <a:defRPr/>
            </a:pPr>
            <a:r>
              <a:rPr lang="es-ES" sz="2400" dirty="0">
                <a:ea typeface="Helvetica" charset="0"/>
                <a:sym typeface="Helvetica" charset="0"/>
              </a:rPr>
              <a:t>No se utilizarán redes defectuosas y los componentes defectuosos deben ser retirados del servicio. </a:t>
            </a:r>
          </a:p>
          <a:p>
            <a:pPr marL="342665" indent="-342665" defTabSz="914145">
              <a:lnSpc>
                <a:spcPct val="80000"/>
              </a:lnSpc>
              <a:spcBef>
                <a:spcPts val="281"/>
              </a:spcBef>
              <a:spcAft>
                <a:spcPts val="1200"/>
              </a:spcAft>
              <a:buClr>
                <a:srgbClr val="000000"/>
              </a:buClr>
              <a:buFont typeface="ArialMT" charset="0"/>
              <a:buChar char="•"/>
              <a:defRPr/>
            </a:pPr>
            <a:r>
              <a:rPr lang="es-ES" sz="2400" dirty="0">
                <a:ea typeface="Helvetica" charset="0"/>
                <a:sym typeface="Helvetica" charset="0"/>
              </a:rPr>
              <a:t>Los objetos que han caído en la red de seguridad, tales como pedazos de desecho, equipos y herramientas, deben quitarse tan pronto como sea posible de la red y por lo menos antes del siguiente turno de trabajo. </a:t>
            </a:r>
          </a:p>
        </p:txBody>
      </p:sp>
      <p:sp>
        <p:nvSpPr>
          <p:cNvPr id="70659" name="Rectangle 2"/>
          <p:cNvSpPr>
            <a:spLocks noGrp="1" noChangeArrowheads="1"/>
          </p:cNvSpPr>
          <p:nvPr>
            <p:ph type="title" idx="4294967295"/>
          </p:nvPr>
        </p:nvSpPr>
        <p:spPr>
          <a:xfrm>
            <a:off x="457199" y="393953"/>
            <a:ext cx="8229600" cy="777875"/>
          </a:xfrm>
          <a:prstGeom prst="rect">
            <a:avLst/>
          </a:prstGeom>
        </p:spPr>
        <p:txBody>
          <a:bodyPr vert="horz" lIns="88900" tIns="50799" rIns="88900" bIns="50799" rtlCol="0" anchor="ctr">
            <a:normAutofit/>
          </a:bodyPr>
          <a:lstStyle/>
          <a:p>
            <a:pPr algn="ctr"/>
            <a:r>
              <a:rPr lang="es-ES" dirty="0"/>
              <a:t>Sistemas de red de seguridad</a:t>
            </a:r>
            <a:endParaRPr lang="en-US" dirty="0"/>
          </a:p>
        </p:txBody>
      </p:sp>
    </p:spTree>
    <p:extLst>
      <p:ext uri="{BB962C8B-B14F-4D97-AF65-F5344CB8AC3E}">
        <p14:creationId xmlns:p14="http://schemas.microsoft.com/office/powerpoint/2010/main" val="2278907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62125" y="1300163"/>
            <a:ext cx="7381875" cy="2413000"/>
          </a:xfrm>
          <a:prstGeom prst="rect">
            <a:avLst/>
          </a:prstGeom>
        </p:spPr>
        <p:txBody>
          <a:bodyPr>
            <a:normAutofit/>
          </a:bodyPr>
          <a:lstStyle/>
          <a:p>
            <a:r>
              <a:rPr lang="es-ES" sz="2400" dirty="0"/>
              <a:t>No es para atrapar basura</a:t>
            </a:r>
            <a:endParaRPr lang="en-US" sz="2400" dirty="0"/>
          </a:p>
          <a:p>
            <a:r>
              <a:rPr lang="es-ES" sz="2400" dirty="0"/>
              <a:t>Esta diseñada para atrapar las caídas de los trabajadores</a:t>
            </a:r>
            <a:endParaRPr lang="en-US" sz="2400" dirty="0"/>
          </a:p>
          <a:p>
            <a:r>
              <a:rPr lang="es-ES" sz="2400" dirty="0"/>
              <a:t>Forma de protección pasiva</a:t>
            </a:r>
            <a:endParaRPr lang="en-US" sz="2400" dirty="0"/>
          </a:p>
          <a:p>
            <a:r>
              <a:rPr lang="es-ES" sz="2400" dirty="0"/>
              <a:t>A veces se utiliza en proyectos con puentes o construcción de edificios prefabricados</a:t>
            </a:r>
            <a:endParaRPr lang="en-US" sz="2400" dirty="0"/>
          </a:p>
          <a:p>
            <a:endParaRPr lang="en-US" dirty="0"/>
          </a:p>
          <a:p>
            <a:endParaRPr lang="en-US" dirty="0"/>
          </a:p>
        </p:txBody>
      </p:sp>
      <p:sp>
        <p:nvSpPr>
          <p:cNvPr id="15" name="Titel 1"/>
          <p:cNvSpPr>
            <a:spLocks noGrp="1"/>
          </p:cNvSpPr>
          <p:nvPr>
            <p:ph type="title" idx="4294967295"/>
          </p:nvPr>
        </p:nvSpPr>
        <p:spPr>
          <a:xfrm>
            <a:off x="903288" y="246063"/>
            <a:ext cx="8240712" cy="777875"/>
          </a:xfrm>
          <a:prstGeom prst="rect">
            <a:avLst/>
          </a:prstGeom>
        </p:spPr>
        <p:txBody>
          <a:bodyPr>
            <a:normAutofit/>
          </a:bodyPr>
          <a:lstStyle/>
          <a:p>
            <a:r>
              <a:rPr lang="es-ES" dirty="0"/>
              <a:t>Redes de seguridad</a:t>
            </a:r>
            <a:endParaRPr lang="en-US" dirty="0"/>
          </a:p>
        </p:txBody>
      </p:sp>
      <p:pic>
        <p:nvPicPr>
          <p:cNvPr id="8" name="Picture 7" descr="A picture showing safety net in residential construction"/>
          <p:cNvPicPr/>
          <p:nvPr/>
        </p:nvPicPr>
        <p:blipFill>
          <a:blip r:embed="rId3" cstate="email">
            <a:extLst>
              <a:ext uri="{28A0092B-C50C-407E-A947-70E740481C1C}">
                <a14:useLocalDpi xmlns:a14="http://schemas.microsoft.com/office/drawing/2010/main"/>
              </a:ext>
            </a:extLst>
          </a:blip>
          <a:stretch>
            <a:fillRect/>
          </a:stretch>
        </p:blipFill>
        <p:spPr>
          <a:xfrm>
            <a:off x="1271240" y="3842556"/>
            <a:ext cx="2943922" cy="1855717"/>
          </a:xfrm>
          <a:prstGeom prst="rect">
            <a:avLst/>
          </a:prstGeom>
          <a:effectLst>
            <a:softEdge rad="63500"/>
          </a:effectLst>
        </p:spPr>
      </p:pic>
      <p:pic>
        <p:nvPicPr>
          <p:cNvPr id="9" name="Picture 8" descr="A picture showing safety net in bridge construction"/>
          <p:cNvPicPr/>
          <p:nvPr/>
        </p:nvPicPr>
        <p:blipFill>
          <a:blip r:embed="rId4" cstate="email">
            <a:extLst>
              <a:ext uri="{28A0092B-C50C-407E-A947-70E740481C1C}">
                <a14:useLocalDpi xmlns:a14="http://schemas.microsoft.com/office/drawing/2010/main"/>
              </a:ext>
            </a:extLst>
          </a:blip>
          <a:stretch>
            <a:fillRect/>
          </a:stretch>
        </p:blipFill>
        <p:spPr>
          <a:xfrm>
            <a:off x="5129561" y="3834925"/>
            <a:ext cx="2364059" cy="1863348"/>
          </a:xfrm>
          <a:prstGeom prst="rect">
            <a:avLst/>
          </a:prstGeom>
          <a:effectLst>
            <a:softEdge rad="63500"/>
          </a:effectLst>
        </p:spPr>
      </p:pic>
      <p:sp>
        <p:nvSpPr>
          <p:cNvPr id="12" name="TextBox 11"/>
          <p:cNvSpPr txBox="1"/>
          <p:nvPr/>
        </p:nvSpPr>
        <p:spPr>
          <a:xfrm>
            <a:off x="1107895" y="5659464"/>
            <a:ext cx="3179927" cy="307777"/>
          </a:xfrm>
          <a:prstGeom prst="rect">
            <a:avLst/>
          </a:prstGeom>
          <a:noFill/>
        </p:spPr>
        <p:txBody>
          <a:bodyPr wrap="square" lIns="91376" tIns="45688" rIns="91376" bIns="45688" rtlCol="0">
            <a:spAutoFit/>
          </a:bodyPr>
          <a:lstStyle/>
          <a:p>
            <a:pPr algn="ctr"/>
            <a:r>
              <a:rPr lang="en-US" sz="1400" baseline="0" dirty="0">
                <a:latin typeface="Helvetica" panose="020B0604020202020204" pitchFamily="34" charset="0"/>
                <a:cs typeface="Helvetica" panose="020B0604020202020204" pitchFamily="34" charset="0"/>
              </a:rPr>
              <a:t>Safety Net in Residential Construction</a:t>
            </a:r>
          </a:p>
        </p:txBody>
      </p:sp>
      <p:sp>
        <p:nvSpPr>
          <p:cNvPr id="13" name="TextBox 12"/>
          <p:cNvSpPr txBox="1"/>
          <p:nvPr/>
        </p:nvSpPr>
        <p:spPr>
          <a:xfrm>
            <a:off x="4825075" y="5670390"/>
            <a:ext cx="2893325" cy="523156"/>
          </a:xfrm>
          <a:prstGeom prst="rect">
            <a:avLst/>
          </a:prstGeom>
          <a:noFill/>
        </p:spPr>
        <p:txBody>
          <a:bodyPr wrap="square" lIns="91376" tIns="45688" rIns="91376" bIns="45688" rtlCol="0">
            <a:spAutoFit/>
          </a:bodyPr>
          <a:lstStyle/>
          <a:p>
            <a:pPr algn="ctr"/>
            <a:r>
              <a:rPr lang="en-US" sz="1400" baseline="0" dirty="0">
                <a:latin typeface="Helvetica" panose="020B0604020202020204" pitchFamily="34" charset="0"/>
                <a:cs typeface="Helvetica" panose="020B0604020202020204" pitchFamily="34" charset="0"/>
              </a:rPr>
              <a:t>SafetyRespect® Safety Net System</a:t>
            </a:r>
          </a:p>
        </p:txBody>
      </p:sp>
    </p:spTree>
    <p:extLst>
      <p:ext uri="{BB962C8B-B14F-4D97-AF65-F5344CB8AC3E}">
        <p14:creationId xmlns:p14="http://schemas.microsoft.com/office/powerpoint/2010/main" val="851829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el 1"/>
          <p:cNvSpPr>
            <a:spLocks noGrp="1"/>
          </p:cNvSpPr>
          <p:nvPr>
            <p:ph type="title" idx="4294967295"/>
          </p:nvPr>
        </p:nvSpPr>
        <p:spPr>
          <a:xfrm>
            <a:off x="914400" y="225425"/>
            <a:ext cx="8229600" cy="777875"/>
          </a:xfrm>
          <a:prstGeom prst="rect">
            <a:avLst/>
          </a:prstGeom>
        </p:spPr>
        <p:txBody>
          <a:bodyPr>
            <a:normAutofit/>
          </a:bodyPr>
          <a:lstStyle/>
          <a:p>
            <a:r>
              <a:rPr lang="es-ES" dirty="0"/>
              <a:t>Tragaluces y orificios</a:t>
            </a:r>
            <a:endParaRPr lang="en-US" dirty="0"/>
          </a:p>
        </p:txBody>
      </p:sp>
      <p:sp>
        <p:nvSpPr>
          <p:cNvPr id="11" name="TextBox 10"/>
          <p:cNvSpPr txBox="1"/>
          <p:nvPr/>
        </p:nvSpPr>
        <p:spPr>
          <a:xfrm>
            <a:off x="892098" y="1671195"/>
            <a:ext cx="4505092" cy="1877372"/>
          </a:xfrm>
          <a:prstGeom prst="rect">
            <a:avLst/>
          </a:prstGeom>
          <a:noFill/>
        </p:spPr>
        <p:txBody>
          <a:bodyPr wrap="square" lIns="91376" tIns="45688" rIns="91376" bIns="45688" rtlCol="0">
            <a:spAutoFit/>
          </a:bodyPr>
          <a:lstStyle/>
          <a:p>
            <a:pPr marL="285548" indent="-285548">
              <a:buFont typeface="Wingdings" panose="05000000000000000000" pitchFamily="2" charset="2"/>
              <a:buChar char="§"/>
            </a:pPr>
            <a:r>
              <a:rPr lang="en-US" sz="2400" dirty="0" err="1">
                <a:latin typeface="Helvetica" panose="020B0604020202020204" pitchFamily="34" charset="0"/>
                <a:cs typeface="Helvetica" panose="020B0604020202020204" pitchFamily="34" charset="0"/>
              </a:rPr>
              <a:t>Tragaluces</a:t>
            </a:r>
            <a:r>
              <a:rPr lang="en-US" sz="2400" dirty="0">
                <a:latin typeface="Helvetica" panose="020B0604020202020204" pitchFamily="34" charset="0"/>
                <a:cs typeface="Helvetica" panose="020B0604020202020204" pitchFamily="34" charset="0"/>
              </a:rPr>
              <a:t> y </a:t>
            </a:r>
            <a:r>
              <a:rPr lang="en-US" sz="2400" dirty="0" err="1">
                <a:latin typeface="Helvetica" panose="020B0604020202020204" pitchFamily="34" charset="0"/>
                <a:cs typeface="Helvetica" panose="020B0604020202020204" pitchFamily="34" charset="0"/>
              </a:rPr>
              <a:t>orificios</a:t>
            </a:r>
            <a:endParaRPr lang="en-US" sz="2400" baseline="0" dirty="0">
              <a:latin typeface="Helvetica" panose="020B0604020202020204" pitchFamily="34" charset="0"/>
              <a:cs typeface="Helvetica" panose="020B0604020202020204" pitchFamily="34" charset="0"/>
            </a:endParaRPr>
          </a:p>
          <a:p>
            <a:pPr marL="799539" lvl="1" indent="-342659">
              <a:buFont typeface="Arial" panose="020B0604020202020204" pitchFamily="34" charset="0"/>
              <a:buChar char="•"/>
            </a:pPr>
            <a:r>
              <a:rPr lang="en-US" sz="2400" baseline="0" dirty="0" err="1">
                <a:latin typeface="Helvetica" panose="020B0604020202020204" pitchFamily="34" charset="0"/>
                <a:cs typeface="Helvetica" panose="020B0604020202020204" pitchFamily="34" charset="0"/>
              </a:rPr>
              <a:t>Tropiezos</a:t>
            </a:r>
            <a:r>
              <a:rPr lang="en-US" sz="2400" baseline="0" dirty="0">
                <a:latin typeface="Helvetica" panose="020B0604020202020204" pitchFamily="34" charset="0"/>
                <a:cs typeface="Helvetica" panose="020B0604020202020204" pitchFamily="34" charset="0"/>
              </a:rPr>
              <a:t> y </a:t>
            </a:r>
            <a:r>
              <a:rPr lang="en-US" sz="2400" baseline="0" dirty="0" err="1">
                <a:latin typeface="Helvetica" panose="020B0604020202020204" pitchFamily="34" charset="0"/>
                <a:cs typeface="Helvetica" panose="020B0604020202020204" pitchFamily="34" charset="0"/>
              </a:rPr>
              <a:t>caidas</a:t>
            </a:r>
            <a:r>
              <a:rPr lang="en-US" sz="2400" baseline="0" dirty="0">
                <a:latin typeface="Helvetica" panose="020B0604020202020204" pitchFamily="34" charset="0"/>
                <a:cs typeface="Helvetica" panose="020B0604020202020204" pitchFamily="34" charset="0"/>
              </a:rPr>
              <a:t>;</a:t>
            </a:r>
          </a:p>
          <a:p>
            <a:pPr marL="799539" lvl="1" indent="-342659">
              <a:buFont typeface="Arial" panose="020B0604020202020204" pitchFamily="34" charset="0"/>
              <a:buChar char="•"/>
            </a:pPr>
            <a:r>
              <a:rPr lang="en-US" sz="2400" baseline="0" dirty="0">
                <a:latin typeface="Helvetica" panose="020B0604020202020204" pitchFamily="34" charset="0"/>
                <a:cs typeface="Helvetica" panose="020B0604020202020204" pitchFamily="34" charset="0"/>
              </a:rPr>
              <a:t>Areas </a:t>
            </a:r>
            <a:r>
              <a:rPr lang="en-US" sz="2400" baseline="0" dirty="0" err="1">
                <a:latin typeface="Helvetica" panose="020B0604020202020204" pitchFamily="34" charset="0"/>
                <a:cs typeface="Helvetica" panose="020B0604020202020204" pitchFamily="34" charset="0"/>
              </a:rPr>
              <a:t>débiles</a:t>
            </a:r>
            <a:r>
              <a:rPr lang="en-US" sz="2400" baseline="0" dirty="0">
                <a:latin typeface="Helvetica" panose="020B0604020202020204" pitchFamily="34" charset="0"/>
                <a:cs typeface="Helvetica" panose="020B0604020202020204" pitchFamily="34" charset="0"/>
              </a:rPr>
              <a:t> del </a:t>
            </a:r>
            <a:r>
              <a:rPr lang="en-US" sz="2400" baseline="0" dirty="0" err="1">
                <a:latin typeface="Helvetica" panose="020B0604020202020204" pitchFamily="34" charset="0"/>
                <a:cs typeface="Helvetica" panose="020B0604020202020204" pitchFamily="34" charset="0"/>
              </a:rPr>
              <a:t>techo</a:t>
            </a:r>
            <a:r>
              <a:rPr lang="en-US" sz="2400" baseline="0" dirty="0">
                <a:latin typeface="Helvetica" panose="020B0604020202020204" pitchFamily="34" charset="0"/>
                <a:cs typeface="Helvetica" panose="020B0604020202020204" pitchFamily="34" charset="0"/>
              </a:rPr>
              <a:t>;</a:t>
            </a:r>
          </a:p>
          <a:p>
            <a:pPr marL="799539" lvl="1" indent="-342659">
              <a:buFont typeface="Arial" panose="020B0604020202020204" pitchFamily="34" charset="0"/>
              <a:buChar char="•"/>
            </a:pPr>
            <a:r>
              <a:rPr lang="en-US" sz="2400" baseline="0" dirty="0" err="1">
                <a:latin typeface="Helvetica" panose="020B0604020202020204" pitchFamily="34" charset="0"/>
                <a:cs typeface="Helvetica" panose="020B0604020202020204" pitchFamily="34" charset="0"/>
              </a:rPr>
              <a:t>Agujeros</a:t>
            </a:r>
            <a:r>
              <a:rPr lang="en-US" sz="2400" baseline="0" dirty="0">
                <a:latin typeface="Helvetica" panose="020B0604020202020204" pitchFamily="34" charset="0"/>
                <a:cs typeface="Helvetica" panose="020B0604020202020204" pitchFamily="34" charset="0"/>
              </a:rPr>
              <a:t> </a:t>
            </a:r>
            <a:r>
              <a:rPr lang="en-US" sz="2400" baseline="0" dirty="0" err="1">
                <a:latin typeface="Helvetica" panose="020B0604020202020204" pitchFamily="34" charset="0"/>
                <a:cs typeface="Helvetica" panose="020B0604020202020204" pitchFamily="34" charset="0"/>
              </a:rPr>
              <a:t>escondidos</a:t>
            </a:r>
            <a:r>
              <a:rPr lang="en-US" sz="2400" baseline="0" dirty="0">
                <a:latin typeface="Helvetica" panose="020B0604020202020204" pitchFamily="34" charset="0"/>
                <a:cs typeface="Helvetica" panose="020B0604020202020204" pitchFamily="34" charset="0"/>
              </a:rPr>
              <a:t> </a:t>
            </a:r>
          </a:p>
          <a:p>
            <a:pPr lvl="1"/>
            <a:endParaRPr lang="en-US" sz="2000" baseline="0" dirty="0">
              <a:latin typeface="Helvetica" panose="020B0604020202020204" pitchFamily="34" charset="0"/>
              <a:cs typeface="Helvetica" panose="020B0604020202020204" pitchFamily="34" charset="0"/>
            </a:endParaRPr>
          </a:p>
        </p:txBody>
      </p:sp>
      <p:pic>
        <p:nvPicPr>
          <p:cNvPr id="3" name="Picture 2" descr="a picture showing collapsed skyligh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9539" y="1461731"/>
            <a:ext cx="2376983" cy="1750324"/>
          </a:xfrm>
          <a:prstGeom prst="rect">
            <a:avLst/>
          </a:prstGeom>
          <a:effectLst>
            <a:softEdge rad="63500"/>
          </a:effectLst>
        </p:spPr>
      </p:pic>
      <p:sp>
        <p:nvSpPr>
          <p:cNvPr id="6" name="TextBox 5"/>
          <p:cNvSpPr txBox="1"/>
          <p:nvPr/>
        </p:nvSpPr>
        <p:spPr>
          <a:xfrm>
            <a:off x="5808974" y="3231241"/>
            <a:ext cx="2770497" cy="307777"/>
          </a:xfrm>
          <a:prstGeom prst="rect">
            <a:avLst/>
          </a:prstGeom>
          <a:noFill/>
        </p:spPr>
        <p:txBody>
          <a:bodyPr wrap="square" lIns="91376" tIns="45688" rIns="91376" bIns="45688" rtlCol="0">
            <a:spAutoFit/>
          </a:bodyPr>
          <a:lstStyle/>
          <a:p>
            <a:pPr algn="ctr"/>
            <a:r>
              <a:rPr lang="en-US" sz="1400" baseline="0" dirty="0">
                <a:latin typeface="Helvetica" panose="020B0604020202020204" pitchFamily="34" charset="0"/>
                <a:cs typeface="Helvetica" panose="020B0604020202020204" pitchFamily="34" charset="0"/>
              </a:rPr>
              <a:t>NIOSH FACE Skylight Fatality</a:t>
            </a:r>
          </a:p>
        </p:txBody>
      </p:sp>
      <p:pic>
        <p:nvPicPr>
          <p:cNvPr id="8" name="Picture 7" descr="A picture showing &quot;danger hole&quot; warning written on floor"/>
          <p:cNvPicPr/>
          <p:nvPr/>
        </p:nvPicPr>
        <p:blipFill>
          <a:blip r:embed="rId4" cstate="email">
            <a:extLst>
              <a:ext uri="{28A0092B-C50C-407E-A947-70E740481C1C}">
                <a14:useLocalDpi xmlns:a14="http://schemas.microsoft.com/office/drawing/2010/main"/>
              </a:ext>
            </a:extLst>
          </a:blip>
          <a:stretch>
            <a:fillRect/>
          </a:stretch>
        </p:blipFill>
        <p:spPr>
          <a:xfrm>
            <a:off x="812432" y="4992721"/>
            <a:ext cx="2191385" cy="1271905"/>
          </a:xfrm>
          <a:prstGeom prst="rect">
            <a:avLst/>
          </a:prstGeom>
          <a:effectLst>
            <a:softEdge rad="63500"/>
          </a:effectLst>
        </p:spPr>
      </p:pic>
      <p:pic>
        <p:nvPicPr>
          <p:cNvPr id="9" name="Picture 8" descr="A picture showing skylight hole with cover"/>
          <p:cNvPicPr/>
          <p:nvPr/>
        </p:nvPicPr>
        <p:blipFill>
          <a:blip r:embed="rId5" cstate="email">
            <a:extLst>
              <a:ext uri="{28A0092B-C50C-407E-A947-70E740481C1C}">
                <a14:useLocalDpi xmlns:a14="http://schemas.microsoft.com/office/drawing/2010/main"/>
              </a:ext>
            </a:extLst>
          </a:blip>
          <a:stretch>
            <a:fillRect/>
          </a:stretch>
        </p:blipFill>
        <p:spPr>
          <a:xfrm>
            <a:off x="3413296" y="4956530"/>
            <a:ext cx="2175510" cy="1308100"/>
          </a:xfrm>
          <a:prstGeom prst="rect">
            <a:avLst/>
          </a:prstGeom>
          <a:effectLst>
            <a:softEdge rad="63500"/>
          </a:effectLst>
        </p:spPr>
      </p:pic>
      <p:sp>
        <p:nvSpPr>
          <p:cNvPr id="18" name="TextBox 17"/>
          <p:cNvSpPr txBox="1"/>
          <p:nvPr/>
        </p:nvSpPr>
        <p:spPr>
          <a:xfrm>
            <a:off x="880946" y="3648802"/>
            <a:ext cx="7621707" cy="1246430"/>
          </a:xfrm>
          <a:prstGeom prst="rect">
            <a:avLst/>
          </a:prstGeom>
          <a:noFill/>
        </p:spPr>
        <p:txBody>
          <a:bodyPr wrap="square" lIns="91376" tIns="45688" rIns="91376" bIns="45688" rtlCol="0">
            <a:spAutoFit/>
          </a:bodyPr>
          <a:lstStyle/>
          <a:p>
            <a:pPr marL="285548" indent="-285548">
              <a:buFont typeface="Wingdings" panose="05000000000000000000" pitchFamily="2" charset="2"/>
              <a:buChar char="§"/>
            </a:pPr>
            <a:r>
              <a:rPr lang="en-US" sz="2400" dirty="0" err="1">
                <a:latin typeface="Helvetica" panose="020B0604020202020204" pitchFamily="34" charset="0"/>
                <a:cs typeface="Helvetica" panose="020B0604020202020204" pitchFamily="34" charset="0"/>
              </a:rPr>
              <a:t>C</a:t>
            </a:r>
            <a:r>
              <a:rPr lang="en-US" sz="2400" baseline="0" dirty="0" err="1">
                <a:latin typeface="Helvetica" panose="020B0604020202020204" pitchFamily="34" charset="0"/>
                <a:cs typeface="Helvetica" panose="020B0604020202020204" pitchFamily="34" charset="0"/>
              </a:rPr>
              <a:t>ubiertas</a:t>
            </a:r>
            <a:endParaRPr lang="en-US" sz="2400" baseline="0" dirty="0">
              <a:latin typeface="Helvetica" panose="020B0604020202020204" pitchFamily="34" charset="0"/>
              <a:cs typeface="Helvetica" panose="020B0604020202020204" pitchFamily="34" charset="0"/>
            </a:endParaRPr>
          </a:p>
          <a:p>
            <a:pPr marL="799539" lvl="1" indent="-342659">
              <a:buFont typeface="Arial" panose="020B0604020202020204" pitchFamily="34" charset="0"/>
              <a:buChar char="•"/>
            </a:pPr>
            <a:r>
              <a:rPr lang="en-US" sz="2400" baseline="0" dirty="0">
                <a:latin typeface="Helvetica" panose="020B0604020202020204" pitchFamily="34" charset="0"/>
                <a:cs typeface="Helvetica" panose="020B0604020202020204" pitchFamily="34" charset="0"/>
              </a:rPr>
              <a:t>Deben </a:t>
            </a:r>
            <a:r>
              <a:rPr lang="en-US" sz="2400" baseline="0" dirty="0" err="1">
                <a:latin typeface="Helvetica" panose="020B0604020202020204" pitchFamily="34" charset="0"/>
                <a:cs typeface="Helvetica" panose="020B0604020202020204" pitchFamily="34" charset="0"/>
              </a:rPr>
              <a:t>soportar</a:t>
            </a:r>
            <a:r>
              <a:rPr lang="en-US" sz="2400" baseline="0" dirty="0">
                <a:latin typeface="Helvetica" panose="020B0604020202020204" pitchFamily="34" charset="0"/>
                <a:cs typeface="Helvetica" panose="020B0604020202020204" pitchFamily="34" charset="0"/>
              </a:rPr>
              <a:t> el peso</a:t>
            </a:r>
          </a:p>
          <a:p>
            <a:pPr marL="799539" lvl="1" indent="-342659">
              <a:buFont typeface="Arial" panose="020B0604020202020204" pitchFamily="34" charset="0"/>
              <a:buChar char="•"/>
            </a:pPr>
            <a:r>
              <a:rPr lang="en-US" sz="2400" dirty="0">
                <a:latin typeface="Helvetica" panose="020B0604020202020204" pitchFamily="34" charset="0"/>
                <a:cs typeface="Helvetica" panose="020B0604020202020204" pitchFamily="34" charset="0"/>
              </a:rPr>
              <a:t>Deben </a:t>
            </a:r>
            <a:r>
              <a:rPr lang="en-US" sz="2400" dirty="0" err="1">
                <a:latin typeface="Helvetica" panose="020B0604020202020204" pitchFamily="34" charset="0"/>
                <a:cs typeface="Helvetica" panose="020B0604020202020204" pitchFamily="34" charset="0"/>
              </a:rPr>
              <a:t>estar</a:t>
            </a:r>
            <a:r>
              <a:rPr lang="en-US" sz="2400" dirty="0">
                <a:latin typeface="Helvetica" panose="020B0604020202020204" pitchFamily="34" charset="0"/>
                <a:cs typeface="Helvetica" panose="020B0604020202020204" pitchFamily="34" charset="0"/>
              </a:rPr>
              <a:t> </a:t>
            </a:r>
            <a:r>
              <a:rPr lang="en-US" sz="2400" dirty="0" err="1">
                <a:latin typeface="Helvetica" panose="020B0604020202020204" pitchFamily="34" charset="0"/>
                <a:cs typeface="Helvetica" panose="020B0604020202020204" pitchFamily="34" charset="0"/>
              </a:rPr>
              <a:t>aseguradas</a:t>
            </a:r>
            <a:r>
              <a:rPr lang="en-US" sz="2400" dirty="0">
                <a:latin typeface="Helvetica" panose="020B0604020202020204" pitchFamily="34" charset="0"/>
                <a:cs typeface="Helvetica" panose="020B0604020202020204" pitchFamily="34" charset="0"/>
              </a:rPr>
              <a:t> para que no se </a:t>
            </a:r>
            <a:r>
              <a:rPr lang="en-US" sz="2400" dirty="0" err="1">
                <a:latin typeface="Helvetica" panose="020B0604020202020204" pitchFamily="34" charset="0"/>
                <a:cs typeface="Helvetica" panose="020B0604020202020204" pitchFamily="34" charset="0"/>
              </a:rPr>
              <a:t>muevan</a:t>
            </a:r>
            <a:endParaRPr lang="en-US" sz="2400" baseline="0" dirty="0">
              <a:latin typeface="Helvetica" panose="020B0604020202020204" pitchFamily="34" charset="0"/>
              <a:cs typeface="Helvetica" panose="020B0604020202020204" pitchFamily="34" charset="0"/>
            </a:endParaRPr>
          </a:p>
          <a:p>
            <a:pPr lvl="1"/>
            <a:endParaRPr lang="en-US" sz="300" baseline="0" dirty="0">
              <a:latin typeface="Times New Roman" panose="02020603050405020304" pitchFamily="18" charset="0"/>
              <a:cs typeface="Times New Roman" panose="02020603050405020304" pitchFamily="18" charset="0"/>
            </a:endParaRPr>
          </a:p>
        </p:txBody>
      </p:sp>
      <p:pic>
        <p:nvPicPr>
          <p:cNvPr id="12" name="Picture 11" title="Holes must be covered or guarded">
            <a:extLst>
              <a:ext uri="{FF2B5EF4-FFF2-40B4-BE49-F238E27FC236}">
                <a16:creationId xmlns:a16="http://schemas.microsoft.com/office/drawing/2014/main" id="{EA9E8E99-6F52-45AA-9F4A-0AB65595D3D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10483" y="4992721"/>
            <a:ext cx="1595775" cy="1271905"/>
          </a:xfrm>
          <a:prstGeom prst="rect">
            <a:avLst/>
          </a:prstGeom>
        </p:spPr>
      </p:pic>
    </p:spTree>
    <p:extLst>
      <p:ext uri="{BB962C8B-B14F-4D97-AF65-F5344CB8AC3E}">
        <p14:creationId xmlns:p14="http://schemas.microsoft.com/office/powerpoint/2010/main" val="1421464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8" name="Rectangle 3"/>
          <p:cNvSpPr>
            <a:spLocks noGrp="1" noChangeArrowheads="1"/>
          </p:cNvSpPr>
          <p:nvPr>
            <p:ph idx="4294967295"/>
          </p:nvPr>
        </p:nvSpPr>
        <p:spPr>
          <a:xfrm>
            <a:off x="897731" y="1154965"/>
            <a:ext cx="7348538" cy="919162"/>
          </a:xfrm>
          <a:prstGeom prst="rect">
            <a:avLst/>
          </a:prstGeom>
        </p:spPr>
        <p:txBody>
          <a:bodyPr vert="horz" lIns="88900" tIns="50799" rIns="88900" bIns="50799" rtlCol="0" anchor="t">
            <a:normAutofit/>
          </a:bodyPr>
          <a:lstStyle/>
          <a:p>
            <a:r>
              <a:rPr lang="es-419" sz="2400" dirty="0"/>
              <a:t>Incluyen un punto de anclaje, una línea de vida y un arnés</a:t>
            </a:r>
          </a:p>
          <a:p>
            <a:pPr marL="0" indent="0" defTabSz="914145">
              <a:spcBef>
                <a:spcPts val="492"/>
              </a:spcBef>
              <a:buNone/>
            </a:pPr>
            <a:endParaRPr lang="es-419"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marL="0" indent="0" defTabSz="914145">
              <a:spcBef>
                <a:spcPts val="492"/>
              </a:spcBef>
              <a:buNone/>
            </a:pPr>
            <a:endParaRPr lang="es-419"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82947" name="Rectangle 2"/>
          <p:cNvSpPr>
            <a:spLocks noGrp="1" noChangeArrowheads="1"/>
          </p:cNvSpPr>
          <p:nvPr>
            <p:ph type="title" idx="4294967295"/>
          </p:nvPr>
        </p:nvSpPr>
        <p:spPr>
          <a:xfrm>
            <a:off x="457200" y="306447"/>
            <a:ext cx="8229600" cy="777875"/>
          </a:xfrm>
          <a:prstGeom prst="rect">
            <a:avLst/>
          </a:prstGeom>
        </p:spPr>
        <p:txBody>
          <a:bodyPr vert="horz" lIns="88900" tIns="50799" rIns="88900" bIns="50799" rtlCol="0" anchor="ctr">
            <a:normAutofit/>
          </a:bodyPr>
          <a:lstStyle/>
          <a:p>
            <a:pPr algn="ctr" defTabSz="914145"/>
            <a:r>
              <a:rPr lang="es-ES" dirty="0"/>
              <a:t>Sistemas de detención de caídas</a:t>
            </a:r>
            <a:endParaRPr lang="en-US" altLang="en-US" sz="3200" dirty="0">
              <a:ea typeface="Helvetica" panose="020B0604020202020204" pitchFamily="34" charset="0"/>
            </a:endParaRPr>
          </a:p>
        </p:txBody>
      </p:sp>
      <p:pic>
        <p:nvPicPr>
          <p:cNvPr id="3" name="Picture 2" title="A picture showing a man hanging by a body harn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54" y="2074127"/>
            <a:ext cx="3096491" cy="4114800"/>
          </a:xfrm>
          <a:prstGeom prst="rect">
            <a:avLst/>
          </a:prstGeom>
        </p:spPr>
      </p:pic>
    </p:spTree>
    <p:extLst>
      <p:ext uri="{BB962C8B-B14F-4D97-AF65-F5344CB8AC3E}">
        <p14:creationId xmlns:p14="http://schemas.microsoft.com/office/powerpoint/2010/main" val="1441577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el 1"/>
          <p:cNvSpPr>
            <a:spLocks noGrp="1"/>
          </p:cNvSpPr>
          <p:nvPr>
            <p:ph type="title" idx="4294967295"/>
          </p:nvPr>
        </p:nvSpPr>
        <p:spPr>
          <a:xfrm>
            <a:off x="936625" y="323850"/>
            <a:ext cx="8207375" cy="777875"/>
          </a:xfrm>
          <a:prstGeom prst="rect">
            <a:avLst/>
          </a:prstGeom>
        </p:spPr>
        <p:txBody>
          <a:bodyPr>
            <a:normAutofit/>
          </a:bodyPr>
          <a:lstStyle/>
          <a:p>
            <a:r>
              <a:rPr lang="es-ES" dirty="0"/>
              <a:t>Punto de anclaje</a:t>
            </a:r>
            <a:endParaRPr lang="en-US" dirty="0"/>
          </a:p>
        </p:txBody>
      </p:sp>
      <p:sp>
        <p:nvSpPr>
          <p:cNvPr id="11" name="TextBox 10"/>
          <p:cNvSpPr txBox="1"/>
          <p:nvPr/>
        </p:nvSpPr>
        <p:spPr>
          <a:xfrm>
            <a:off x="947854" y="1484497"/>
            <a:ext cx="8196146" cy="1692706"/>
          </a:xfrm>
          <a:prstGeom prst="rect">
            <a:avLst/>
          </a:prstGeom>
          <a:noFill/>
        </p:spPr>
        <p:txBody>
          <a:bodyPr wrap="square" lIns="91376" tIns="45688" rIns="91376" bIns="45688" rtlCol="0">
            <a:spAutoFit/>
          </a:bodyPr>
          <a:lstStyle/>
          <a:p>
            <a:r>
              <a:rPr lang="es-ES" sz="3200" dirty="0"/>
              <a:t>Conectores de anclaje temporal</a:t>
            </a:r>
            <a:endParaRPr lang="en-US" sz="3200" dirty="0"/>
          </a:p>
          <a:p>
            <a:r>
              <a:rPr lang="es-ES" sz="3200" dirty="0"/>
              <a:t>Conectores de anclaje permanente</a:t>
            </a:r>
            <a:endParaRPr lang="en-US" sz="3200" dirty="0"/>
          </a:p>
          <a:p>
            <a:r>
              <a:rPr lang="es-ES" sz="3200" dirty="0"/>
              <a:t>Líneas de vida horizontales permanentes</a:t>
            </a:r>
            <a:endParaRPr lang="en-US" sz="3200" dirty="0"/>
          </a:p>
          <a:p>
            <a:endParaRPr lang="en-US" sz="900" baseline="0" dirty="0">
              <a:latin typeface="Helvetica" panose="020B0604020202020204" pitchFamily="34" charset="0"/>
              <a:cs typeface="Helvetica" panose="020B0604020202020204" pitchFamily="34" charset="0"/>
            </a:endParaRPr>
          </a:p>
        </p:txBody>
      </p:sp>
      <p:sp>
        <p:nvSpPr>
          <p:cNvPr id="14" name="TextBox 13"/>
          <p:cNvSpPr txBox="1"/>
          <p:nvPr/>
        </p:nvSpPr>
        <p:spPr>
          <a:xfrm>
            <a:off x="1048215" y="4221347"/>
            <a:ext cx="4873083" cy="692433"/>
          </a:xfrm>
          <a:prstGeom prst="rect">
            <a:avLst/>
          </a:prstGeom>
          <a:noFill/>
        </p:spPr>
        <p:txBody>
          <a:bodyPr wrap="square" lIns="91376" tIns="45688" rIns="91376" bIns="45688" rtlCol="0">
            <a:spAutoFit/>
          </a:bodyPr>
          <a:lstStyle/>
          <a:p>
            <a:pPr marL="285548" indent="-285548">
              <a:buFont typeface="Wingdings" panose="05000000000000000000" pitchFamily="2" charset="2"/>
              <a:buChar char="§"/>
            </a:pPr>
            <a:r>
              <a:rPr lang="en-US" sz="2000" baseline="0" dirty="0">
                <a:latin typeface="Helvetica" panose="020B0604020202020204" pitchFamily="34" charset="0"/>
                <a:cs typeface="Helvetica" panose="020B0604020202020204" pitchFamily="34" charset="0"/>
              </a:rPr>
              <a:t>OSHA</a:t>
            </a:r>
            <a:endParaRPr lang="en-US" sz="700" baseline="0" dirty="0">
              <a:latin typeface="Helvetica" panose="020B0604020202020204" pitchFamily="34" charset="0"/>
              <a:cs typeface="Helvetica" panose="020B0604020202020204" pitchFamily="34" charset="0"/>
            </a:endParaRPr>
          </a:p>
          <a:p>
            <a:pPr marL="799539" lvl="1" indent="-342659">
              <a:buFont typeface="Arial" panose="020B0604020202020204" pitchFamily="34" charset="0"/>
              <a:buChar char="•"/>
            </a:pPr>
            <a:r>
              <a:rPr lang="en-US" sz="1900" baseline="0" dirty="0">
                <a:latin typeface="Helvetica" panose="020B0604020202020204" pitchFamily="34" charset="0"/>
                <a:cs typeface="Helvetica" panose="020B0604020202020204" pitchFamily="34" charset="0"/>
              </a:rPr>
              <a:t>5,000 lbs.</a:t>
            </a:r>
          </a:p>
        </p:txBody>
      </p:sp>
      <p:pic>
        <p:nvPicPr>
          <p:cNvPr id="15" name="Picture 14" descr="A picture of 1 2 ton pickup truck"/>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195" y="3942567"/>
            <a:ext cx="2924873" cy="2525932"/>
          </a:xfrm>
          <a:prstGeom prst="rect">
            <a:avLst/>
          </a:prstGeom>
        </p:spPr>
      </p:pic>
      <p:graphicFrame>
        <p:nvGraphicFramePr>
          <p:cNvPr id="3" name="Table 2" descr="Typical anchor point locations include large columns, large beams, concrete, roof panels and understructure" title="Typical anchor point locations"/>
          <p:cNvGraphicFramePr>
            <a:graphicFrameLocks noGrp="1"/>
          </p:cNvGraphicFramePr>
          <p:nvPr>
            <p:extLst>
              <p:ext uri="{D42A27DB-BD31-4B8C-83A1-F6EECF244321}">
                <p14:modId xmlns:p14="http://schemas.microsoft.com/office/powerpoint/2010/main" val="1306996522"/>
              </p:ext>
            </p:extLst>
          </p:nvPr>
        </p:nvGraphicFramePr>
        <p:xfrm>
          <a:off x="670599" y="3433681"/>
          <a:ext cx="7856609" cy="477838"/>
        </p:xfrm>
        <a:graphic>
          <a:graphicData uri="http://schemas.openxmlformats.org/drawingml/2006/table">
            <a:tbl>
              <a:tblPr firstRow="1" bandRow="1">
                <a:tableStyleId>{5C22544A-7EE6-4342-B048-85BDC9FD1C3A}</a:tableStyleId>
              </a:tblPr>
              <a:tblGrid>
                <a:gridCol w="2139301">
                  <a:extLst>
                    <a:ext uri="{9D8B030D-6E8A-4147-A177-3AD203B41FA5}">
                      <a16:colId xmlns:a16="http://schemas.microsoft.com/office/drawing/2014/main" val="20000"/>
                    </a:ext>
                  </a:extLst>
                </a:gridCol>
                <a:gridCol w="1400142">
                  <a:extLst>
                    <a:ext uri="{9D8B030D-6E8A-4147-A177-3AD203B41FA5}">
                      <a16:colId xmlns:a16="http://schemas.microsoft.com/office/drawing/2014/main" val="20001"/>
                    </a:ext>
                  </a:extLst>
                </a:gridCol>
                <a:gridCol w="2040252">
                  <a:extLst>
                    <a:ext uri="{9D8B030D-6E8A-4147-A177-3AD203B41FA5}">
                      <a16:colId xmlns:a16="http://schemas.microsoft.com/office/drawing/2014/main" val="20002"/>
                    </a:ext>
                  </a:extLst>
                </a:gridCol>
                <a:gridCol w="2276914">
                  <a:extLst>
                    <a:ext uri="{9D8B030D-6E8A-4147-A177-3AD203B41FA5}">
                      <a16:colId xmlns:a16="http://schemas.microsoft.com/office/drawing/2014/main" val="20003"/>
                    </a:ext>
                  </a:extLst>
                </a:gridCol>
              </a:tblGrid>
              <a:tr h="477838">
                <a:tc>
                  <a:txBody>
                    <a:bodyPr/>
                    <a:lstStyle/>
                    <a:p>
                      <a:pPr marL="285750" indent="-285750">
                        <a:buFont typeface="Arial" panose="020B0604020202020204" pitchFamily="34" charset="0"/>
                        <a:buChar char="•"/>
                      </a:pPr>
                      <a:r>
                        <a:rPr lang="en-US" sz="2000" dirty="0" err="1">
                          <a:solidFill>
                            <a:schemeClr val="tx1"/>
                          </a:solidFill>
                          <a:latin typeface="Helvetica" panose="020B0604020202020204" pitchFamily="34" charset="0"/>
                          <a:cs typeface="Helvetica" panose="020B0604020202020204" pitchFamily="34" charset="0"/>
                        </a:rPr>
                        <a:t>Columnas</a:t>
                      </a:r>
                      <a:endParaRPr lang="en-US" sz="2000" dirty="0">
                        <a:solidFill>
                          <a:schemeClr val="tx1"/>
                        </a:solidFill>
                        <a:latin typeface="Helvetica" panose="020B0604020202020204" pitchFamily="34" charset="0"/>
                        <a:cs typeface="Helvetica" panose="020B0604020202020204" pitchFamily="34" charset="0"/>
                      </a:endParaRPr>
                    </a:p>
                  </a:txBody>
                  <a:tcPr>
                    <a:noFill/>
                  </a:tcPr>
                </a:tc>
                <a:tc>
                  <a:txBody>
                    <a:bodyPr/>
                    <a:lstStyle/>
                    <a:p>
                      <a:pPr marL="285750" indent="-285750">
                        <a:buFont typeface="Arial" panose="020B0604020202020204" pitchFamily="34" charset="0"/>
                        <a:buChar char="•"/>
                      </a:pPr>
                      <a:r>
                        <a:rPr lang="en-US" sz="2000" dirty="0" err="1">
                          <a:solidFill>
                            <a:schemeClr val="tx1"/>
                          </a:solidFill>
                          <a:latin typeface="Helvetica" panose="020B0604020202020204" pitchFamily="34" charset="0"/>
                          <a:cs typeface="Helvetica" panose="020B0604020202020204" pitchFamily="34" charset="0"/>
                        </a:rPr>
                        <a:t>Vigas</a:t>
                      </a:r>
                      <a:endParaRPr lang="en-US" sz="2000" dirty="0">
                        <a:solidFill>
                          <a:schemeClr val="tx1"/>
                        </a:solidFill>
                        <a:latin typeface="Helvetica" panose="020B0604020202020204" pitchFamily="34" charset="0"/>
                        <a:cs typeface="Helvetica" panose="020B0604020202020204" pitchFamily="34" charset="0"/>
                      </a:endParaRPr>
                    </a:p>
                  </a:txBody>
                  <a:tcPr>
                    <a:noFill/>
                  </a:tcPr>
                </a:tc>
                <a:tc>
                  <a:txBody>
                    <a:bodyPr/>
                    <a:lstStyle/>
                    <a:p>
                      <a:pPr marL="285750" indent="-285750">
                        <a:buFont typeface="Arial" panose="020B0604020202020204" pitchFamily="34" charset="0"/>
                        <a:buChar char="•"/>
                      </a:pPr>
                      <a:r>
                        <a:rPr lang="en-US" sz="2000" dirty="0" err="1">
                          <a:solidFill>
                            <a:schemeClr val="tx1"/>
                          </a:solidFill>
                          <a:latin typeface="Helvetica" panose="020B0604020202020204" pitchFamily="34" charset="0"/>
                          <a:cs typeface="Helvetica" panose="020B0604020202020204" pitchFamily="34" charset="0"/>
                        </a:rPr>
                        <a:t>Concreto</a:t>
                      </a:r>
                      <a:endParaRPr lang="en-US" sz="2000" dirty="0">
                        <a:solidFill>
                          <a:schemeClr val="tx1"/>
                        </a:solidFill>
                        <a:latin typeface="Helvetica" panose="020B0604020202020204" pitchFamily="34" charset="0"/>
                        <a:cs typeface="Helvetica" panose="020B0604020202020204" pitchFamily="34" charset="0"/>
                      </a:endParaRPr>
                    </a:p>
                  </a:txBody>
                  <a:tcPr>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err="1">
                          <a:solidFill>
                            <a:schemeClr val="tx1"/>
                          </a:solidFill>
                          <a:latin typeface="Helvetica" panose="020B0604020202020204" pitchFamily="34" charset="0"/>
                          <a:cs typeface="Helvetica" panose="020B0604020202020204" pitchFamily="34" charset="0"/>
                        </a:rPr>
                        <a:t>Estructura</a:t>
                      </a:r>
                      <a:endParaRPr lang="en-US" sz="2000" dirty="0">
                        <a:solidFill>
                          <a:schemeClr val="tx1"/>
                        </a:solidFill>
                        <a:latin typeface="Helvetica" panose="020B0604020202020204" pitchFamily="34" charset="0"/>
                        <a:cs typeface="Helvetica" panose="020B0604020202020204" pitchFamily="34" charset="0"/>
                      </a:endParaRP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4912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92175" y="255588"/>
            <a:ext cx="8251825" cy="777875"/>
          </a:xfrm>
          <a:prstGeom prst="rect">
            <a:avLst/>
          </a:prstGeom>
        </p:spPr>
        <p:txBody>
          <a:bodyPr>
            <a:noAutofit/>
          </a:bodyPr>
          <a:lstStyle/>
          <a:p>
            <a:r>
              <a:rPr lang="en-US" sz="3200" dirty="0">
                <a:ea typeface="Helvetica" panose="020B0604020202020204" pitchFamily="34" charset="0"/>
              </a:rPr>
              <a:t>Conexiones </a:t>
            </a:r>
            <a:r>
              <a:rPr lang="en-US" sz="3200" dirty="0" err="1">
                <a:ea typeface="Helvetica" panose="020B0604020202020204" pitchFamily="34" charset="0"/>
              </a:rPr>
              <a:t>temporales</a:t>
            </a:r>
            <a:endParaRPr lang="en-US" sz="3200" dirty="0">
              <a:ea typeface="Helvetica" panose="020B0604020202020204" pitchFamily="34" charset="0"/>
            </a:endParaRPr>
          </a:p>
        </p:txBody>
      </p:sp>
      <p:pic>
        <p:nvPicPr>
          <p:cNvPr id="12" name="Picture 11" title="Conexiones tempora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49" y="1268778"/>
            <a:ext cx="7214839" cy="4457838"/>
          </a:xfrm>
          <a:prstGeom prst="rect">
            <a:avLst/>
          </a:prstGeom>
        </p:spPr>
      </p:pic>
    </p:spTree>
    <p:extLst>
      <p:ext uri="{BB962C8B-B14F-4D97-AF65-F5344CB8AC3E}">
        <p14:creationId xmlns:p14="http://schemas.microsoft.com/office/powerpoint/2010/main" val="2485074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D0582D08-637A-416D-B8D8-C11072BFC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 y="1273968"/>
            <a:ext cx="8053388"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903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title="A picture of a self-retracting life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178" y="1174362"/>
            <a:ext cx="2847975" cy="2457450"/>
          </a:xfrm>
          <a:prstGeom prst="rect">
            <a:avLst/>
          </a:prstGeom>
        </p:spPr>
      </p:pic>
      <p:sp>
        <p:nvSpPr>
          <p:cNvPr id="2" name="Content Placeholder 1">
            <a:extLst>
              <a:ext uri="{FF2B5EF4-FFF2-40B4-BE49-F238E27FC236}">
                <a16:creationId xmlns:a16="http://schemas.microsoft.com/office/drawing/2014/main" id="{2A03F728-D2B9-419F-B35C-A9A5A6459726}"/>
              </a:ext>
            </a:extLst>
          </p:cNvPr>
          <p:cNvSpPr>
            <a:spLocks noGrp="1"/>
          </p:cNvSpPr>
          <p:nvPr>
            <p:ph idx="4294967295"/>
          </p:nvPr>
        </p:nvSpPr>
        <p:spPr>
          <a:xfrm>
            <a:off x="0" y="1370013"/>
            <a:ext cx="4951413" cy="1339850"/>
          </a:xfrm>
          <a:prstGeom prst="rect">
            <a:avLst/>
          </a:prstGeom>
        </p:spPr>
        <p:txBody>
          <a:bodyPr>
            <a:noAutofit/>
          </a:bodyPr>
          <a:lstStyle/>
          <a:p>
            <a:r>
              <a:rPr lang="en-US" sz="2400" dirty="0" err="1"/>
              <a:t>Sistemas</a:t>
            </a:r>
            <a:r>
              <a:rPr lang="en-US" sz="2400" dirty="0"/>
              <a:t> auto-</a:t>
            </a:r>
            <a:r>
              <a:rPr lang="en-US" sz="2400" dirty="0" err="1"/>
              <a:t>retractables</a:t>
            </a:r>
            <a:endParaRPr lang="en-US" sz="2400" dirty="0"/>
          </a:p>
          <a:p>
            <a:r>
              <a:rPr lang="en-US" sz="2400" dirty="0" err="1"/>
              <a:t>Trabajan</a:t>
            </a:r>
            <a:r>
              <a:rPr lang="en-US" sz="2400" dirty="0"/>
              <a:t> </a:t>
            </a:r>
            <a:r>
              <a:rPr lang="en-US" sz="2400" dirty="0" err="1"/>
              <a:t>como</a:t>
            </a:r>
            <a:r>
              <a:rPr lang="en-US" sz="2400" dirty="0"/>
              <a:t> un </a:t>
            </a:r>
            <a:r>
              <a:rPr lang="en-US" sz="2400" dirty="0" err="1"/>
              <a:t>cinturón</a:t>
            </a:r>
            <a:r>
              <a:rPr lang="en-US" sz="2400" dirty="0"/>
              <a:t> de seguridad</a:t>
            </a:r>
          </a:p>
        </p:txBody>
      </p:sp>
      <p:sp>
        <p:nvSpPr>
          <p:cNvPr id="22" name="Titel 1"/>
          <p:cNvSpPr>
            <a:spLocks noGrp="1"/>
          </p:cNvSpPr>
          <p:nvPr>
            <p:ph type="title" idx="4294967295"/>
          </p:nvPr>
        </p:nvSpPr>
        <p:spPr>
          <a:xfrm>
            <a:off x="0" y="207963"/>
            <a:ext cx="7359650" cy="777875"/>
          </a:xfrm>
          <a:prstGeom prst="rect">
            <a:avLst/>
          </a:prstGeom>
        </p:spPr>
        <p:txBody>
          <a:bodyPr>
            <a:normAutofit/>
          </a:bodyPr>
          <a:lstStyle/>
          <a:p>
            <a:r>
              <a:rPr lang="de-DE" dirty="0">
                <a:ea typeface="Helvetica" panose="020B0604020202020204" pitchFamily="34" charset="0"/>
              </a:rPr>
              <a:t>Conectores</a:t>
            </a:r>
          </a:p>
        </p:txBody>
      </p:sp>
      <p:sp>
        <p:nvSpPr>
          <p:cNvPr id="17" name="TextBox 16"/>
          <p:cNvSpPr txBox="1"/>
          <p:nvPr/>
        </p:nvSpPr>
        <p:spPr>
          <a:xfrm>
            <a:off x="1265388" y="6093329"/>
            <a:ext cx="2522993" cy="307777"/>
          </a:xfrm>
          <a:prstGeom prst="rect">
            <a:avLst/>
          </a:prstGeom>
          <a:noFill/>
        </p:spPr>
        <p:txBody>
          <a:bodyPr wrap="square" lIns="91376" tIns="45688" rIns="91376" bIns="45688" rtlCol="0">
            <a:spAutoFit/>
          </a:bodyPr>
          <a:lstStyle/>
          <a:p>
            <a:pPr algn="ctr"/>
            <a:r>
              <a:rPr lang="en-US" sz="1400" b="1" baseline="0" dirty="0">
                <a:latin typeface="Helvetica" panose="020B0604020202020204" pitchFamily="34" charset="0"/>
                <a:cs typeface="Helvetica" panose="020B0604020202020204" pitchFamily="34" charset="0"/>
              </a:rPr>
              <a:t>PFL</a:t>
            </a:r>
          </a:p>
        </p:txBody>
      </p:sp>
      <p:pic>
        <p:nvPicPr>
          <p:cNvPr id="19" name="Picture 18" descr="A picture of a worker hanging on a  self-retracting lifeline"/>
          <p:cNvPicPr/>
          <p:nvPr/>
        </p:nvPicPr>
        <p:blipFill>
          <a:blip r:embed="rId4" cstate="email">
            <a:extLst>
              <a:ext uri="{28A0092B-C50C-407E-A947-70E740481C1C}">
                <a14:useLocalDpi xmlns:a14="http://schemas.microsoft.com/office/drawing/2010/main"/>
              </a:ext>
            </a:extLst>
          </a:blip>
          <a:stretch>
            <a:fillRect/>
          </a:stretch>
        </p:blipFill>
        <p:spPr>
          <a:xfrm>
            <a:off x="4115839" y="3358607"/>
            <a:ext cx="2199319" cy="2727008"/>
          </a:xfrm>
          <a:prstGeom prst="rect">
            <a:avLst/>
          </a:prstGeom>
          <a:effectLst>
            <a:softEdge rad="63500"/>
          </a:effectLst>
        </p:spPr>
      </p:pic>
      <p:sp>
        <p:nvSpPr>
          <p:cNvPr id="20" name="TextBox 19"/>
          <p:cNvSpPr txBox="1"/>
          <p:nvPr/>
        </p:nvSpPr>
        <p:spPr>
          <a:xfrm>
            <a:off x="3969968" y="6095597"/>
            <a:ext cx="2522993" cy="307777"/>
          </a:xfrm>
          <a:prstGeom prst="rect">
            <a:avLst/>
          </a:prstGeom>
          <a:noFill/>
        </p:spPr>
        <p:txBody>
          <a:bodyPr wrap="square" lIns="91376" tIns="45688" rIns="91376" bIns="45688" rtlCol="0">
            <a:spAutoFit/>
          </a:bodyPr>
          <a:lstStyle/>
          <a:p>
            <a:pPr algn="ctr"/>
            <a:r>
              <a:rPr lang="en-US" sz="1400" b="1" baseline="0" dirty="0">
                <a:latin typeface="Helvetica" panose="020B0604020202020204" pitchFamily="34" charset="0"/>
                <a:cs typeface="Helvetica" panose="020B0604020202020204" pitchFamily="34" charset="0"/>
              </a:rPr>
              <a:t>Web SRL</a:t>
            </a:r>
          </a:p>
        </p:txBody>
      </p:sp>
      <p:pic>
        <p:nvPicPr>
          <p:cNvPr id="6" name="Picture 5" descr="A self-retracting lifelin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7712" y="3495741"/>
            <a:ext cx="1219314" cy="2427773"/>
          </a:xfrm>
          <a:prstGeom prst="rect">
            <a:avLst/>
          </a:prstGeom>
        </p:spPr>
      </p:pic>
      <p:pic>
        <p:nvPicPr>
          <p:cNvPr id="21" name="Picture 20" descr="Twisted Rope Yellow - Free High Resolution Photo"/>
          <p:cNvPicPr/>
          <p:nvPr/>
        </p:nvPicPr>
        <p:blipFill>
          <a:blip r:embed="rId6" cstate="email">
            <a:extLst>
              <a:ext uri="{28A0092B-C50C-407E-A947-70E740481C1C}">
                <a14:useLocalDpi xmlns:a14="http://schemas.microsoft.com/office/drawing/2010/main"/>
              </a:ext>
            </a:extLst>
          </a:blip>
          <a:srcRect/>
          <a:stretch>
            <a:fillRect/>
          </a:stretch>
        </p:blipFill>
        <p:spPr bwMode="auto">
          <a:xfrm>
            <a:off x="6140958" y="3882689"/>
            <a:ext cx="1611924" cy="1767683"/>
          </a:xfrm>
          <a:prstGeom prst="rect">
            <a:avLst/>
          </a:prstGeom>
          <a:noFill/>
          <a:ln>
            <a:noFill/>
          </a:ln>
          <a:effectLst>
            <a:softEdge rad="63500"/>
          </a:effectLst>
        </p:spPr>
      </p:pic>
      <p:pic>
        <p:nvPicPr>
          <p:cNvPr id="5" name="Picture 4" title="A picture of a worker attached to a self-retracting lifelin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537" y="3319115"/>
            <a:ext cx="2533650" cy="2762250"/>
          </a:xfrm>
          <a:prstGeom prst="rect">
            <a:avLst/>
          </a:prstGeom>
        </p:spPr>
      </p:pic>
    </p:spTree>
    <p:extLst>
      <p:ext uri="{BB962C8B-B14F-4D97-AF65-F5344CB8AC3E}">
        <p14:creationId xmlns:p14="http://schemas.microsoft.com/office/powerpoint/2010/main" val="4163818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6" name="Picture 4" descr="Connector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7334" y="1417587"/>
            <a:ext cx="2671112" cy="20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5717" name="Picture 5" descr="D-ri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84761" y="747817"/>
            <a:ext cx="3087503" cy="289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5718" name="Picture 6" descr="Snaphook"/>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367668" y="3577351"/>
            <a:ext cx="1931545" cy="270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 name="Title 2"/>
          <p:cNvSpPr>
            <a:spLocks noGrp="1"/>
          </p:cNvSpPr>
          <p:nvPr>
            <p:ph type="title" idx="4294967295"/>
          </p:nvPr>
        </p:nvSpPr>
        <p:spPr>
          <a:xfrm>
            <a:off x="925513" y="255588"/>
            <a:ext cx="8218487" cy="777875"/>
          </a:xfrm>
          <a:prstGeom prst="rect">
            <a:avLst/>
          </a:prstGeom>
        </p:spPr>
        <p:txBody>
          <a:bodyPr/>
          <a:lstStyle/>
          <a:p>
            <a:r>
              <a:rPr lang="en-US" dirty="0" err="1"/>
              <a:t>Conectores</a:t>
            </a:r>
            <a:r>
              <a:rPr lang="en-US" dirty="0"/>
              <a:t> </a:t>
            </a:r>
          </a:p>
        </p:txBody>
      </p:sp>
    </p:spTree>
    <p:extLst>
      <p:ext uri="{BB962C8B-B14F-4D97-AF65-F5344CB8AC3E}">
        <p14:creationId xmlns:p14="http://schemas.microsoft.com/office/powerpoint/2010/main" val="203016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497840" y="1524000"/>
            <a:ext cx="7696200" cy="4876800"/>
          </a:xfrm>
          <a:prstGeom prst="rect">
            <a:avLst/>
          </a:prstGeom>
        </p:spPr>
        <p:txBody>
          <a:bodyPr/>
          <a:lstStyle/>
          <a:p>
            <a:pPr marL="285750" marR="0" lvl="0" indent="-28575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r>
              <a:rPr kumimoji="0" lang="es-MX" b="0" i="0" u="none" strike="noStrike" kern="1200" cap="none" spc="0" normalizeH="0" baseline="0" noProof="0" dirty="0">
                <a:ln>
                  <a:noFill/>
                </a:ln>
                <a:effectLst/>
                <a:uLnTx/>
                <a:uFillTx/>
                <a:latin typeface="Lucida Sans Unicode"/>
                <a:ea typeface="+mn-ea"/>
                <a:cs typeface="+mn-cs"/>
              </a:rPr>
              <a:t>El curso de Protección Contra Caídas se ofrece de forma gratuita a la comunidad de la construcción a través de la Beca de Capacitación Susan Harwood de la Administración de Seguridad y Salud Ocupacional (OSHA) del Departamento de Trabajo de los Estados Unidos (DOL). </a:t>
            </a:r>
          </a:p>
          <a:p>
            <a:pPr marL="285750" marR="0" lvl="0" indent="-28575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b="0" i="0" u="none" strike="noStrike" kern="1200" cap="none" spc="0" normalizeH="0" baseline="0" noProof="0" dirty="0">
              <a:ln>
                <a:noFill/>
              </a:ln>
              <a:effectLst/>
              <a:uLnTx/>
              <a:uFillTx/>
              <a:latin typeface="Lucida Sans Unicode"/>
              <a:ea typeface="+mn-ea"/>
              <a:cs typeface="+mn-cs"/>
            </a:endParaRPr>
          </a:p>
          <a:p>
            <a:pPr marL="285750" marR="0" lvl="0" indent="-28575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r>
              <a:rPr kumimoji="0" lang="es-MX" b="0" i="0" u="none" strike="noStrike" kern="1200" cap="none" spc="0" normalizeH="0" baseline="0" noProof="0" dirty="0">
                <a:ln>
                  <a:noFill/>
                </a:ln>
                <a:effectLst/>
                <a:uLnTx/>
                <a:uFillTx/>
                <a:latin typeface="Lucida Sans Unicode"/>
                <a:ea typeface="+mn-ea"/>
                <a:cs typeface="+mn-cs"/>
              </a:rPr>
              <a:t>El curso de protección contra caídas cubre el área que causa la mayoría de las muertes y lesiones en la construcción. "Caídas”</a:t>
            </a:r>
          </a:p>
          <a:p>
            <a:pPr marL="285750" marR="0" lvl="0" indent="-28575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b="0" i="0" u="none" strike="noStrike" kern="1200" cap="none" spc="0" normalizeH="0" baseline="0" noProof="0" dirty="0">
              <a:ln>
                <a:noFill/>
              </a:ln>
              <a:effectLst/>
              <a:uLnTx/>
              <a:uFillTx/>
              <a:latin typeface="Lucida Sans Unicode"/>
              <a:ea typeface="+mn-ea"/>
              <a:cs typeface="+mn-cs"/>
            </a:endParaRPr>
          </a:p>
          <a:p>
            <a:pPr marL="285750" marR="0" lvl="0" indent="-28575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r>
              <a:rPr kumimoji="0" lang="es-MX" b="0" i="0" u="none" strike="noStrike" kern="1200" cap="none" spc="0" normalizeH="0" baseline="0" noProof="0" dirty="0">
                <a:ln>
                  <a:noFill/>
                </a:ln>
                <a:effectLst/>
                <a:uLnTx/>
                <a:uFillTx/>
                <a:latin typeface="Lucida Sans Unicode"/>
                <a:ea typeface="+mn-ea"/>
                <a:cs typeface="+mn-cs"/>
              </a:rPr>
              <a:t>Este material fue producido bajo el número de subvención SHTG-FY-23-01 de la Administración de Seguridad y Salud Ocupacional, Departamento de Trabajo de los EE. UU. No necesariamente refleja los puntos de vista o políticas del Departamento de Trabajo de los Estados Unidos, ni menciona nombres comerciales, productos comerciales u organizaciones que impliquen el respaldo del gobierno de los Estados Unidos.</a:t>
            </a: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457200" y="501869"/>
            <a:ext cx="8229600" cy="685800"/>
          </a:xfrm>
        </p:spPr>
        <p:txBody>
          <a:bodyPr>
            <a:normAutofit/>
          </a:bodyPr>
          <a:lstStyle/>
          <a:p>
            <a:pPr algn="ctr"/>
            <a:r>
              <a:rPr lang="es-MX" dirty="0">
                <a:latin typeface="Arial" panose="020B0604020202020204" pitchFamily="34" charset="0"/>
              </a:rPr>
              <a:t>Beca Susan Harwood</a:t>
            </a:r>
            <a:endParaRPr lang="en-US" dirty="0">
              <a:latin typeface="Arial" panose="020B0604020202020204" pitchFamily="34" charset="0"/>
            </a:endParaRPr>
          </a:p>
        </p:txBody>
      </p:sp>
      <p:sp useBgFill="1">
        <p:nvSpPr>
          <p:cNvPr id="3" name="TextBox 2">
            <a:extLst>
              <a:ext uri="{FF2B5EF4-FFF2-40B4-BE49-F238E27FC236}">
                <a16:creationId xmlns:a16="http://schemas.microsoft.com/office/drawing/2014/main" id="{1C97153A-3927-5945-8026-8F464D8F85AB}"/>
              </a:ext>
            </a:extLst>
          </p:cNvPr>
          <p:cNvSpPr txBox="1"/>
          <p:nvPr/>
        </p:nvSpPr>
        <p:spPr>
          <a:xfrm>
            <a:off x="523240" y="5791200"/>
            <a:ext cx="6780671" cy="982133"/>
          </a:xfrm>
          <a:prstGeom prst="rect">
            <a:avLst/>
          </a:prstGeom>
        </p:spPr>
        <p:txBody>
          <a:bodyPr wrap="square" rtlCol="0">
            <a:spAutoFit/>
          </a:bodyPr>
          <a:lstStyle/>
          <a:p>
            <a:endParaRPr lang="en-US" dirty="0"/>
          </a:p>
        </p:txBody>
      </p:sp>
      <p:sp useBgFill="1">
        <p:nvSpPr>
          <p:cNvPr id="7" name="TextBox 6">
            <a:extLst>
              <a:ext uri="{FF2B5EF4-FFF2-40B4-BE49-F238E27FC236}">
                <a16:creationId xmlns:a16="http://schemas.microsoft.com/office/drawing/2014/main" id="{0F22CA5E-3422-5742-B94B-21D6367952FF}"/>
              </a:ext>
            </a:extLst>
          </p:cNvPr>
          <p:cNvSpPr txBox="1"/>
          <p:nvPr/>
        </p:nvSpPr>
        <p:spPr>
          <a:xfrm>
            <a:off x="130952" y="1"/>
            <a:ext cx="467360" cy="6858000"/>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278104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330200"/>
            <a:ext cx="7886700" cy="777875"/>
          </a:xfrm>
          <a:prstGeom prst="rect">
            <a:avLst/>
          </a:prstGeom>
        </p:spPr>
        <p:txBody>
          <a:bodyPr>
            <a:noAutofit/>
          </a:bodyPr>
          <a:lstStyle/>
          <a:p>
            <a:r>
              <a:rPr lang="en-US" sz="3200" dirty="0" err="1">
                <a:ea typeface="Helvetica" panose="020B0604020202020204" pitchFamily="34" charset="0"/>
              </a:rPr>
              <a:t>Lineas</a:t>
            </a:r>
            <a:r>
              <a:rPr lang="en-US" sz="3200" dirty="0">
                <a:ea typeface="Helvetica" panose="020B0604020202020204" pitchFamily="34" charset="0"/>
              </a:rPr>
              <a:t> </a:t>
            </a:r>
            <a:r>
              <a:rPr lang="en-US" sz="3200" dirty="0" err="1">
                <a:ea typeface="Helvetica" panose="020B0604020202020204" pitchFamily="34" charset="0"/>
              </a:rPr>
              <a:t>horizontales</a:t>
            </a:r>
            <a:r>
              <a:rPr lang="en-US" sz="3200" dirty="0">
                <a:ea typeface="Helvetica" panose="020B0604020202020204" pitchFamily="34" charset="0"/>
              </a:rPr>
              <a:t> </a:t>
            </a:r>
            <a:r>
              <a:rPr lang="en-US" sz="3200" dirty="0" err="1">
                <a:ea typeface="Helvetica" panose="020B0604020202020204" pitchFamily="34" charset="0"/>
              </a:rPr>
              <a:t>permanentes</a:t>
            </a:r>
            <a:endParaRPr lang="en-US" sz="3200" dirty="0">
              <a:ea typeface="Helvetica" panose="020B0604020202020204" pitchFamily="34" charset="0"/>
            </a:endParaRPr>
          </a:p>
        </p:txBody>
      </p:sp>
      <p:pic>
        <p:nvPicPr>
          <p:cNvPr id="5" name="Picture 4" descr="A picture showing a worker attached to a horizontal lifeline syste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1607" y="1321999"/>
            <a:ext cx="3543743" cy="4331433"/>
          </a:xfrm>
          <a:prstGeom prst="rect">
            <a:avLst/>
          </a:prstGeom>
          <a:effectLst>
            <a:softEdge rad="63500"/>
          </a:effectLst>
        </p:spPr>
      </p:pic>
      <p:pic>
        <p:nvPicPr>
          <p:cNvPr id="11" name="Picture 10" descr="A picture showing a worker attached to a horizontal lifeline system"/>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407" y="1687754"/>
            <a:ext cx="4648200" cy="2433272"/>
          </a:xfrm>
          <a:prstGeom prst="rect">
            <a:avLst/>
          </a:prstGeom>
          <a:effectLst>
            <a:softEdge rad="63500"/>
          </a:effectLst>
        </p:spPr>
      </p:pic>
    </p:spTree>
    <p:extLst>
      <p:ext uri="{BB962C8B-B14F-4D97-AF65-F5344CB8AC3E}">
        <p14:creationId xmlns:p14="http://schemas.microsoft.com/office/powerpoint/2010/main" val="1609671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1" name="Rectangle 2"/>
          <p:cNvSpPr>
            <a:spLocks noGrp="1" noChangeArrowheads="1"/>
          </p:cNvSpPr>
          <p:nvPr>
            <p:ph type="title" idx="4294967295"/>
          </p:nvPr>
        </p:nvSpPr>
        <p:spPr>
          <a:xfrm>
            <a:off x="1257300" y="385763"/>
            <a:ext cx="7886700" cy="777875"/>
          </a:xfrm>
          <a:prstGeom prst="rect">
            <a:avLst/>
          </a:prstGeom>
        </p:spPr>
        <p:txBody>
          <a:bodyPr vert="horz" lIns="88900" tIns="50799" rIns="88900" bIns="50799" rtlCol="0" anchor="ctr">
            <a:normAutofit/>
          </a:bodyPr>
          <a:lstStyle/>
          <a:p>
            <a:pPr defTabSz="914145"/>
            <a:r>
              <a:rPr lang="es-419" altLang="en-US" dirty="0">
                <a:ea typeface="Helvetica" panose="020B0604020202020204" pitchFamily="34" charset="0"/>
                <a:sym typeface="Helvetica" panose="020B0604020202020204" pitchFamily="34" charset="0"/>
              </a:rPr>
              <a:t>L</a:t>
            </a:r>
            <a:r>
              <a:rPr lang="el-GR" altLang="en-US" dirty="0">
                <a:ea typeface="Helvetica" panose="020B0604020202020204" pitchFamily="34" charset="0"/>
                <a:sym typeface="Helvetica" panose="020B0604020202020204" pitchFamily="34" charset="0"/>
              </a:rPr>
              <a:t>ί</a:t>
            </a:r>
            <a:r>
              <a:rPr lang="es-419" altLang="en-US" dirty="0">
                <a:ea typeface="Helvetica" panose="020B0604020202020204" pitchFamily="34" charset="0"/>
                <a:sym typeface="Helvetica" panose="020B0604020202020204" pitchFamily="34" charset="0"/>
              </a:rPr>
              <a:t>neas verticales</a:t>
            </a:r>
            <a:endParaRPr lang="es-419" altLang="en-US" dirty="0"/>
          </a:p>
        </p:txBody>
      </p:sp>
      <p:pic>
        <p:nvPicPr>
          <p:cNvPr id="99332" name="Picture 4" descr="A picture of a lanyar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0079" y="2057177"/>
            <a:ext cx="83827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9333" name="Picture 5" descr="a picture of a vertical lanyard"/>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47433" y="4114354"/>
            <a:ext cx="1943323" cy="190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9334" name="Picture 6" descr="a picture showing body harnesse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13707" y="1675433"/>
            <a:ext cx="2162101" cy="21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9335" name="Picture 7" descr="A picture showing retractable lifeline"/>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09158" y="1752451"/>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9336" name="Picture 8" descr="A picture showing horizontal lanyard"/>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0080" y="3885531"/>
            <a:ext cx="2248049" cy="22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264647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40" name="Rectangle 3"/>
          <p:cNvSpPr>
            <a:spLocks noGrp="1" noChangeArrowheads="1"/>
          </p:cNvSpPr>
          <p:nvPr>
            <p:ph idx="4294967295"/>
          </p:nvPr>
        </p:nvSpPr>
        <p:spPr>
          <a:xfrm>
            <a:off x="875506" y="1302567"/>
            <a:ext cx="7392987" cy="1962150"/>
          </a:xfrm>
          <a:prstGeom prst="rect">
            <a:avLst/>
          </a:prstGeom>
        </p:spPr>
        <p:txBody>
          <a:bodyPr vert="horz" lIns="88900" tIns="50799" rIns="88900" bIns="50799" rtlCol="0" anchor="t">
            <a:normAutofit/>
          </a:bodyPr>
          <a:lstStyle/>
          <a:p>
            <a:r>
              <a:rPr lang="es-ES" dirty="0"/>
              <a:t>Los arnés de cuerpo están diseñados para minimizar las fuerzas de estrés en el cuerpo de un empleado en caso de una caída, mientras que proporciona la suficiente libertad de movimiento para permitir el trabajo a realizar.</a:t>
            </a:r>
            <a:endParaRPr lang="en-US" dirty="0"/>
          </a:p>
          <a:p>
            <a:r>
              <a:rPr lang="es-ES" dirty="0"/>
              <a:t>No use arneses de cuerpo para levantar materiales. </a:t>
            </a:r>
            <a:endParaRPr lang="en-US" dirty="0"/>
          </a:p>
        </p:txBody>
      </p:sp>
      <p:sp>
        <p:nvSpPr>
          <p:cNvPr id="91139" name="Rectangle 2"/>
          <p:cNvSpPr>
            <a:spLocks noGrp="1" noChangeArrowheads="1"/>
          </p:cNvSpPr>
          <p:nvPr>
            <p:ph type="title" idx="4294967295"/>
          </p:nvPr>
        </p:nvSpPr>
        <p:spPr>
          <a:xfrm>
            <a:off x="446086" y="331038"/>
            <a:ext cx="8251825" cy="777875"/>
          </a:xfrm>
          <a:prstGeom prst="rect">
            <a:avLst/>
          </a:prstGeom>
        </p:spPr>
        <p:txBody>
          <a:bodyPr vert="horz" lIns="88900" tIns="50799" rIns="88900" bIns="50799" rtlCol="0" anchor="ctr">
            <a:normAutofit/>
          </a:bodyPr>
          <a:lstStyle/>
          <a:p>
            <a:pPr algn="ctr"/>
            <a:r>
              <a:rPr lang="es-ES" dirty="0"/>
              <a:t>Arnés de cuerpo</a:t>
            </a:r>
            <a:endParaRPr lang="en-US" dirty="0"/>
          </a:p>
        </p:txBody>
      </p:sp>
      <p:pic>
        <p:nvPicPr>
          <p:cNvPr id="5" name="Picture 4" descr="a picture of a dummy wearing full  body harnes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162" y="3639684"/>
            <a:ext cx="1840165" cy="27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7" name="Picture 6" descr="A picture showing front of a full body harness"/>
          <p:cNvPicPr>
            <a:picLocks noChangeAspect="1"/>
          </p:cNvPicPr>
          <p:nvPr/>
        </p:nvPicPr>
        <p:blipFill rotWithShape="1">
          <a:blip r:embed="rId4">
            <a:extLst>
              <a:ext uri="{28A0092B-C50C-407E-A947-70E740481C1C}">
                <a14:useLocalDpi xmlns:a14="http://schemas.microsoft.com/office/drawing/2010/main"/>
              </a:ext>
            </a:extLst>
          </a:blip>
          <a:srcRect l="16522" t="-1548" r="14890" b="1548"/>
          <a:stretch/>
        </p:blipFill>
        <p:spPr bwMode="auto">
          <a:xfrm>
            <a:off x="4884235" y="3593283"/>
            <a:ext cx="1839950" cy="26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8" name="Picture 7" descr="A picture showing side view of a full body harness"/>
          <p:cNvPicPr>
            <a:picLocks noChangeAspect="1"/>
          </p:cNvPicPr>
          <p:nvPr/>
        </p:nvPicPr>
        <p:blipFill rotWithShape="1">
          <a:blip r:embed="rId5">
            <a:extLst>
              <a:ext uri="{28A0092B-C50C-407E-A947-70E740481C1C}">
                <a14:useLocalDpi xmlns:a14="http://schemas.microsoft.com/office/drawing/2010/main"/>
              </a:ext>
            </a:extLst>
          </a:blip>
          <a:srcRect l="25299" r="23470"/>
          <a:stretch/>
        </p:blipFill>
        <p:spPr bwMode="auto">
          <a:xfrm>
            <a:off x="6837003" y="3634980"/>
            <a:ext cx="1359144" cy="26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 name="Picture 2" title="A picture showing back of a full body harnes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857" y="3652024"/>
            <a:ext cx="2019300" cy="2743200"/>
          </a:xfrm>
          <a:prstGeom prst="rect">
            <a:avLst/>
          </a:prstGeom>
        </p:spPr>
      </p:pic>
    </p:spTree>
    <p:extLst>
      <p:ext uri="{BB962C8B-B14F-4D97-AF65-F5344CB8AC3E}">
        <p14:creationId xmlns:p14="http://schemas.microsoft.com/office/powerpoint/2010/main" val="2768809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 y="354267"/>
            <a:ext cx="6983413" cy="777875"/>
          </a:xfrm>
          <a:prstGeom prst="rect">
            <a:avLst/>
          </a:prstGeom>
        </p:spPr>
        <p:txBody>
          <a:bodyPr/>
          <a:lstStyle/>
          <a:p>
            <a:r>
              <a:rPr lang="en-US" dirty="0" err="1"/>
              <a:t>Inspección</a:t>
            </a:r>
            <a:endParaRPr lang="en-US" dirty="0"/>
          </a:p>
        </p:txBody>
      </p:sp>
      <p:pic>
        <p:nvPicPr>
          <p:cNvPr id="3" name="Picture 2" descr="A picture of a worker checking a safety harne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792" y="1473940"/>
            <a:ext cx="8059004" cy="4094328"/>
          </a:xfrm>
          <a:prstGeom prst="rect">
            <a:avLst/>
          </a:prstGeom>
          <a:effectLst>
            <a:softEdge rad="63500"/>
          </a:effectLst>
        </p:spPr>
      </p:pic>
    </p:spTree>
    <p:extLst>
      <p:ext uri="{BB962C8B-B14F-4D97-AF65-F5344CB8AC3E}">
        <p14:creationId xmlns:p14="http://schemas.microsoft.com/office/powerpoint/2010/main" val="1785943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FED7A7-5567-4F95-91D3-2B871672975B}"/>
              </a:ext>
            </a:extLst>
          </p:cNvPr>
          <p:cNvSpPr>
            <a:spLocks noGrp="1"/>
          </p:cNvSpPr>
          <p:nvPr>
            <p:ph type="title"/>
          </p:nvPr>
        </p:nvSpPr>
        <p:spPr/>
        <p:txBody>
          <a:bodyPr/>
          <a:lstStyle/>
          <a:p>
            <a:endParaRPr lang="en-US"/>
          </a:p>
        </p:txBody>
      </p:sp>
      <p:pic>
        <p:nvPicPr>
          <p:cNvPr id="5" name="Picture 2">
            <a:extLst>
              <a:ext uri="{FF2B5EF4-FFF2-40B4-BE49-F238E27FC236}">
                <a16:creationId xmlns:a16="http://schemas.microsoft.com/office/drawing/2014/main" id="{2AFD419B-FF2C-446B-A37C-3E7ED744FFF8}"/>
              </a:ext>
            </a:extLst>
          </p:cNvPr>
          <p:cNvPicPr preferRelativeResize="0">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0876" y="1735015"/>
            <a:ext cx="5603631" cy="413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6" name="TextBox 5">
            <a:extLst>
              <a:ext uri="{FF2B5EF4-FFF2-40B4-BE49-F238E27FC236}">
                <a16:creationId xmlns:a16="http://schemas.microsoft.com/office/drawing/2014/main" id="{E6C8CE4C-E7A4-9444-AACD-6804E022FED4}"/>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812206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B5D4-8E14-443B-97DE-D3BEC4BEE5F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E3F69E6-EFD9-4157-BFF2-7F9552F6A56A}"/>
              </a:ext>
            </a:extLst>
          </p:cNvPr>
          <p:cNvSpPr>
            <a:spLocks noGrp="1"/>
          </p:cNvSpPr>
          <p:nvPr>
            <p:ph idx="1"/>
          </p:nvPr>
        </p:nvSpPr>
        <p:spPr/>
        <p:txBody>
          <a:bodyPr/>
          <a:lstStyle/>
          <a:p>
            <a:pPr marL="0" indent="0">
              <a:buNone/>
            </a:pPr>
            <a:endParaRPr lang="en-US" dirty="0"/>
          </a:p>
        </p:txBody>
      </p:sp>
      <p:grpSp>
        <p:nvGrpSpPr>
          <p:cNvPr id="5" name="Group 4">
            <a:extLst>
              <a:ext uri="{FF2B5EF4-FFF2-40B4-BE49-F238E27FC236}">
                <a16:creationId xmlns:a16="http://schemas.microsoft.com/office/drawing/2014/main" id="{881C4114-830C-4F29-ABEF-1D72FE75C04A}"/>
              </a:ext>
            </a:extLst>
          </p:cNvPr>
          <p:cNvGrpSpPr>
            <a:grpSpLocks/>
          </p:cNvGrpSpPr>
          <p:nvPr/>
        </p:nvGrpSpPr>
        <p:grpSpPr bwMode="auto">
          <a:xfrm>
            <a:off x="1652587" y="1290638"/>
            <a:ext cx="5838825" cy="4276725"/>
            <a:chOff x="1026" y="966"/>
            <a:chExt cx="3678" cy="2694"/>
          </a:xfrm>
        </p:grpSpPr>
        <p:pic>
          <p:nvPicPr>
            <p:cNvPr id="6" name="Picture 5">
              <a:extLst>
                <a:ext uri="{FF2B5EF4-FFF2-40B4-BE49-F238E27FC236}">
                  <a16:creationId xmlns:a16="http://schemas.microsoft.com/office/drawing/2014/main" id="{FDFCCAB9-1758-48EF-9A4C-07A0B62F2146}"/>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 y="966"/>
              <a:ext cx="3678" cy="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345AF9EA-D71E-461C-9348-3416861DB6E2}"/>
                </a:ext>
              </a:extLst>
            </p:cNvPr>
            <p:cNvGrpSpPr>
              <a:grpSpLocks/>
            </p:cNvGrpSpPr>
            <p:nvPr/>
          </p:nvGrpSpPr>
          <p:grpSpPr bwMode="auto">
            <a:xfrm>
              <a:off x="1440" y="2016"/>
              <a:ext cx="1152" cy="1200"/>
              <a:chOff x="1296" y="1584"/>
              <a:chExt cx="1152" cy="1200"/>
            </a:xfrm>
          </p:grpSpPr>
          <p:sp>
            <p:nvSpPr>
              <p:cNvPr id="8" name="Oval 7">
                <a:extLst>
                  <a:ext uri="{FF2B5EF4-FFF2-40B4-BE49-F238E27FC236}">
                    <a16:creationId xmlns:a16="http://schemas.microsoft.com/office/drawing/2014/main" id="{80CE1B85-E4E7-4EC2-BBC8-DD0C8522CCE7}"/>
                  </a:ext>
                </a:extLst>
              </p:cNvPr>
              <p:cNvSpPr>
                <a:spLocks noChangeArrowheads="1"/>
              </p:cNvSpPr>
              <p:nvPr/>
            </p:nvSpPr>
            <p:spPr bwMode="auto">
              <a:xfrm>
                <a:off x="1296" y="1584"/>
                <a:ext cx="1152" cy="1200"/>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9" name="Line 8">
                <a:extLst>
                  <a:ext uri="{FF2B5EF4-FFF2-40B4-BE49-F238E27FC236}">
                    <a16:creationId xmlns:a16="http://schemas.microsoft.com/office/drawing/2014/main" id="{9E52E4A4-6CFC-4BEE-9197-212C9F7CB87C}"/>
                  </a:ext>
                </a:extLst>
              </p:cNvPr>
              <p:cNvSpPr>
                <a:spLocks noChangeShapeType="1"/>
              </p:cNvSpPr>
              <p:nvPr/>
            </p:nvSpPr>
            <p:spPr bwMode="auto">
              <a:xfrm flipH="1">
                <a:off x="1488" y="1776"/>
                <a:ext cx="816" cy="816"/>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0" name="Line 9">
                <a:extLst>
                  <a:ext uri="{FF2B5EF4-FFF2-40B4-BE49-F238E27FC236}">
                    <a16:creationId xmlns:a16="http://schemas.microsoft.com/office/drawing/2014/main" id="{250078A9-0288-4FA6-9049-7B31857229C8}"/>
                  </a:ext>
                </a:extLst>
              </p:cNvPr>
              <p:cNvSpPr>
                <a:spLocks noChangeShapeType="1"/>
              </p:cNvSpPr>
              <p:nvPr/>
            </p:nvSpPr>
            <p:spPr bwMode="auto">
              <a:xfrm>
                <a:off x="1488" y="1728"/>
                <a:ext cx="816" cy="864"/>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useBgFill="1">
        <p:nvSpPr>
          <p:cNvPr id="11" name="TextBox 10">
            <a:extLst>
              <a:ext uri="{FF2B5EF4-FFF2-40B4-BE49-F238E27FC236}">
                <a16:creationId xmlns:a16="http://schemas.microsoft.com/office/drawing/2014/main" id="{C105B770-7E42-F443-B4E8-18DFFE300F65}"/>
              </a:ext>
            </a:extLst>
          </p:cNvPr>
          <p:cNvSpPr txBox="1"/>
          <p:nvPr/>
        </p:nvSpPr>
        <p:spPr>
          <a:xfrm>
            <a:off x="419605" y="6324600"/>
            <a:ext cx="6069118" cy="39272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482205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7738" y="357188"/>
            <a:ext cx="8196262" cy="777875"/>
          </a:xfrm>
          <a:prstGeom prst="rect">
            <a:avLst/>
          </a:prstGeom>
        </p:spPr>
        <p:txBody>
          <a:bodyPr/>
          <a:lstStyle/>
          <a:p>
            <a:r>
              <a:rPr lang="en-US" dirty="0" err="1"/>
              <a:t>Retiene</a:t>
            </a:r>
            <a:endParaRPr lang="en-US" dirty="0"/>
          </a:p>
        </p:txBody>
      </p:sp>
      <p:sp>
        <p:nvSpPr>
          <p:cNvPr id="11" name="TextBox 10"/>
          <p:cNvSpPr txBox="1"/>
          <p:nvPr/>
        </p:nvSpPr>
        <p:spPr>
          <a:xfrm>
            <a:off x="925551" y="1562058"/>
            <a:ext cx="7740614" cy="461600"/>
          </a:xfrm>
          <a:prstGeom prst="rect">
            <a:avLst/>
          </a:prstGeom>
          <a:noFill/>
        </p:spPr>
        <p:txBody>
          <a:bodyPr wrap="square" lIns="91376" tIns="45688" rIns="91376" bIns="45688" rtlCol="0">
            <a:spAutoFit/>
          </a:bodyPr>
          <a:lstStyle/>
          <a:p>
            <a:pPr marL="285548" indent="-285548">
              <a:buFont typeface="Wingdings" panose="05000000000000000000" pitchFamily="2" charset="2"/>
              <a:buChar char="§"/>
            </a:pPr>
            <a:r>
              <a:rPr lang="en-US" sz="2400" dirty="0">
                <a:latin typeface="Helvetica" panose="020B0604020202020204" pitchFamily="34" charset="0"/>
                <a:cs typeface="Helvetica" panose="020B0604020202020204" pitchFamily="34" charset="0"/>
              </a:rPr>
              <a:t>Evita que </a:t>
            </a:r>
            <a:r>
              <a:rPr lang="en-US" sz="2400" dirty="0" err="1">
                <a:latin typeface="Helvetica" panose="020B0604020202020204" pitchFamily="34" charset="0"/>
                <a:cs typeface="Helvetica" panose="020B0604020202020204" pitchFamily="34" charset="0"/>
              </a:rPr>
              <a:t>llegue</a:t>
            </a:r>
            <a:r>
              <a:rPr lang="en-US" sz="2400" dirty="0">
                <a:latin typeface="Helvetica" panose="020B0604020202020204" pitchFamily="34" charset="0"/>
                <a:cs typeface="Helvetica" panose="020B0604020202020204" pitchFamily="34" charset="0"/>
              </a:rPr>
              <a:t> al </a:t>
            </a:r>
            <a:r>
              <a:rPr lang="en-US" sz="2400" dirty="0" err="1">
                <a:latin typeface="Helvetica" panose="020B0604020202020204" pitchFamily="34" charset="0"/>
                <a:cs typeface="Helvetica" panose="020B0604020202020204" pitchFamily="34" charset="0"/>
              </a:rPr>
              <a:t>borde</a:t>
            </a:r>
            <a:endParaRPr lang="en-US" sz="2400" baseline="0" dirty="0">
              <a:latin typeface="Helvetica" panose="020B0604020202020204" pitchFamily="34" charset="0"/>
              <a:cs typeface="Helvetica" panose="020B0604020202020204" pitchFamily="34" charset="0"/>
            </a:endParaRPr>
          </a:p>
        </p:txBody>
      </p:sp>
      <p:pic>
        <p:nvPicPr>
          <p:cNvPr id="20" name="Picture 19" descr="Photo 3"/>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40" y="2814786"/>
            <a:ext cx="5175586" cy="3113385"/>
          </a:xfrm>
          <a:prstGeom prst="rect">
            <a:avLst/>
          </a:prstGeom>
          <a:noFill/>
          <a:ln>
            <a:noFill/>
          </a:ln>
          <a:effectLst>
            <a:softEdge rad="127000"/>
          </a:effectLst>
        </p:spPr>
      </p:pic>
      <p:pic>
        <p:nvPicPr>
          <p:cNvPr id="22" name="Picture 21" descr="A picture showing icon of a man attached with a lanyard to an anchor point to prevent fall"/>
          <p:cNvPicPr/>
          <p:nvPr/>
        </p:nvPicPr>
        <p:blipFill>
          <a:blip r:embed="rId4" cstate="email">
            <a:extLst>
              <a:ext uri="{28A0092B-C50C-407E-A947-70E740481C1C}">
                <a14:useLocalDpi xmlns:a14="http://schemas.microsoft.com/office/drawing/2010/main"/>
              </a:ext>
            </a:extLst>
          </a:blip>
          <a:stretch>
            <a:fillRect/>
          </a:stretch>
        </p:blipFill>
        <p:spPr>
          <a:xfrm>
            <a:off x="5981894" y="4157397"/>
            <a:ext cx="2533456" cy="1784445"/>
          </a:xfrm>
          <a:prstGeom prst="rect">
            <a:avLst/>
          </a:prstGeom>
        </p:spPr>
      </p:pic>
    </p:spTree>
    <p:extLst>
      <p:ext uri="{BB962C8B-B14F-4D97-AF65-F5344CB8AC3E}">
        <p14:creationId xmlns:p14="http://schemas.microsoft.com/office/powerpoint/2010/main" val="2282721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1628775"/>
            <a:ext cx="7304088" cy="1258888"/>
          </a:xfrm>
          <a:prstGeom prst="rect">
            <a:avLst/>
          </a:prstGeom>
        </p:spPr>
        <p:txBody>
          <a:bodyPr/>
          <a:lstStyle/>
          <a:p>
            <a:r>
              <a:rPr lang="en-US" sz="2400" dirty="0" err="1"/>
              <a:t>Coloca</a:t>
            </a:r>
            <a:r>
              <a:rPr lang="en-US" sz="2400" dirty="0"/>
              <a:t> al </a:t>
            </a:r>
            <a:r>
              <a:rPr lang="en-US" sz="2400" dirty="0" err="1"/>
              <a:t>empleado</a:t>
            </a:r>
            <a:r>
              <a:rPr lang="en-US" sz="2400" dirty="0"/>
              <a:t> </a:t>
            </a:r>
            <a:r>
              <a:rPr lang="en-US" sz="2400" dirty="0" err="1"/>
              <a:t>en</a:t>
            </a:r>
            <a:r>
              <a:rPr lang="en-US" sz="2400" dirty="0"/>
              <a:t> </a:t>
            </a:r>
            <a:r>
              <a:rPr lang="en-US" sz="2400" dirty="0" err="1"/>
              <a:t>posición</a:t>
            </a:r>
            <a:r>
              <a:rPr lang="en-US" sz="2400" dirty="0"/>
              <a:t> para </a:t>
            </a:r>
            <a:r>
              <a:rPr lang="en-US" sz="2400" dirty="0" err="1"/>
              <a:t>trabajar</a:t>
            </a:r>
            <a:endParaRPr lang="en-US" sz="2400" dirty="0"/>
          </a:p>
          <a:p>
            <a:pPr marL="0" indent="0">
              <a:buNone/>
            </a:pPr>
            <a:r>
              <a:rPr lang="en-US" sz="2400" dirty="0"/>
              <a:t>      A </a:t>
            </a:r>
            <a:r>
              <a:rPr lang="en-US" sz="2400" dirty="0" err="1"/>
              <a:t>veces</a:t>
            </a:r>
            <a:r>
              <a:rPr lang="en-US" sz="2400" dirty="0"/>
              <a:t> se </a:t>
            </a:r>
            <a:r>
              <a:rPr lang="en-US" sz="2400" dirty="0" err="1"/>
              <a:t>confunden</a:t>
            </a:r>
            <a:r>
              <a:rPr lang="en-US" sz="2400" dirty="0"/>
              <a:t> los </a:t>
            </a:r>
            <a:r>
              <a:rPr lang="en-US" sz="2400" dirty="0" err="1"/>
              <a:t>términos</a:t>
            </a:r>
            <a:endParaRPr lang="en-US" sz="2400" dirty="0"/>
          </a:p>
          <a:p>
            <a:endParaRPr lang="en-US" dirty="0"/>
          </a:p>
        </p:txBody>
      </p:sp>
      <p:sp>
        <p:nvSpPr>
          <p:cNvPr id="2" name="Title 1"/>
          <p:cNvSpPr>
            <a:spLocks noGrp="1"/>
          </p:cNvSpPr>
          <p:nvPr>
            <p:ph type="title" idx="4294967295"/>
          </p:nvPr>
        </p:nvSpPr>
        <p:spPr>
          <a:xfrm>
            <a:off x="925513" y="246063"/>
            <a:ext cx="8218487" cy="777875"/>
          </a:xfrm>
          <a:prstGeom prst="rect">
            <a:avLst/>
          </a:prstGeom>
        </p:spPr>
        <p:txBody>
          <a:bodyPr/>
          <a:lstStyle/>
          <a:p>
            <a:r>
              <a:rPr lang="en-US" dirty="0" err="1"/>
              <a:t>Posiciona</a:t>
            </a:r>
            <a:endParaRPr lang="en-US" dirty="0"/>
          </a:p>
        </p:txBody>
      </p:sp>
      <p:pic>
        <p:nvPicPr>
          <p:cNvPr id="3" name="Picture 2" descr="A worker attached to a SRL working on reinforcements at a heigh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3657" y="2943921"/>
            <a:ext cx="5475853" cy="2975601"/>
          </a:xfrm>
          <a:prstGeom prst="rect">
            <a:avLst/>
          </a:prstGeom>
          <a:effectLst>
            <a:softEdge rad="63500"/>
          </a:effectLst>
        </p:spPr>
      </p:pic>
    </p:spTree>
    <p:extLst>
      <p:ext uri="{BB962C8B-B14F-4D97-AF65-F5344CB8AC3E}">
        <p14:creationId xmlns:p14="http://schemas.microsoft.com/office/powerpoint/2010/main" val="3131901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92175" y="285750"/>
            <a:ext cx="8251825" cy="777875"/>
          </a:xfrm>
          <a:prstGeom prst="rect">
            <a:avLst/>
          </a:prstGeom>
        </p:spPr>
        <p:txBody>
          <a:bodyPr/>
          <a:lstStyle/>
          <a:p>
            <a:r>
              <a:rPr lang="en-US" dirty="0" err="1"/>
              <a:t>Distancia</a:t>
            </a:r>
            <a:r>
              <a:rPr lang="en-US" dirty="0"/>
              <a:t> de </a:t>
            </a:r>
            <a:r>
              <a:rPr lang="en-US" dirty="0" err="1"/>
              <a:t>caida</a:t>
            </a:r>
            <a:endParaRPr lang="en-US" dirty="0"/>
          </a:p>
        </p:txBody>
      </p:sp>
      <p:sp>
        <p:nvSpPr>
          <p:cNvPr id="8" name="TextBox 7"/>
          <p:cNvSpPr txBox="1"/>
          <p:nvPr/>
        </p:nvSpPr>
        <p:spPr>
          <a:xfrm>
            <a:off x="3384768" y="5927065"/>
            <a:ext cx="2457892" cy="369267"/>
          </a:xfrm>
          <a:prstGeom prst="rect">
            <a:avLst/>
          </a:prstGeom>
          <a:noFill/>
        </p:spPr>
        <p:txBody>
          <a:bodyPr wrap="square" lIns="91376" tIns="45688" rIns="91376" bIns="45688" rtlCol="0">
            <a:spAutoFit/>
          </a:bodyPr>
          <a:lstStyle/>
          <a:p>
            <a:r>
              <a:rPr lang="en-US" baseline="0" dirty="0" err="1"/>
              <a:t>Márgen</a:t>
            </a:r>
            <a:r>
              <a:rPr lang="en-US" baseline="0" dirty="0"/>
              <a:t> de seguridad: 3’</a:t>
            </a:r>
          </a:p>
        </p:txBody>
      </p:sp>
      <p:pic>
        <p:nvPicPr>
          <p:cNvPr id="3" name="Picture 2" descr="When the anchor point is above the head there are 18.5 feet of clearance needed to avoid hitting an object when a person falls" title="Clearance needed ">
            <a:extLst>
              <a:ext uri="{FF2B5EF4-FFF2-40B4-BE49-F238E27FC236}">
                <a16:creationId xmlns:a16="http://schemas.microsoft.com/office/drawing/2014/main" id="{93E24C5E-D893-4C07-8E97-7DABCC6AF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4588" y="1063229"/>
            <a:ext cx="2700762" cy="4889416"/>
          </a:xfrm>
          <a:prstGeom prst="rect">
            <a:avLst/>
          </a:prstGeom>
        </p:spPr>
      </p:pic>
      <p:pic>
        <p:nvPicPr>
          <p:cNvPr id="6" name="Picture 5" title="A drawing showing a sample of  fall clearance calculation of lanyar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20" y="1686273"/>
            <a:ext cx="5086350" cy="3686175"/>
          </a:xfrm>
          <a:prstGeom prst="rect">
            <a:avLst/>
          </a:prstGeom>
        </p:spPr>
      </p:pic>
    </p:spTree>
    <p:extLst>
      <p:ext uri="{BB962C8B-B14F-4D97-AF65-F5344CB8AC3E}">
        <p14:creationId xmlns:p14="http://schemas.microsoft.com/office/powerpoint/2010/main" val="2597081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title="A drawing showing MAximum arrest distance and fall clearance for SR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25" y="1740952"/>
            <a:ext cx="4775200" cy="4714240"/>
          </a:xfrm>
          <a:prstGeom prst="rect">
            <a:avLst/>
          </a:prstGeom>
        </p:spPr>
      </p:pic>
      <p:sp>
        <p:nvSpPr>
          <p:cNvPr id="2" name="Title 1"/>
          <p:cNvSpPr>
            <a:spLocks noGrp="1"/>
          </p:cNvSpPr>
          <p:nvPr>
            <p:ph type="title" idx="4294967295"/>
          </p:nvPr>
        </p:nvSpPr>
        <p:spPr>
          <a:xfrm>
            <a:off x="958850" y="323850"/>
            <a:ext cx="8185150" cy="777875"/>
          </a:xfrm>
          <a:prstGeom prst="rect">
            <a:avLst/>
          </a:prstGeom>
        </p:spPr>
        <p:txBody>
          <a:bodyPr/>
          <a:lstStyle/>
          <a:p>
            <a:r>
              <a:rPr lang="en-US" dirty="0" err="1"/>
              <a:t>Distancia</a:t>
            </a:r>
            <a:r>
              <a:rPr lang="en-US" dirty="0"/>
              <a:t> de </a:t>
            </a:r>
            <a:r>
              <a:rPr lang="en-US" dirty="0" err="1"/>
              <a:t>caida</a:t>
            </a:r>
            <a:endParaRPr lang="en-US" dirty="0"/>
          </a:p>
        </p:txBody>
      </p:sp>
      <p:sp>
        <p:nvSpPr>
          <p:cNvPr id="6" name="TextBox 5"/>
          <p:cNvSpPr txBox="1"/>
          <p:nvPr/>
        </p:nvSpPr>
        <p:spPr>
          <a:xfrm>
            <a:off x="461966" y="5275512"/>
            <a:ext cx="1547589" cy="307777"/>
          </a:xfrm>
          <a:prstGeom prst="rect">
            <a:avLst/>
          </a:prstGeom>
          <a:solidFill>
            <a:schemeClr val="bg1"/>
          </a:solidFill>
        </p:spPr>
        <p:txBody>
          <a:bodyPr wrap="square" lIns="91376" tIns="45688" rIns="91376" bIns="45688" rtlCol="0">
            <a:spAutoFit/>
          </a:bodyPr>
          <a:lstStyle/>
          <a:p>
            <a:pPr algn="ctr"/>
            <a:r>
              <a:rPr lang="en-US" sz="1400" b="1" baseline="0" dirty="0">
                <a:latin typeface="Times New Roman" panose="02020603050405020304" pitchFamily="18" charset="0"/>
                <a:cs typeface="Times New Roman" panose="02020603050405020304" pitchFamily="18" charset="0"/>
              </a:rPr>
              <a:t>Fall Clearance</a:t>
            </a:r>
          </a:p>
        </p:txBody>
      </p:sp>
      <p:sp>
        <p:nvSpPr>
          <p:cNvPr id="10" name="TextBox 9"/>
          <p:cNvSpPr txBox="1"/>
          <p:nvPr/>
        </p:nvSpPr>
        <p:spPr>
          <a:xfrm>
            <a:off x="1316141" y="4922315"/>
            <a:ext cx="1862985" cy="307777"/>
          </a:xfrm>
          <a:prstGeom prst="rect">
            <a:avLst/>
          </a:prstGeom>
          <a:solidFill>
            <a:schemeClr val="bg1"/>
          </a:solidFill>
        </p:spPr>
        <p:txBody>
          <a:bodyPr wrap="square" lIns="91376" tIns="45688" rIns="91376" bIns="45688" rtlCol="0">
            <a:spAutoFit/>
          </a:bodyPr>
          <a:lstStyle/>
          <a:p>
            <a:pPr algn="ctr"/>
            <a:r>
              <a:rPr lang="en-US" sz="1400" b="1" baseline="0" dirty="0">
                <a:latin typeface="Times New Roman" panose="02020603050405020304" pitchFamily="18" charset="0"/>
                <a:cs typeface="Times New Roman" panose="02020603050405020304" pitchFamily="18" charset="0"/>
              </a:rPr>
              <a:t>Max Arrest Distance</a:t>
            </a:r>
          </a:p>
        </p:txBody>
      </p:sp>
      <p:sp>
        <p:nvSpPr>
          <p:cNvPr id="11" name="TextBox 10"/>
          <p:cNvSpPr txBox="1"/>
          <p:nvPr/>
        </p:nvSpPr>
        <p:spPr>
          <a:xfrm>
            <a:off x="1298418" y="5973732"/>
            <a:ext cx="2518675" cy="307777"/>
          </a:xfrm>
          <a:prstGeom prst="rect">
            <a:avLst/>
          </a:prstGeom>
          <a:solidFill>
            <a:schemeClr val="bg1"/>
          </a:solidFill>
        </p:spPr>
        <p:txBody>
          <a:bodyPr wrap="square" lIns="91376" tIns="45688" rIns="91376" bIns="45688" rtlCol="0">
            <a:spAutoFit/>
          </a:bodyPr>
          <a:lstStyle/>
          <a:p>
            <a:pPr algn="ctr"/>
            <a:r>
              <a:rPr lang="en-US" sz="1400" b="1" baseline="0" dirty="0">
                <a:latin typeface="Times New Roman" panose="02020603050405020304" pitchFamily="18" charset="0"/>
                <a:cs typeface="Times New Roman" panose="02020603050405020304" pitchFamily="18" charset="0"/>
              </a:rPr>
              <a:t>Safety Factor of 39”(1 m)</a:t>
            </a:r>
          </a:p>
        </p:txBody>
      </p:sp>
      <p:graphicFrame>
        <p:nvGraphicFramePr>
          <p:cNvPr id="12" name="Table 11" descr="When people fall if the anchor is located above their heads they hneed 7'-9&quot;  clearance to prevent hitting an object" title="Fall clearance with roof anchor"/>
          <p:cNvGraphicFramePr>
            <a:graphicFrameLocks noGrp="1"/>
          </p:cNvGraphicFramePr>
          <p:nvPr>
            <p:extLst>
              <p:ext uri="{D42A27DB-BD31-4B8C-83A1-F6EECF244321}">
                <p14:modId xmlns:p14="http://schemas.microsoft.com/office/powerpoint/2010/main" val="2841940395"/>
              </p:ext>
            </p:extLst>
          </p:nvPr>
        </p:nvGraphicFramePr>
        <p:xfrm>
          <a:off x="5377220" y="2561186"/>
          <a:ext cx="2663190" cy="2743200"/>
        </p:xfrm>
        <a:graphic>
          <a:graphicData uri="http://schemas.openxmlformats.org/drawingml/2006/table">
            <a:tbl>
              <a:tblPr firstRow="1" firstCol="1" bandRow="1">
                <a:tableStyleId>{5C22544A-7EE6-4342-B048-85BDC9FD1C3A}</a:tableStyleId>
              </a:tblPr>
              <a:tblGrid>
                <a:gridCol w="2663190">
                  <a:extLst>
                    <a:ext uri="{9D8B030D-6E8A-4147-A177-3AD203B41FA5}">
                      <a16:colId xmlns:a16="http://schemas.microsoft.com/office/drawing/2014/main" val="20000"/>
                    </a:ext>
                  </a:extLst>
                </a:gridCol>
              </a:tblGrid>
              <a:tr h="487680">
                <a:tc>
                  <a:txBody>
                    <a:bodyPr/>
                    <a:lstStyle/>
                    <a:p>
                      <a:pPr marL="0" marR="0" algn="ctr">
                        <a:spcBef>
                          <a:spcPts val="0"/>
                        </a:spcBef>
                        <a:spcAft>
                          <a:spcPts val="0"/>
                        </a:spcAft>
                      </a:pPr>
                      <a:r>
                        <a:rPr lang="en-US" sz="1600" u="sng" dirty="0" err="1">
                          <a:solidFill>
                            <a:schemeClr val="tx1"/>
                          </a:solidFill>
                          <a:effectLst/>
                        </a:rPr>
                        <a:t>Ejemplo</a:t>
                      </a:r>
                      <a:endParaRPr lang="en-US" sz="1600" u="sng" dirty="0">
                        <a:solidFill>
                          <a:schemeClr val="tx1"/>
                        </a:solidFill>
                        <a:effectLst/>
                      </a:endParaRPr>
                    </a:p>
                    <a:p>
                      <a:pPr marL="0" marR="0" algn="ctr">
                        <a:spcBef>
                          <a:spcPts val="0"/>
                        </a:spcBef>
                        <a:spcAft>
                          <a:spcPts val="0"/>
                        </a:spcAft>
                      </a:pPr>
                      <a:endParaRPr lang="en-US" sz="1600" dirty="0">
                        <a:solidFill>
                          <a:schemeClr val="tx1"/>
                        </a:solidFill>
                        <a:effectLst/>
                        <a:latin typeface="Times New Roman"/>
                        <a:ea typeface="Times New Roman"/>
                      </a:endParaRPr>
                    </a:p>
                  </a:txBody>
                  <a:tcPr marL="68580" marR="68580" marT="0" marB="0">
                    <a:noFill/>
                  </a:tcPr>
                </a:tc>
                <a:extLst>
                  <a:ext uri="{0D108BD9-81ED-4DB2-BD59-A6C34878D82A}">
                    <a16:rowId xmlns:a16="http://schemas.microsoft.com/office/drawing/2014/main" val="10000"/>
                  </a:ext>
                </a:extLst>
              </a:tr>
              <a:tr h="2011680">
                <a:tc>
                  <a:txBody>
                    <a:bodyPr/>
                    <a:lstStyle/>
                    <a:p>
                      <a:pPr marL="80010" marR="0" algn="ctr">
                        <a:spcBef>
                          <a:spcPts val="0"/>
                        </a:spcBef>
                        <a:spcAft>
                          <a:spcPts val="0"/>
                        </a:spcAft>
                      </a:pPr>
                      <a:r>
                        <a:rPr lang="en-US" sz="1600" dirty="0">
                          <a:solidFill>
                            <a:schemeClr val="tx1"/>
                          </a:solidFill>
                          <a:effectLst/>
                        </a:rPr>
                        <a:t>MAD = 4 ½ Feet (1.37 m)</a:t>
                      </a:r>
                    </a:p>
                    <a:p>
                      <a:pPr marL="0" marR="0" algn="ctr">
                        <a:spcBef>
                          <a:spcPts val="0"/>
                        </a:spcBef>
                        <a:spcAft>
                          <a:spcPts val="0"/>
                        </a:spcAft>
                      </a:pPr>
                      <a:r>
                        <a:rPr lang="en-US" sz="1600" dirty="0">
                          <a:solidFill>
                            <a:schemeClr val="tx1"/>
                          </a:solidFill>
                          <a:effectLst/>
                        </a:rPr>
                        <a:t> </a:t>
                      </a:r>
                    </a:p>
                    <a:p>
                      <a:pPr marL="0" marR="0" algn="ctr">
                        <a:spcBef>
                          <a:spcPts val="0"/>
                        </a:spcBef>
                        <a:spcAft>
                          <a:spcPts val="0"/>
                        </a:spcAft>
                      </a:pPr>
                      <a:endParaRPr lang="en-US" sz="1600" dirty="0">
                        <a:solidFill>
                          <a:schemeClr val="tx1"/>
                        </a:solidFill>
                        <a:effectLst/>
                      </a:endParaRPr>
                    </a:p>
                    <a:p>
                      <a:pPr marL="0" marR="0" algn="ctr">
                        <a:spcBef>
                          <a:spcPts val="0"/>
                        </a:spcBef>
                        <a:spcAft>
                          <a:spcPts val="0"/>
                        </a:spcAft>
                      </a:pPr>
                      <a:endParaRPr lang="en-US" sz="1600" dirty="0">
                        <a:solidFill>
                          <a:schemeClr val="tx1"/>
                        </a:solidFill>
                        <a:effectLst/>
                      </a:endParaRPr>
                    </a:p>
                    <a:p>
                      <a:pPr marL="80010" marR="0" algn="ctr">
                        <a:spcBef>
                          <a:spcPts val="0"/>
                        </a:spcBef>
                        <a:spcAft>
                          <a:spcPts val="0"/>
                        </a:spcAft>
                      </a:pPr>
                      <a:r>
                        <a:rPr lang="en-US" sz="1600" dirty="0">
                          <a:solidFill>
                            <a:schemeClr val="tx1"/>
                          </a:solidFill>
                          <a:effectLst/>
                        </a:rPr>
                        <a:t>+ 39” (</a:t>
                      </a:r>
                      <a:r>
                        <a:rPr lang="en-US" sz="1600" baseline="0" dirty="0">
                          <a:solidFill>
                            <a:schemeClr val="tx1"/>
                          </a:solidFill>
                          <a:effectLst/>
                        </a:rPr>
                        <a:t>1 </a:t>
                      </a:r>
                      <a:r>
                        <a:rPr lang="en-US" sz="1600" dirty="0">
                          <a:solidFill>
                            <a:schemeClr val="tx1"/>
                          </a:solidFill>
                          <a:effectLst/>
                        </a:rPr>
                        <a:t>m) </a:t>
                      </a:r>
                      <a:r>
                        <a:rPr lang="en-US" sz="1600" dirty="0" err="1">
                          <a:solidFill>
                            <a:schemeClr val="tx1"/>
                          </a:solidFill>
                          <a:effectLst/>
                        </a:rPr>
                        <a:t>márgen</a:t>
                      </a:r>
                      <a:r>
                        <a:rPr lang="en-US" sz="1600" dirty="0">
                          <a:solidFill>
                            <a:schemeClr val="tx1"/>
                          </a:solidFill>
                          <a:effectLst/>
                        </a:rPr>
                        <a:t> de seguridad</a:t>
                      </a:r>
                    </a:p>
                    <a:p>
                      <a:pPr marL="80010" marR="0" algn="ctr">
                        <a:spcBef>
                          <a:spcPts val="0"/>
                        </a:spcBef>
                        <a:spcAft>
                          <a:spcPts val="0"/>
                        </a:spcAft>
                      </a:pPr>
                      <a:endParaRPr lang="en-US" sz="1000" dirty="0">
                        <a:solidFill>
                          <a:schemeClr val="tx1"/>
                        </a:solidFill>
                        <a:effectLst/>
                      </a:endParaRPr>
                    </a:p>
                    <a:p>
                      <a:pPr algn="ctr" eaLnBrk="0" fontAlgn="base" hangingPunct="0"/>
                      <a:r>
                        <a:rPr lang="en-US" sz="1600" dirty="0">
                          <a:solidFill>
                            <a:schemeClr val="tx1"/>
                          </a:solidFill>
                          <a:effectLst/>
                        </a:rPr>
                        <a:t>-------------------------------------</a:t>
                      </a:r>
                    </a:p>
                    <a:p>
                      <a:pPr algn="ctr" eaLnBrk="0" fontAlgn="base" hangingPunct="0"/>
                      <a:endParaRPr lang="en-US" sz="1000" dirty="0">
                        <a:solidFill>
                          <a:schemeClr val="tx1"/>
                        </a:solidFill>
                        <a:effectLst/>
                      </a:endParaRPr>
                    </a:p>
                    <a:p>
                      <a:pPr marL="80010" marR="0" algn="ctr">
                        <a:spcBef>
                          <a:spcPts val="0"/>
                        </a:spcBef>
                        <a:spcAft>
                          <a:spcPts val="0"/>
                        </a:spcAft>
                      </a:pPr>
                      <a:r>
                        <a:rPr lang="en-US" sz="1600" dirty="0">
                          <a:solidFill>
                            <a:srgbClr val="C00000"/>
                          </a:solidFill>
                          <a:effectLst/>
                        </a:rPr>
                        <a:t>D = 7’9” Feet (2.4 m)</a:t>
                      </a:r>
                      <a:endParaRPr lang="en-US" sz="1600" dirty="0">
                        <a:solidFill>
                          <a:srgbClr val="C00000"/>
                        </a:solidFill>
                        <a:effectLst/>
                        <a:latin typeface="Times New Roman"/>
                        <a:ea typeface="Times New Roman"/>
                      </a:endParaRPr>
                    </a:p>
                  </a:txBody>
                  <a:tcPr marL="68580" marR="68580" marT="0" marB="0">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8126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567423-2B98-1F40-8CC8-DC0A61336077}"/>
              </a:ext>
            </a:extLst>
          </p:cNvPr>
          <p:cNvSpPr/>
          <p:nvPr/>
        </p:nvSpPr>
        <p:spPr bwMode="auto">
          <a:xfrm>
            <a:off x="825500" y="1152525"/>
            <a:ext cx="7715250" cy="1392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C8C16E-BEEF-C147-B79B-0090024772CF}"/>
              </a:ext>
            </a:extLst>
          </p:cNvPr>
          <p:cNvSpPr/>
          <p:nvPr/>
        </p:nvSpPr>
        <p:spPr bwMode="auto">
          <a:xfrm>
            <a:off x="709613" y="1131888"/>
            <a:ext cx="7715250" cy="1392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0E3E37A1-B4C1-4A4C-8DAD-CF04B286E55D}"/>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705221" y="783837"/>
            <a:ext cx="4392914" cy="43645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8" name="Text Box 5">
            <a:extLst>
              <a:ext uri="{FF2B5EF4-FFF2-40B4-BE49-F238E27FC236}">
                <a16:creationId xmlns:a16="http://schemas.microsoft.com/office/drawing/2014/main" id="{ACA18FB4-6422-6A4A-BD01-BEC6C534E64E}"/>
              </a:ext>
            </a:extLst>
          </p:cNvPr>
          <p:cNvSpPr txBox="1">
            <a:spLocks noChangeArrowheads="1"/>
          </p:cNvSpPr>
          <p:nvPr/>
        </p:nvSpPr>
        <p:spPr bwMode="auto">
          <a:xfrm>
            <a:off x="203556" y="789858"/>
            <a:ext cx="5101836" cy="5593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PASO 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Rectangle 9">
            <a:extLst>
              <a:ext uri="{FF2B5EF4-FFF2-40B4-BE49-F238E27FC236}">
                <a16:creationId xmlns:a16="http://schemas.microsoft.com/office/drawing/2014/main" id="{1DB4DCE2-EC7C-1E45-A9EF-386BCFE7CB1B}"/>
              </a:ext>
            </a:extLst>
          </p:cNvPr>
          <p:cNvSpPr>
            <a:spLocks noChangeArrowheads="1"/>
          </p:cNvSpPr>
          <p:nvPr/>
        </p:nvSpPr>
        <p:spPr bwMode="auto">
          <a:xfrm>
            <a:off x="3936314" y="1791883"/>
            <a:ext cx="1123089" cy="468963"/>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Buscar</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7">
            <a:extLst>
              <a:ext uri="{FF2B5EF4-FFF2-40B4-BE49-F238E27FC236}">
                <a16:creationId xmlns:a16="http://schemas.microsoft.com/office/drawing/2014/main" id="{E40F4AF2-8FB5-414D-B0FC-25910A81D34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010388" y="1594507"/>
            <a:ext cx="4067897" cy="37514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1" name="Text Box 8">
            <a:extLst>
              <a:ext uri="{FF2B5EF4-FFF2-40B4-BE49-F238E27FC236}">
                <a16:creationId xmlns:a16="http://schemas.microsoft.com/office/drawing/2014/main" id="{9DA67FFF-5866-7D4C-BCE5-EC56642179E9}"/>
              </a:ext>
            </a:extLst>
          </p:cNvPr>
          <p:cNvSpPr txBox="1">
            <a:spLocks noChangeArrowheads="1"/>
          </p:cNvSpPr>
          <p:nvPr/>
        </p:nvSpPr>
        <p:spPr bwMode="auto">
          <a:xfrm>
            <a:off x="5037024" y="1587308"/>
            <a:ext cx="4089418" cy="5226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PASO 2 </a:t>
            </a:r>
            <a:r>
              <a:rPr kumimoji="0" lang="es-419" sz="1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@RHCAenEspanol</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668ED8D-B3E8-9E44-88AA-AC93456DF2D4}"/>
              </a:ext>
            </a:extLst>
          </p:cNvPr>
          <p:cNvSpPr txBox="1"/>
          <p:nvPr/>
        </p:nvSpPr>
        <p:spPr>
          <a:xfrm>
            <a:off x="5263003" y="2462797"/>
            <a:ext cx="608990" cy="369332"/>
          </a:xfrm>
          <a:prstGeom prst="rect">
            <a:avLst/>
          </a:prstGeom>
          <a:solidFill>
            <a:schemeClr val="bg1"/>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3" name="Rectangle 22">
            <a:extLst>
              <a:ext uri="{FF2B5EF4-FFF2-40B4-BE49-F238E27FC236}">
                <a16:creationId xmlns:a16="http://schemas.microsoft.com/office/drawing/2014/main" id="{783EF299-7AE5-E341-8088-CFDBA2815567}"/>
              </a:ext>
            </a:extLst>
          </p:cNvPr>
          <p:cNvSpPr/>
          <p:nvPr/>
        </p:nvSpPr>
        <p:spPr>
          <a:xfrm>
            <a:off x="366464" y="6375943"/>
            <a:ext cx="8943605" cy="400110"/>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s-419"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Síguenos en las Redes Sociales    #DFWRHCA   @DFWRHCA @</a:t>
            </a:r>
            <a:r>
              <a:rPr kumimoji="0" lang="es-419" sz="2000" b="1"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RHCAenEspanol</a:t>
            </a:r>
            <a:r>
              <a:rPr kumimoji="0" lang="es-419"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t>
            </a:r>
          </a:p>
        </p:txBody>
      </p:sp>
      <p:pic>
        <p:nvPicPr>
          <p:cNvPr id="8" name="Picture 7">
            <a:extLst>
              <a:ext uri="{FF2B5EF4-FFF2-40B4-BE49-F238E27FC236}">
                <a16:creationId xmlns:a16="http://schemas.microsoft.com/office/drawing/2014/main" id="{3E3B382E-4159-754D-8C23-B92AA89D39A4}"/>
              </a:ext>
            </a:extLst>
          </p:cNvPr>
          <p:cNvPicPr>
            <a:picLocks noChangeAspect="1"/>
          </p:cNvPicPr>
          <p:nvPr/>
        </p:nvPicPr>
        <p:blipFill rotWithShape="1">
          <a:blip r:embed="rId4"/>
          <a:srcRect t="5389" r="-685" b="3075"/>
          <a:stretch/>
        </p:blipFill>
        <p:spPr>
          <a:xfrm>
            <a:off x="7376845" y="2149521"/>
            <a:ext cx="1701440" cy="3198126"/>
          </a:xfrm>
          <a:prstGeom prst="rect">
            <a:avLst/>
          </a:prstGeom>
        </p:spPr>
      </p:pic>
      <p:pic>
        <p:nvPicPr>
          <p:cNvPr id="6" name="Picture 5">
            <a:extLst>
              <a:ext uri="{FF2B5EF4-FFF2-40B4-BE49-F238E27FC236}">
                <a16:creationId xmlns:a16="http://schemas.microsoft.com/office/drawing/2014/main" id="{7E24F5BF-9B4F-4D4F-B2F4-D7FF6EBDEB65}"/>
              </a:ext>
            </a:extLst>
          </p:cNvPr>
          <p:cNvPicPr>
            <a:picLocks noChangeAspect="1"/>
          </p:cNvPicPr>
          <p:nvPr/>
        </p:nvPicPr>
        <p:blipFill>
          <a:blip r:embed="rId5"/>
          <a:stretch>
            <a:fillRect/>
          </a:stretch>
        </p:blipFill>
        <p:spPr>
          <a:xfrm>
            <a:off x="7381982" y="2337768"/>
            <a:ext cx="1691166" cy="1029998"/>
          </a:xfrm>
          <a:prstGeom prst="rect">
            <a:avLst/>
          </a:prstGeom>
        </p:spPr>
      </p:pic>
      <p:sp>
        <p:nvSpPr>
          <p:cNvPr id="24" name="Rectangle 23">
            <a:extLst>
              <a:ext uri="{FF2B5EF4-FFF2-40B4-BE49-F238E27FC236}">
                <a16:creationId xmlns:a16="http://schemas.microsoft.com/office/drawing/2014/main" id="{99BBBF30-18DD-DA4B-B771-02D8697E7495}"/>
              </a:ext>
            </a:extLst>
          </p:cNvPr>
          <p:cNvSpPr/>
          <p:nvPr/>
        </p:nvSpPr>
        <p:spPr>
          <a:xfrm>
            <a:off x="7128275" y="1681070"/>
            <a:ext cx="237566" cy="369332"/>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s-419"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31" name="Straight Connector 30">
            <a:extLst>
              <a:ext uri="{FF2B5EF4-FFF2-40B4-BE49-F238E27FC236}">
                <a16:creationId xmlns:a16="http://schemas.microsoft.com/office/drawing/2014/main" id="{E8E7BBF2-2AF9-8B4C-802F-810F97649550}"/>
              </a:ext>
            </a:extLst>
          </p:cNvPr>
          <p:cNvCxnSpPr/>
          <p:nvPr/>
        </p:nvCxnSpPr>
        <p:spPr>
          <a:xfrm flipV="1">
            <a:off x="6143760" y="2544762"/>
            <a:ext cx="1233085" cy="42134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DE037-D486-944A-BFD6-CA32E11956A2}"/>
              </a:ext>
            </a:extLst>
          </p:cNvPr>
          <p:cNvCxnSpPr/>
          <p:nvPr/>
        </p:nvCxnSpPr>
        <p:spPr>
          <a:xfrm flipV="1">
            <a:off x="6251857" y="2273577"/>
            <a:ext cx="1417834" cy="71919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CFB03D2-FED8-E945-8C55-53121B365CFE}"/>
              </a:ext>
            </a:extLst>
          </p:cNvPr>
          <p:cNvCxnSpPr/>
          <p:nvPr/>
        </p:nvCxnSpPr>
        <p:spPr>
          <a:xfrm>
            <a:off x="6143760" y="3098721"/>
            <a:ext cx="1330689" cy="565967"/>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2D72C12-4B83-1E4B-B3E3-9C1744DAA397}"/>
              </a:ext>
            </a:extLst>
          </p:cNvPr>
          <p:cNvCxnSpPr/>
          <p:nvPr/>
        </p:nvCxnSpPr>
        <p:spPr>
          <a:xfrm>
            <a:off x="6195317" y="3102796"/>
            <a:ext cx="2558265" cy="44178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Logo, company name&#10;&#10;Description automatically generated">
            <a:extLst>
              <a:ext uri="{FF2B5EF4-FFF2-40B4-BE49-F238E27FC236}">
                <a16:creationId xmlns:a16="http://schemas.microsoft.com/office/drawing/2014/main" id="{67CD5BCD-468E-9F49-860F-8CB879305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39" y="5744791"/>
            <a:ext cx="659813" cy="479742"/>
          </a:xfrm>
          <a:prstGeom prst="rect">
            <a:avLst/>
          </a:prstGeom>
        </p:spPr>
      </p:pic>
      <p:sp>
        <p:nvSpPr>
          <p:cNvPr id="22" name="TextBox 21">
            <a:extLst>
              <a:ext uri="{FF2B5EF4-FFF2-40B4-BE49-F238E27FC236}">
                <a16:creationId xmlns:a16="http://schemas.microsoft.com/office/drawing/2014/main" id="{9DB610D0-9437-0B46-AB5C-2EF4DF31D1AA}"/>
              </a:ext>
            </a:extLst>
          </p:cNvPr>
          <p:cNvSpPr txBox="1"/>
          <p:nvPr/>
        </p:nvSpPr>
        <p:spPr>
          <a:xfrm>
            <a:off x="1794964" y="5836344"/>
            <a:ext cx="19068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@DFWRHCA</a:t>
            </a:r>
          </a:p>
        </p:txBody>
      </p:sp>
      <p:pic>
        <p:nvPicPr>
          <p:cNvPr id="25" name="Picture 24" descr="Logo&#10;&#10;Description automatically generated">
            <a:extLst>
              <a:ext uri="{FF2B5EF4-FFF2-40B4-BE49-F238E27FC236}">
                <a16:creationId xmlns:a16="http://schemas.microsoft.com/office/drawing/2014/main" id="{125B591E-637E-BC45-8787-7ECCD8E0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316" y="6221047"/>
            <a:ext cx="900260" cy="562398"/>
          </a:xfrm>
          <a:prstGeom prst="rect">
            <a:avLst/>
          </a:prstGeom>
        </p:spPr>
      </p:pic>
      <p:sp>
        <p:nvSpPr>
          <p:cNvPr id="27" name="TextBox 26">
            <a:extLst>
              <a:ext uri="{FF2B5EF4-FFF2-40B4-BE49-F238E27FC236}">
                <a16:creationId xmlns:a16="http://schemas.microsoft.com/office/drawing/2014/main" id="{7FC0A5EB-7553-934E-9154-7E6C62C9C5E2}"/>
              </a:ext>
            </a:extLst>
          </p:cNvPr>
          <p:cNvSpPr txBox="1"/>
          <p:nvPr/>
        </p:nvSpPr>
        <p:spPr>
          <a:xfrm>
            <a:off x="1794964" y="6334311"/>
            <a:ext cx="60866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 Hispanic Contractors Association (RHCA)</a:t>
            </a:r>
          </a:p>
        </p:txBody>
      </p:sp>
      <p:sp>
        <p:nvSpPr>
          <p:cNvPr id="29" name="Title 2">
            <a:extLst>
              <a:ext uri="{FF2B5EF4-FFF2-40B4-BE49-F238E27FC236}">
                <a16:creationId xmlns:a16="http://schemas.microsoft.com/office/drawing/2014/main" id="{9E62A9F8-F727-5B40-AA17-01C4099C033A}"/>
              </a:ext>
            </a:extLst>
          </p:cNvPr>
          <p:cNvSpPr txBox="1">
            <a:spLocks/>
          </p:cNvSpPr>
          <p:nvPr/>
        </p:nvSpPr>
        <p:spPr>
          <a:xfrm>
            <a:off x="1298496" y="154684"/>
            <a:ext cx="7079538" cy="776489"/>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Siganos</a:t>
            </a:r>
            <a:r>
              <a:rPr kumimoji="0" lang="en-US" sz="3200" b="0" i="0"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all"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en</a:t>
            </a:r>
            <a:r>
              <a:rPr kumimoji="0" lang="en-US" sz="3200" b="0" i="0"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redes </a:t>
            </a:r>
            <a:r>
              <a:rPr kumimoji="0" lang="en-US" sz="3200" b="0" i="0" u="none" strike="noStrike" kern="1200" cap="all"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sociales</a:t>
            </a:r>
            <a:endParaRPr kumimoji="0" lang="en-US" sz="3200" b="0" i="0" u="none" strike="noStrike" kern="1200" cap="all"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59790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title="Rescue Utility System"/>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98285" y="3174158"/>
            <a:ext cx="1956816" cy="3096768"/>
          </a:xfrm>
          <a:prstGeom prst="rect">
            <a:avLst/>
          </a:prstGeom>
        </p:spPr>
      </p:pic>
      <p:sp>
        <p:nvSpPr>
          <p:cNvPr id="2" name="object 2"/>
          <p:cNvSpPr txBox="1">
            <a:spLocks noGrp="1"/>
          </p:cNvSpPr>
          <p:nvPr>
            <p:ph type="title" idx="4294967295"/>
          </p:nvPr>
        </p:nvSpPr>
        <p:spPr>
          <a:xfrm>
            <a:off x="892175" y="284163"/>
            <a:ext cx="8251825" cy="777875"/>
          </a:xfrm>
          <a:prstGeom prst="rect">
            <a:avLst/>
          </a:prstGeom>
        </p:spPr>
        <p:txBody>
          <a:bodyPr vert="horz" wrap="square" lIns="0" tIns="0" rIns="0" bIns="0" rtlCol="0">
            <a:noAutofit/>
          </a:bodyPr>
          <a:lstStyle/>
          <a:p>
            <a:pPr marL="153841"/>
            <a:r>
              <a:rPr lang="en-US" dirty="0" err="1">
                <a:ea typeface="Helvetica" panose="020B0604020202020204" pitchFamily="34" charset="0"/>
              </a:rPr>
              <a:t>Equipo</a:t>
            </a:r>
            <a:r>
              <a:rPr lang="en-US" dirty="0">
                <a:ea typeface="Helvetica" panose="020B0604020202020204" pitchFamily="34" charset="0"/>
              </a:rPr>
              <a:t> de </a:t>
            </a:r>
            <a:r>
              <a:rPr lang="en-US" dirty="0" err="1">
                <a:ea typeface="Helvetica" panose="020B0604020202020204" pitchFamily="34" charset="0"/>
              </a:rPr>
              <a:t>rescate</a:t>
            </a:r>
            <a:endParaRPr dirty="0">
              <a:ea typeface="Helvetica" panose="020B0604020202020204" pitchFamily="34" charset="0"/>
            </a:endParaRPr>
          </a:p>
        </p:txBody>
      </p:sp>
      <p:pic>
        <p:nvPicPr>
          <p:cNvPr id="3" name="Picture 2" title="Double Stop Action Descende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4438" y="1338369"/>
            <a:ext cx="1433006" cy="2084832"/>
          </a:xfrm>
          <a:prstGeom prst="rect">
            <a:avLst/>
          </a:prstGeom>
        </p:spPr>
      </p:pic>
      <p:pic>
        <p:nvPicPr>
          <p:cNvPr id="11" name="Picture 10" title="Rescue Harnes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1808" y="3591437"/>
            <a:ext cx="2011680" cy="1615440"/>
          </a:xfrm>
          <a:prstGeom prst="rect">
            <a:avLst/>
          </a:prstGeom>
        </p:spPr>
      </p:pic>
      <p:pic>
        <p:nvPicPr>
          <p:cNvPr id="12" name="Picture 11" title="Stretcher Bridle"/>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41384" y="4905422"/>
            <a:ext cx="2164080" cy="1463040"/>
          </a:xfrm>
          <a:prstGeom prst="rect">
            <a:avLst/>
          </a:prstGeom>
        </p:spPr>
      </p:pic>
      <p:pic>
        <p:nvPicPr>
          <p:cNvPr id="13" name="Picture 12" title="SRL"/>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75134" y="1103599"/>
            <a:ext cx="969264" cy="2621280"/>
          </a:xfrm>
          <a:prstGeom prst="rect">
            <a:avLst/>
          </a:prstGeom>
        </p:spPr>
      </p:pic>
      <p:pic>
        <p:nvPicPr>
          <p:cNvPr id="15" name="Picture 14" title="A picture showing two workers wearing proper safety harnessess"/>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94863" y="891652"/>
            <a:ext cx="2286000" cy="2688336"/>
          </a:xfrm>
          <a:prstGeom prst="rect">
            <a:avLst/>
          </a:prstGeom>
        </p:spPr>
      </p:pic>
    </p:spTree>
    <p:extLst>
      <p:ext uri="{BB962C8B-B14F-4D97-AF65-F5344CB8AC3E}">
        <p14:creationId xmlns:p14="http://schemas.microsoft.com/office/powerpoint/2010/main" val="1158182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5" name="Rectangle 2"/>
          <p:cNvSpPr>
            <a:spLocks noGrp="1" noChangeArrowheads="1"/>
          </p:cNvSpPr>
          <p:nvPr>
            <p:ph type="title" idx="4294967295"/>
          </p:nvPr>
        </p:nvSpPr>
        <p:spPr>
          <a:xfrm>
            <a:off x="1260475" y="490538"/>
            <a:ext cx="7883525" cy="1143000"/>
          </a:xfrm>
          <a:prstGeom prst="rect">
            <a:avLst/>
          </a:prstGeom>
        </p:spPr>
        <p:txBody>
          <a:bodyPr vert="horz" lIns="88900" tIns="50799" rIns="88900" bIns="50799" rtlCol="0" anchor="ctr">
            <a:normAutofit/>
          </a:bodyPr>
          <a:lstStyle/>
          <a:p>
            <a:r>
              <a:rPr lang="es-ES" dirty="0"/>
              <a:t>Procedimientos de rescate de caída</a:t>
            </a:r>
            <a:endParaRPr lang="en-US" dirty="0"/>
          </a:p>
        </p:txBody>
      </p:sp>
      <p:sp>
        <p:nvSpPr>
          <p:cNvPr id="253956" name="Rectangle 3"/>
          <p:cNvSpPr>
            <a:spLocks noGrp="1" noChangeArrowheads="1"/>
          </p:cNvSpPr>
          <p:nvPr>
            <p:ph type="body" idx="4294967295"/>
          </p:nvPr>
        </p:nvSpPr>
        <p:spPr>
          <a:xfrm>
            <a:off x="2046288" y="1979613"/>
            <a:ext cx="7097712" cy="2470150"/>
          </a:xfrm>
          <a:prstGeom prst="rect">
            <a:avLst/>
          </a:prstGeom>
        </p:spPr>
        <p:txBody>
          <a:bodyPr vert="horz" lIns="88900" tIns="50799" rIns="88900" bIns="50799" rtlCol="0" anchor="t">
            <a:normAutofit/>
          </a:bodyPr>
          <a:lstStyle/>
          <a:p>
            <a:r>
              <a:rPr lang="es-ES" sz="2400" dirty="0"/>
              <a:t>Proteger al personal de rescate durante las operaciones de rescate</a:t>
            </a:r>
            <a:endParaRPr lang="en-US" sz="2400" dirty="0"/>
          </a:p>
          <a:p>
            <a:r>
              <a:rPr lang="es-ES" sz="2400" dirty="0"/>
              <a:t>Administrar los primeros auxilios si es necesario.</a:t>
            </a:r>
            <a:endParaRPr lang="en-US" sz="2400" dirty="0"/>
          </a:p>
          <a:p>
            <a:r>
              <a:rPr lang="es-ES" sz="2400" dirty="0"/>
              <a:t>El plan de prevención de caídas debe incluir disposiciones para el rescate rápido.</a:t>
            </a:r>
            <a:endParaRPr lang="en-US" sz="2400" dirty="0"/>
          </a:p>
          <a:p>
            <a:endParaRPr lang="en-US" dirty="0"/>
          </a:p>
        </p:txBody>
      </p:sp>
      <p:pic>
        <p:nvPicPr>
          <p:cNvPr id="3" name="Picture 2" title="Drawing of an emergency vehic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932" y="4643322"/>
            <a:ext cx="1819275" cy="1162050"/>
          </a:xfrm>
          <a:prstGeom prst="rect">
            <a:avLst/>
          </a:prstGeom>
        </p:spPr>
      </p:pic>
    </p:spTree>
    <p:extLst>
      <p:ext uri="{BB962C8B-B14F-4D97-AF65-F5344CB8AC3E}">
        <p14:creationId xmlns:p14="http://schemas.microsoft.com/office/powerpoint/2010/main" val="1163937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598488"/>
            <a:ext cx="5530850" cy="777875"/>
          </a:xfrm>
          <a:prstGeom prst="rect">
            <a:avLst/>
          </a:prstGeom>
        </p:spPr>
        <p:txBody>
          <a:bodyPr/>
          <a:lstStyle/>
          <a:p>
            <a:r>
              <a:rPr lang="en-US" dirty="0"/>
              <a:t>¿</a:t>
            </a:r>
            <a:r>
              <a:rPr lang="en-US" dirty="0" err="1"/>
              <a:t>Preguntas</a:t>
            </a:r>
            <a:r>
              <a:rPr lang="en-US" dirty="0"/>
              <a:t>?</a:t>
            </a:r>
          </a:p>
        </p:txBody>
      </p:sp>
      <p:pic>
        <p:nvPicPr>
          <p:cNvPr id="2" name="Picture 1" title="Clapping hand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5845" y="1873282"/>
            <a:ext cx="3757960" cy="3468250"/>
          </a:xfrm>
          <a:prstGeom prst="rect">
            <a:avLst/>
          </a:prstGeom>
        </p:spPr>
      </p:pic>
      <p:pic>
        <p:nvPicPr>
          <p:cNvPr id="7" name="Picture 6" title="Image showing workers on proper body harnesse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66560" y="324277"/>
            <a:ext cx="2011680" cy="6053328"/>
          </a:xfrm>
          <a:prstGeom prst="rect">
            <a:avLst/>
          </a:prstGeom>
        </p:spPr>
      </p:pic>
    </p:spTree>
    <p:extLst>
      <p:ext uri="{BB962C8B-B14F-4D97-AF65-F5344CB8AC3E}">
        <p14:creationId xmlns:p14="http://schemas.microsoft.com/office/powerpoint/2010/main" val="3909812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881062" y="447231"/>
            <a:ext cx="7370762" cy="777875"/>
          </a:xfrm>
          <a:prstGeom prst="rect">
            <a:avLst/>
          </a:prstGeom>
        </p:spPr>
        <p:txBody>
          <a:bodyPr>
            <a:normAutofit/>
          </a:bodyPr>
          <a:lstStyle/>
          <a:p>
            <a:r>
              <a:rPr lang="en-US" dirty="0"/>
              <a:t>Disclaimer and Copyright Information</a:t>
            </a:r>
          </a:p>
        </p:txBody>
      </p:sp>
      <p:sp>
        <p:nvSpPr>
          <p:cNvPr id="7" name="Content Placeholder 6"/>
          <p:cNvSpPr>
            <a:spLocks noGrp="1"/>
          </p:cNvSpPr>
          <p:nvPr>
            <p:ph idx="4294967295"/>
          </p:nvPr>
        </p:nvSpPr>
        <p:spPr>
          <a:xfrm>
            <a:off x="881062" y="1521016"/>
            <a:ext cx="7381875" cy="4713287"/>
          </a:xfrm>
          <a:prstGeom prst="rect">
            <a:avLst/>
          </a:prstGeom>
        </p:spPr>
        <p:txBody>
          <a:bodyPr>
            <a:normAutofit fontScale="77500" lnSpcReduction="20000"/>
          </a:bodyPr>
          <a:lstStyle/>
          <a:p>
            <a:r>
              <a:rPr lang="en-US" dirty="0"/>
              <a:t>This material was produced under grant # SH-31201–SH7 from the Occupational Safety and Health Administration, U.S. Department of Labor. It does not necessarily reflect the views or policies of the U. S. Department of Labor, nor does mention of trade names, commercial products, or organizations imply endorsement by the U. S. Government. The U.S. Government does not warrant or assume any legal liability or responsibility for the accuracy, completeness, or usefulness of any information, apparatus, product, or process disclosed.</a:t>
            </a:r>
          </a:p>
          <a:p>
            <a:r>
              <a:rPr lang="en-US" dirty="0"/>
              <a:t>This material is the copyrighted property of Florida International University. By federal regulation, OSHA reserves a license to use and disseminate such material for the purpose  of promoting safety and health in the workplace.  Florida International University hereby authorizes employers and workplace safety and health professionals to use this material, distributed by or through OSHA, in their workplaces or practices in accordance with the guidance contained in the material.</a:t>
            </a:r>
          </a:p>
          <a:p>
            <a:r>
              <a:rPr lang="en-US" dirty="0"/>
              <a:t>To this end, permission is granted to use such copyrighted material solely for non-commercial, instructional, personal, or scholarly purposes. The material may be used and incorporated into other workplace safety and health programs on the condition that no fee may be charged for the subsequent use of the material. Use of the material for any other purpose, particularly commercial use, without the prior, express written permission of the copyright owner/s is prohibited. Furthermore, any  modification to the material is prohibited without the prior, express written permission of the copyright owners.</a:t>
            </a:r>
          </a:p>
        </p:txBody>
      </p:sp>
    </p:spTree>
    <p:extLst>
      <p:ext uri="{BB962C8B-B14F-4D97-AF65-F5344CB8AC3E}">
        <p14:creationId xmlns:p14="http://schemas.microsoft.com/office/powerpoint/2010/main" val="3798318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80293" y="1374648"/>
            <a:ext cx="6983413" cy="777875"/>
          </a:xfrm>
          <a:prstGeom prst="rect">
            <a:avLst/>
          </a:prstGeom>
        </p:spPr>
        <p:txBody>
          <a:bodyPr/>
          <a:lstStyle/>
          <a:p>
            <a:pPr algn="ctr"/>
            <a:r>
              <a:rPr lang="en-US" dirty="0"/>
              <a:t>Material de </a:t>
            </a:r>
            <a:r>
              <a:rPr lang="en-US" dirty="0" err="1"/>
              <a:t>Apoyo</a:t>
            </a:r>
            <a:endParaRPr lang="en-US" dirty="0"/>
          </a:p>
        </p:txBody>
      </p:sp>
    </p:spTree>
    <p:extLst>
      <p:ext uri="{BB962C8B-B14F-4D97-AF65-F5344CB8AC3E}">
        <p14:creationId xmlns:p14="http://schemas.microsoft.com/office/powerpoint/2010/main" val="32144707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title="A picture showing mobile safety 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716" y="3576173"/>
            <a:ext cx="2562225" cy="3095625"/>
          </a:xfrm>
          <a:prstGeom prst="rect">
            <a:avLst/>
          </a:prstGeom>
        </p:spPr>
      </p:pic>
      <p:pic>
        <p:nvPicPr>
          <p:cNvPr id="8" name="Picture 7" title="a picture showing a man attached with a harness toportable fall protection"/>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34032" y="3829862"/>
            <a:ext cx="2532953" cy="2409825"/>
          </a:xfrm>
          <a:prstGeom prst="rect">
            <a:avLst/>
          </a:prstGeom>
        </p:spPr>
      </p:pic>
      <p:sp>
        <p:nvSpPr>
          <p:cNvPr id="5" name="Title 4"/>
          <p:cNvSpPr>
            <a:spLocks noGrp="1"/>
          </p:cNvSpPr>
          <p:nvPr>
            <p:ph type="title" idx="4294967295"/>
          </p:nvPr>
        </p:nvSpPr>
        <p:spPr>
          <a:xfrm>
            <a:off x="1751013" y="403225"/>
            <a:ext cx="7392987" cy="777875"/>
          </a:xfrm>
          <a:prstGeom prst="rect">
            <a:avLst/>
          </a:prstGeom>
        </p:spPr>
        <p:txBody>
          <a:bodyPr/>
          <a:lstStyle/>
          <a:p>
            <a:r>
              <a:rPr lang="en-US" dirty="0" err="1"/>
              <a:t>Opciones</a:t>
            </a:r>
            <a:endParaRPr lang="en-US" dirty="0"/>
          </a:p>
        </p:txBody>
      </p:sp>
      <p:pic>
        <p:nvPicPr>
          <p:cNvPr id="2" name="Picture 1" title="A picture showing Scissor lif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35" y="975848"/>
            <a:ext cx="1762125" cy="2809875"/>
          </a:xfrm>
          <a:prstGeom prst="rect">
            <a:avLst/>
          </a:prstGeom>
        </p:spPr>
      </p:pic>
      <p:pic>
        <p:nvPicPr>
          <p:cNvPr id="3" name="Picture 2" title="A picture showing a scaffold with outriggers"/>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081346" y="1171110"/>
            <a:ext cx="1761893" cy="2419350"/>
          </a:xfrm>
          <a:prstGeom prst="rect">
            <a:avLst/>
          </a:prstGeom>
        </p:spPr>
      </p:pic>
      <p:pic>
        <p:nvPicPr>
          <p:cNvPr id="6" name="Picture 5" title="A picture showing a man on an articulated or extended boom (aka cherry pick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511" y="1016734"/>
            <a:ext cx="2076450" cy="2505075"/>
          </a:xfrm>
          <a:prstGeom prst="rect">
            <a:avLst/>
          </a:prstGeom>
        </p:spPr>
      </p:pic>
      <p:pic>
        <p:nvPicPr>
          <p:cNvPr id="7" name="Picture 6" title="A picture showing steel platform with handrails on stair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19" y="3949390"/>
            <a:ext cx="3228975" cy="2438400"/>
          </a:xfrm>
          <a:prstGeom prst="rect">
            <a:avLst/>
          </a:prstGeom>
        </p:spPr>
      </p:pic>
    </p:spTree>
    <p:extLst>
      <p:ext uri="{BB962C8B-B14F-4D97-AF65-F5344CB8AC3E}">
        <p14:creationId xmlns:p14="http://schemas.microsoft.com/office/powerpoint/2010/main" val="1010897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title="A picture showing a man attached to a steel beam by a personal fall arrest system"/>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445405" y="1984917"/>
            <a:ext cx="1525743" cy="2720898"/>
          </a:xfrm>
          <a:prstGeom prst="rect">
            <a:avLst/>
          </a:prstGeom>
        </p:spPr>
      </p:pic>
      <p:sp>
        <p:nvSpPr>
          <p:cNvPr id="10" name="Titel 1"/>
          <p:cNvSpPr>
            <a:spLocks noGrp="1"/>
          </p:cNvSpPr>
          <p:nvPr>
            <p:ph type="title" idx="4294967295"/>
          </p:nvPr>
        </p:nvSpPr>
        <p:spPr>
          <a:xfrm>
            <a:off x="0" y="387350"/>
            <a:ext cx="7605713" cy="777875"/>
          </a:xfrm>
          <a:prstGeom prst="rect">
            <a:avLst/>
          </a:prstGeom>
        </p:spPr>
        <p:txBody>
          <a:bodyPr>
            <a:normAutofit/>
          </a:bodyPr>
          <a:lstStyle/>
          <a:p>
            <a:r>
              <a:rPr lang="es-ES" dirty="0"/>
              <a:t>Sistemas de </a:t>
            </a:r>
            <a:r>
              <a:rPr lang="es-ES" dirty="0" err="1"/>
              <a:t>prevencion</a:t>
            </a:r>
            <a:r>
              <a:rPr lang="es-ES" dirty="0"/>
              <a:t> de caídas</a:t>
            </a:r>
            <a:endParaRPr lang="en-US" dirty="0"/>
          </a:p>
        </p:txBody>
      </p:sp>
      <p:sp>
        <p:nvSpPr>
          <p:cNvPr id="2" name="Plus 1" descr="A plus sign icon"/>
          <p:cNvSpPr/>
          <p:nvPr/>
        </p:nvSpPr>
        <p:spPr bwMode="auto">
          <a:xfrm>
            <a:off x="4874030" y="4246313"/>
            <a:ext cx="1365662" cy="1448790"/>
          </a:xfrm>
          <a:prstGeom prst="mathPlus">
            <a:avLst/>
          </a:prstGeom>
          <a:solidFill>
            <a:srgbClr val="92D050"/>
          </a:solidFill>
          <a:ln w="9525" cap="flat" cmpd="sng" algn="ctr">
            <a:solidFill>
              <a:schemeClr val="tx1"/>
            </a:solidFill>
            <a:prstDash val="solid"/>
            <a:round/>
            <a:headEnd type="none" w="med" len="med"/>
            <a:tailEnd type="none" w="med" len="med"/>
          </a:ln>
          <a:effectLst>
            <a:outerShdw dist="35921" dir="2700000" algn="ctr" rotWithShape="0">
              <a:schemeClr val="bg2"/>
            </a:outerShdw>
            <a:softEdge rad="25400"/>
          </a:effectLst>
        </p:spPr>
        <p:txBody>
          <a:bodyPr vert="horz" wrap="square" lIns="91376" tIns="45688" rIns="91376" bIns="45688" numCol="1" rtlCol="0" anchor="t" anchorCtr="0" compatLnSpc="1">
            <a:prstTxWarp prst="textNoShape">
              <a:avLst/>
            </a:prstTxWarp>
          </a:bodyPr>
          <a:lstStyle/>
          <a:p>
            <a:pPr defTabSz="913758"/>
            <a:endParaRPr lang="en-US" dirty="0"/>
          </a:p>
        </p:txBody>
      </p:sp>
      <p:sp>
        <p:nvSpPr>
          <p:cNvPr id="3" name="TextBox 2"/>
          <p:cNvSpPr txBox="1"/>
          <p:nvPr/>
        </p:nvSpPr>
        <p:spPr>
          <a:xfrm>
            <a:off x="6287195" y="4629295"/>
            <a:ext cx="2119746" cy="707886"/>
          </a:xfrm>
          <a:prstGeom prst="rect">
            <a:avLst/>
          </a:prstGeom>
          <a:noFill/>
        </p:spPr>
        <p:txBody>
          <a:bodyPr wrap="square" lIns="91376" tIns="45688" rIns="91376" bIns="45688" rtlCol="0">
            <a:spAutoFit/>
          </a:bodyPr>
          <a:lstStyle/>
          <a:p>
            <a:r>
              <a:rPr lang="en-US" sz="4000" b="1" baseline="0" dirty="0" err="1">
                <a:latin typeface="Times New Roman" panose="02020603050405020304" pitchFamily="18" charset="0"/>
                <a:cs typeface="Times New Roman" panose="02020603050405020304" pitchFamily="18" charset="0"/>
              </a:rPr>
              <a:t>Rescate</a:t>
            </a:r>
            <a:endParaRPr lang="en-US" sz="4000" b="1" baseline="0" dirty="0">
              <a:latin typeface="Times New Roman" panose="02020603050405020304" pitchFamily="18" charset="0"/>
              <a:cs typeface="Times New Roman" panose="02020603050405020304" pitchFamily="18" charset="0"/>
            </a:endParaRPr>
          </a:p>
        </p:txBody>
      </p:sp>
      <p:pic>
        <p:nvPicPr>
          <p:cNvPr id="9" name="Picture 8" descr="a steel I-beam"/>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125" y="1301348"/>
            <a:ext cx="2826326" cy="1128152"/>
          </a:xfrm>
          <a:prstGeom prst="rect">
            <a:avLst/>
          </a:prstGeom>
        </p:spPr>
      </p:pic>
      <p:pic>
        <p:nvPicPr>
          <p:cNvPr id="7" name="Picture 6" title="A chart showing three components of a fall arrest system: Anchorage point and connector, connecting device , and bodywea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95" y="1693815"/>
            <a:ext cx="3397777" cy="3355829"/>
          </a:xfrm>
          <a:prstGeom prst="rect">
            <a:avLst/>
          </a:prstGeom>
        </p:spPr>
      </p:pic>
    </p:spTree>
    <p:extLst>
      <p:ext uri="{BB962C8B-B14F-4D97-AF65-F5344CB8AC3E}">
        <p14:creationId xmlns:p14="http://schemas.microsoft.com/office/powerpoint/2010/main" val="15243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
          <p:cNvSpPr>
            <a:spLocks noGrp="1"/>
          </p:cNvSpPr>
          <p:nvPr>
            <p:ph type="title" idx="4294967295"/>
          </p:nvPr>
        </p:nvSpPr>
        <p:spPr>
          <a:xfrm>
            <a:off x="881063" y="320675"/>
            <a:ext cx="8262937" cy="777875"/>
          </a:xfrm>
          <a:prstGeom prst="rect">
            <a:avLst/>
          </a:prstGeom>
        </p:spPr>
        <p:txBody>
          <a:bodyPr>
            <a:normAutofit/>
          </a:bodyPr>
          <a:lstStyle/>
          <a:p>
            <a:r>
              <a:rPr lang="de-DE" dirty="0">
                <a:ea typeface="Helvetica" panose="020B0604020202020204" pitchFamily="34" charset="0"/>
              </a:rPr>
              <a:t>Harnes </a:t>
            </a:r>
          </a:p>
        </p:txBody>
      </p:sp>
      <p:pic>
        <p:nvPicPr>
          <p:cNvPr id="15" name="Picture 14" descr="http://s7d9.scene7.com/is/image/minesafetyappliances/EVOTECHFullBodyHarnesses_000230000200001018?id=vEsUD2&amp;wid=214&amp;hei=520&amp;fmt=jpg">
            <a:extLst>
              <a:ext uri="{FF2B5EF4-FFF2-40B4-BE49-F238E27FC236}">
                <a16:creationId xmlns:a16="http://schemas.microsoft.com/office/drawing/2014/main" id="{DA4DD2C2-646D-4B06-A7DD-F2B881E723D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827" y="1109193"/>
            <a:ext cx="1361250" cy="2637799"/>
          </a:xfrm>
          <a:prstGeom prst="rect">
            <a:avLst/>
          </a:prstGeom>
          <a:noFill/>
          <a:ln>
            <a:noFill/>
          </a:ln>
          <a:effectLst>
            <a:softEdge rad="127000"/>
          </a:effectLst>
        </p:spPr>
      </p:pic>
      <p:pic>
        <p:nvPicPr>
          <p:cNvPr id="16" name="Picture 15" descr="http://s7d9.scene7.com/is/image/minesafetyappliances/EVOTECHFullBodyHarnesses_second_000230000200001018?id=45iU13&amp;wid=215&amp;hei=520&amp;fmt=jpg">
            <a:extLst>
              <a:ext uri="{FF2B5EF4-FFF2-40B4-BE49-F238E27FC236}">
                <a16:creationId xmlns:a16="http://schemas.microsoft.com/office/drawing/2014/main" id="{158EF739-5791-4F3D-94DE-69AC070DD1BA}"/>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1621739" y="1134081"/>
            <a:ext cx="1333334" cy="2657333"/>
          </a:xfrm>
          <a:prstGeom prst="rect">
            <a:avLst/>
          </a:prstGeom>
          <a:noFill/>
          <a:ln>
            <a:noFill/>
          </a:ln>
          <a:effectLst>
            <a:softEdge rad="127000"/>
          </a:effectLst>
        </p:spPr>
      </p:pic>
      <p:pic>
        <p:nvPicPr>
          <p:cNvPr id="7" name="Picture 6" title="Tabla para seleccionar el equipo de arn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74" y="4038251"/>
            <a:ext cx="5857875" cy="2238375"/>
          </a:xfrm>
          <a:prstGeom prst="rect">
            <a:avLst/>
          </a:prstGeom>
        </p:spPr>
      </p:pic>
      <p:pic>
        <p:nvPicPr>
          <p:cNvPr id="8" name="Picture 7" title="A drawing showing parts of a body harness "/>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59650" y="1442894"/>
            <a:ext cx="1420368" cy="1987296"/>
          </a:xfrm>
          <a:prstGeom prst="rect">
            <a:avLst/>
          </a:prstGeom>
        </p:spPr>
      </p:pic>
      <p:pic>
        <p:nvPicPr>
          <p:cNvPr id="9" name="Picture 8" title="A picture of a man wearing a safety helmet and full body harness"/>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982216" y="644839"/>
            <a:ext cx="1231392" cy="3115056"/>
          </a:xfrm>
          <a:prstGeom prst="rect">
            <a:avLst/>
          </a:prstGeom>
        </p:spPr>
      </p:pic>
      <p:pic>
        <p:nvPicPr>
          <p:cNvPr id="10" name="Picture 9" title="A pic showing harness band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6293" y="1169136"/>
            <a:ext cx="2438400" cy="1285875"/>
          </a:xfrm>
          <a:prstGeom prst="rect">
            <a:avLst/>
          </a:prstGeom>
        </p:spPr>
      </p:pic>
      <p:pic>
        <p:nvPicPr>
          <p:cNvPr id="11" name="Picture 10" title="A pic showing safety harness on hip of a man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6968" y="2606597"/>
            <a:ext cx="2419350" cy="1600200"/>
          </a:xfrm>
          <a:prstGeom prst="rect">
            <a:avLst/>
          </a:prstGeom>
        </p:spPr>
      </p:pic>
      <p:pic>
        <p:nvPicPr>
          <p:cNvPr id="18" name="Picture 17" title="A picture showing parts of harness on back if a m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0898" y="4459327"/>
            <a:ext cx="2438400" cy="1619250"/>
          </a:xfrm>
          <a:prstGeom prst="rect">
            <a:avLst/>
          </a:prstGeom>
        </p:spPr>
      </p:pic>
    </p:spTree>
    <p:extLst>
      <p:ext uri="{BB962C8B-B14F-4D97-AF65-F5344CB8AC3E}">
        <p14:creationId xmlns:p14="http://schemas.microsoft.com/office/powerpoint/2010/main" val="2067902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257300" y="455613"/>
            <a:ext cx="7886700" cy="777875"/>
          </a:xfrm>
          <a:prstGeom prst="rect">
            <a:avLst/>
          </a:prstGeom>
        </p:spPr>
        <p:txBody>
          <a:bodyPr>
            <a:normAutofit/>
          </a:bodyPr>
          <a:lstStyle/>
          <a:p>
            <a:r>
              <a:rPr lang="es-ES" dirty="0"/>
              <a:t>Dispositivos</a:t>
            </a:r>
            <a:endParaRPr lang="de-DE" dirty="0">
              <a:ea typeface="Helvetica" panose="020B0604020202020204" pitchFamily="34" charset="0"/>
            </a:endParaRPr>
          </a:p>
        </p:txBody>
      </p:sp>
      <p:pic>
        <p:nvPicPr>
          <p:cNvPr id="9" name="Picture 4" descr="A picture of a lanyard">
            <a:extLst>
              <a:ext uri="{FF2B5EF4-FFF2-40B4-BE49-F238E27FC236}">
                <a16:creationId xmlns:a16="http://schemas.microsoft.com/office/drawing/2014/main" id="{A10A81C2-011F-4523-B13C-C1958EADA92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7539" y="1706137"/>
            <a:ext cx="1132060" cy="192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2" name="Picture 5" descr="a picture of a vertical lanyard">
            <a:extLst>
              <a:ext uri="{FF2B5EF4-FFF2-40B4-BE49-F238E27FC236}">
                <a16:creationId xmlns:a16="http://schemas.microsoft.com/office/drawing/2014/main" id="{9F8ACA8F-BA1D-465F-AC91-50363396ADF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7823" y="1644042"/>
            <a:ext cx="2099158" cy="205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 name="Picture 6" descr="a picture showing body harnesses">
            <a:extLst>
              <a:ext uri="{FF2B5EF4-FFF2-40B4-BE49-F238E27FC236}">
                <a16:creationId xmlns:a16="http://schemas.microsoft.com/office/drawing/2014/main" id="{10FB892D-7B9D-4802-843E-270B510A77F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10589" y="1577134"/>
            <a:ext cx="2162101" cy="21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4" name="Picture 7" descr="A picture showing retractable lifeline">
            <a:extLst>
              <a:ext uri="{FF2B5EF4-FFF2-40B4-BE49-F238E27FC236}">
                <a16:creationId xmlns:a16="http://schemas.microsoft.com/office/drawing/2014/main" id="{0EF647B8-46A7-4BCD-8181-8E900D48C80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22961" y="3922151"/>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 name="Picture 8" descr="A picture showing horizontal lanyard">
            <a:extLst>
              <a:ext uri="{FF2B5EF4-FFF2-40B4-BE49-F238E27FC236}">
                <a16:creationId xmlns:a16="http://schemas.microsoft.com/office/drawing/2014/main" id="{C5A11781-BDA9-4BDB-A471-B6F67B2BF48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8650" y="3790652"/>
            <a:ext cx="2248049" cy="22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7" name="Picture 6" title="A picture showing tags on a body harnes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2737" y="1161571"/>
            <a:ext cx="2559389" cy="1702550"/>
          </a:xfrm>
          <a:prstGeom prst="rect">
            <a:avLst/>
          </a:prstGeom>
        </p:spPr>
      </p:pic>
      <p:pic>
        <p:nvPicPr>
          <p:cNvPr id="8" name="Picture 7" title="A picture showing dorasl d-ring on a man's back"/>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6432" y="3015591"/>
            <a:ext cx="2057400" cy="1362075"/>
          </a:xfrm>
          <a:prstGeom prst="rect">
            <a:avLst/>
          </a:prstGeom>
        </p:spPr>
      </p:pic>
      <p:pic>
        <p:nvPicPr>
          <p:cNvPr id="11" name="Picture 10" title="A picture showing adjuster for harness strap tightness in a man's thig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080" y="4662836"/>
            <a:ext cx="2095500" cy="1390650"/>
          </a:xfrm>
          <a:prstGeom prst="rect">
            <a:avLst/>
          </a:prstGeom>
        </p:spPr>
      </p:pic>
    </p:spTree>
    <p:extLst>
      <p:ext uri="{BB962C8B-B14F-4D97-AF65-F5344CB8AC3E}">
        <p14:creationId xmlns:p14="http://schemas.microsoft.com/office/powerpoint/2010/main" val="2365575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title="A picture showing a PPE damaged by heat"/>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6928" y="1593509"/>
            <a:ext cx="8010144" cy="4206240"/>
          </a:xfrm>
          <a:prstGeom prst="rect">
            <a:avLst/>
          </a:prstGeom>
        </p:spPr>
      </p:pic>
      <p:sp>
        <p:nvSpPr>
          <p:cNvPr id="4" name="object 4"/>
          <p:cNvSpPr txBox="1"/>
          <p:nvPr/>
        </p:nvSpPr>
        <p:spPr>
          <a:xfrm>
            <a:off x="5753388" y="2291648"/>
            <a:ext cx="1409123" cy="616444"/>
          </a:xfrm>
          <a:prstGeom prst="rect">
            <a:avLst/>
          </a:prstGeom>
        </p:spPr>
        <p:txBody>
          <a:bodyPr vert="horz" wrap="square" lIns="0" tIns="0" rIns="0" bIns="0" rtlCol="0">
            <a:noAutofit/>
          </a:bodyPr>
          <a:lstStyle/>
          <a:p>
            <a:pPr marL="11391" defTabSz="820199" fontAlgn="auto">
              <a:spcBef>
                <a:spcPts val="0"/>
              </a:spcBef>
              <a:spcAft>
                <a:spcPts val="0"/>
              </a:spcAft>
            </a:pPr>
            <a:r>
              <a:rPr lang="en-US" b="1" baseline="0" dirty="0" err="1">
                <a:solidFill>
                  <a:srgbClr val="FFFFFF"/>
                </a:solidFill>
                <a:latin typeface="Tahoma"/>
                <a:ea typeface="+mn-ea"/>
                <a:cs typeface="Tahoma"/>
              </a:rPr>
              <a:t>Daño</a:t>
            </a:r>
            <a:r>
              <a:rPr lang="en-US" b="1" baseline="0" dirty="0">
                <a:solidFill>
                  <a:srgbClr val="FFFFFF"/>
                </a:solidFill>
                <a:latin typeface="Tahoma"/>
                <a:ea typeface="+mn-ea"/>
                <a:cs typeface="Tahoma"/>
              </a:rPr>
              <a:t> </a:t>
            </a:r>
            <a:r>
              <a:rPr lang="en-US" b="1" baseline="0" dirty="0" err="1">
                <a:solidFill>
                  <a:srgbClr val="FFFFFF"/>
                </a:solidFill>
                <a:latin typeface="Tahoma"/>
                <a:ea typeface="+mn-ea"/>
                <a:cs typeface="Tahoma"/>
              </a:rPr>
              <a:t>por</a:t>
            </a:r>
            <a:r>
              <a:rPr lang="en-US" b="1" baseline="0" dirty="0">
                <a:solidFill>
                  <a:srgbClr val="FFFFFF"/>
                </a:solidFill>
                <a:latin typeface="Tahoma"/>
                <a:ea typeface="+mn-ea"/>
                <a:cs typeface="Tahoma"/>
              </a:rPr>
              <a:t> </a:t>
            </a:r>
            <a:r>
              <a:rPr lang="en-US" b="1" baseline="0" dirty="0" err="1">
                <a:solidFill>
                  <a:srgbClr val="FFFFFF"/>
                </a:solidFill>
                <a:latin typeface="Tahoma"/>
                <a:ea typeface="+mn-ea"/>
                <a:cs typeface="Tahoma"/>
              </a:rPr>
              <a:t>calor</a:t>
            </a:r>
            <a:endParaRPr baseline="0" dirty="0">
              <a:solidFill>
                <a:prstClr val="black"/>
              </a:solidFill>
              <a:latin typeface="Tahoma"/>
              <a:ea typeface="+mn-ea"/>
              <a:cs typeface="Tahoma"/>
            </a:endParaRPr>
          </a:p>
        </p:txBody>
      </p:sp>
      <p:sp>
        <p:nvSpPr>
          <p:cNvPr id="6" name="Title 5"/>
          <p:cNvSpPr>
            <a:spLocks noGrp="1"/>
          </p:cNvSpPr>
          <p:nvPr>
            <p:ph type="title" idx="4294967295"/>
          </p:nvPr>
        </p:nvSpPr>
        <p:spPr>
          <a:xfrm>
            <a:off x="1257300" y="439738"/>
            <a:ext cx="7886700" cy="777875"/>
          </a:xfrm>
          <a:prstGeom prst="rect">
            <a:avLst/>
          </a:prstGeom>
        </p:spPr>
        <p:txBody>
          <a:bodyPr/>
          <a:lstStyle/>
          <a:p>
            <a:r>
              <a:rPr lang="en-US" dirty="0" err="1"/>
              <a:t>Ejemplos</a:t>
            </a:r>
            <a:r>
              <a:rPr lang="en-US" dirty="0"/>
              <a:t> de </a:t>
            </a:r>
            <a:r>
              <a:rPr lang="en-US" dirty="0" err="1"/>
              <a:t>defectos</a:t>
            </a:r>
            <a:endParaRPr lang="en-US" dirty="0"/>
          </a:p>
        </p:txBody>
      </p:sp>
    </p:spTree>
    <p:extLst>
      <p:ext uri="{BB962C8B-B14F-4D97-AF65-F5344CB8AC3E}">
        <p14:creationId xmlns:p14="http://schemas.microsoft.com/office/powerpoint/2010/main" val="1748686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304800" y="914400"/>
            <a:ext cx="8534400" cy="5181600"/>
          </a:xfrm>
          <a:prstGeom prst="rect">
            <a:avLst/>
          </a:prstGeom>
        </p:spPr>
        <p:txBody>
          <a:bodyPr/>
          <a:lstStyle/>
          <a:p>
            <a:pPr marL="342900" marR="0" lvl="0" indent="-34290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sz="24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381000" y="76200"/>
            <a:ext cx="8229600" cy="685800"/>
          </a:xfrm>
        </p:spPr>
        <p:txBody>
          <a:bodyPr>
            <a:normAutofit/>
          </a:bodyPr>
          <a:lstStyle/>
          <a:p>
            <a:pPr algn="ctr"/>
            <a:r>
              <a:rPr lang="en-US" b="0" u="sng" dirty="0">
                <a:solidFill>
                  <a:schemeClr val="tx1"/>
                </a:solidFill>
              </a:rPr>
              <a:t>Derechos de </a:t>
            </a:r>
            <a:r>
              <a:rPr lang="en-US" b="0" u="sng" dirty="0" err="1">
                <a:solidFill>
                  <a:schemeClr val="tx1"/>
                </a:solidFill>
              </a:rPr>
              <a:t>los</a:t>
            </a:r>
            <a:r>
              <a:rPr lang="en-US" b="0" u="sng" dirty="0">
                <a:solidFill>
                  <a:schemeClr val="tx1"/>
                </a:solidFill>
              </a:rPr>
              <a:t> </a:t>
            </a:r>
            <a:r>
              <a:rPr lang="en-US" b="0" u="sng" dirty="0" err="1">
                <a:solidFill>
                  <a:schemeClr val="tx1"/>
                </a:solidFill>
              </a:rPr>
              <a:t>trabajadores</a:t>
            </a:r>
            <a:endParaRPr lang="en-US" b="0" u="sng" dirty="0">
              <a:solidFill>
                <a:schemeClr val="tx1"/>
              </a:solidFill>
            </a:endParaRPr>
          </a:p>
        </p:txBody>
      </p:sp>
      <p:pic>
        <p:nvPicPr>
          <p:cNvPr id="4" name="Picture 3">
            <a:hlinkClick r:id="rId3"/>
            <a:extLst>
              <a:ext uri="{FF2B5EF4-FFF2-40B4-BE49-F238E27FC236}">
                <a16:creationId xmlns:a16="http://schemas.microsoft.com/office/drawing/2014/main" id="{377204C0-EFB1-9645-949D-6AC8618809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5393" y="694380"/>
            <a:ext cx="2451220" cy="5469239"/>
          </a:xfrm>
          <a:prstGeom prst="rect">
            <a:avLst/>
          </a:prstGeom>
        </p:spPr>
      </p:pic>
      <p:sp useBgFill="1">
        <p:nvSpPr>
          <p:cNvPr id="3" name="TextBox 2">
            <a:extLst>
              <a:ext uri="{FF2B5EF4-FFF2-40B4-BE49-F238E27FC236}">
                <a16:creationId xmlns:a16="http://schemas.microsoft.com/office/drawing/2014/main" id="{F2313E5A-E574-3E44-BAF3-ED4506E34580}"/>
              </a:ext>
            </a:extLst>
          </p:cNvPr>
          <p:cNvSpPr txBox="1"/>
          <p:nvPr/>
        </p:nvSpPr>
        <p:spPr>
          <a:xfrm>
            <a:off x="523240" y="6337738"/>
            <a:ext cx="6066746" cy="399393"/>
          </a:xfrm>
          <a:prstGeom prst="rect">
            <a:avLst/>
          </a:prstGeom>
        </p:spPr>
        <p:txBody>
          <a:bodyPr wrap="square" rtlCol="0">
            <a:spAutoFit/>
          </a:bodyPr>
          <a:lstStyle/>
          <a:p>
            <a:endParaRPr lang="en-US" dirty="0"/>
          </a:p>
        </p:txBody>
      </p:sp>
      <p:pic>
        <p:nvPicPr>
          <p:cNvPr id="12" name="Picture 11" descr="Qr code&#10;&#10;Description automatically generated">
            <a:extLst>
              <a:ext uri="{FF2B5EF4-FFF2-40B4-BE49-F238E27FC236}">
                <a16:creationId xmlns:a16="http://schemas.microsoft.com/office/drawing/2014/main" id="{CE7D5C3B-3E7B-E141-A2E9-96080A9695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5675" y="1736536"/>
            <a:ext cx="3384925" cy="3384925"/>
          </a:xfrm>
          <a:prstGeom prst="rect">
            <a:avLst/>
          </a:prstGeom>
        </p:spPr>
      </p:pic>
    </p:spTree>
    <p:extLst>
      <p:ext uri="{BB962C8B-B14F-4D97-AF65-F5344CB8AC3E}">
        <p14:creationId xmlns:p14="http://schemas.microsoft.com/office/powerpoint/2010/main" val="194089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title="A picture showing Surface and Buckling damage in PPE"/>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2323" y="998332"/>
            <a:ext cx="8010144" cy="5218176"/>
          </a:xfrm>
          <a:prstGeom prst="rect">
            <a:avLst/>
          </a:prstGeom>
        </p:spPr>
      </p:pic>
      <p:sp>
        <p:nvSpPr>
          <p:cNvPr id="3" name="object 3"/>
          <p:cNvSpPr txBox="1"/>
          <p:nvPr/>
        </p:nvSpPr>
        <p:spPr>
          <a:xfrm>
            <a:off x="1810326" y="2413949"/>
            <a:ext cx="5096164" cy="247650"/>
          </a:xfrm>
          <a:prstGeom prst="rect">
            <a:avLst/>
          </a:prstGeom>
        </p:spPr>
        <p:txBody>
          <a:bodyPr vert="horz" wrap="square" lIns="0" tIns="0" rIns="0" bIns="0" rtlCol="0">
            <a:noAutofit/>
          </a:bodyPr>
          <a:lstStyle/>
          <a:p>
            <a:pPr marL="11391" defTabSz="820199" fontAlgn="auto">
              <a:spcBef>
                <a:spcPts val="0"/>
              </a:spcBef>
              <a:spcAft>
                <a:spcPts val="0"/>
              </a:spcAft>
            </a:pPr>
            <a:r>
              <a:rPr lang="en-US" b="1" baseline="0" dirty="0" err="1">
                <a:solidFill>
                  <a:prstClr val="black"/>
                </a:solidFill>
                <a:latin typeface="Tahoma"/>
                <a:ea typeface="+mn-ea"/>
                <a:cs typeface="Tahoma"/>
              </a:rPr>
              <a:t>Daños</a:t>
            </a:r>
            <a:r>
              <a:rPr lang="en-US" b="1" baseline="0" dirty="0">
                <a:solidFill>
                  <a:prstClr val="black"/>
                </a:solidFill>
                <a:latin typeface="Tahoma"/>
                <a:ea typeface="+mn-ea"/>
                <a:cs typeface="Tahoma"/>
              </a:rPr>
              <a:t> </a:t>
            </a:r>
            <a:r>
              <a:rPr lang="en-US" b="1" baseline="0" dirty="0" err="1">
                <a:solidFill>
                  <a:prstClr val="black"/>
                </a:solidFill>
                <a:latin typeface="Tahoma"/>
                <a:ea typeface="+mn-ea"/>
                <a:cs typeface="Tahoma"/>
              </a:rPr>
              <a:t>por</a:t>
            </a:r>
            <a:r>
              <a:rPr lang="en-US" b="1" baseline="0" dirty="0">
                <a:solidFill>
                  <a:prstClr val="black"/>
                </a:solidFill>
                <a:latin typeface="Tahoma"/>
                <a:ea typeface="+mn-ea"/>
                <a:cs typeface="Tahoma"/>
              </a:rPr>
              <a:t> </a:t>
            </a:r>
            <a:r>
              <a:rPr lang="en-US" b="1" baseline="0" dirty="0" err="1">
                <a:solidFill>
                  <a:prstClr val="black"/>
                </a:solidFill>
                <a:latin typeface="Tahoma"/>
                <a:ea typeface="+mn-ea"/>
                <a:cs typeface="Tahoma"/>
              </a:rPr>
              <a:t>calor</a:t>
            </a:r>
            <a:endParaRPr baseline="0" dirty="0">
              <a:solidFill>
                <a:prstClr val="black"/>
              </a:solidFill>
              <a:latin typeface="Tahoma"/>
              <a:ea typeface="+mn-ea"/>
              <a:cs typeface="Tahoma"/>
            </a:endParaRPr>
          </a:p>
        </p:txBody>
      </p:sp>
      <p:sp>
        <p:nvSpPr>
          <p:cNvPr id="4" name="object 4"/>
          <p:cNvSpPr txBox="1"/>
          <p:nvPr/>
        </p:nvSpPr>
        <p:spPr>
          <a:xfrm>
            <a:off x="3881578" y="3645699"/>
            <a:ext cx="1814945" cy="247650"/>
          </a:xfrm>
          <a:prstGeom prst="rect">
            <a:avLst/>
          </a:prstGeom>
        </p:spPr>
        <p:txBody>
          <a:bodyPr vert="horz" wrap="square" lIns="0" tIns="0" rIns="0" bIns="0" rtlCol="0">
            <a:noAutofit/>
          </a:bodyPr>
          <a:lstStyle/>
          <a:p>
            <a:pPr marL="11391" defTabSz="820199" fontAlgn="auto">
              <a:spcBef>
                <a:spcPts val="0"/>
              </a:spcBef>
              <a:spcAft>
                <a:spcPts val="0"/>
              </a:spcAft>
            </a:pPr>
            <a:r>
              <a:rPr lang="en-US" b="1" spc="-4" baseline="0" dirty="0" err="1">
                <a:solidFill>
                  <a:prstClr val="black"/>
                </a:solidFill>
                <a:latin typeface="Tahoma"/>
                <a:ea typeface="+mn-ea"/>
                <a:cs typeface="Tahoma"/>
              </a:rPr>
              <a:t>Nudos</a:t>
            </a:r>
            <a:endParaRPr baseline="0" dirty="0">
              <a:solidFill>
                <a:prstClr val="black"/>
              </a:solidFill>
              <a:latin typeface="Tahoma"/>
              <a:ea typeface="+mn-ea"/>
              <a:cs typeface="Tahoma"/>
            </a:endParaRPr>
          </a:p>
        </p:txBody>
      </p:sp>
      <p:sp>
        <p:nvSpPr>
          <p:cNvPr id="7" name="Title 6"/>
          <p:cNvSpPr>
            <a:spLocks noGrp="1"/>
          </p:cNvSpPr>
          <p:nvPr>
            <p:ph type="title" idx="4294967295"/>
          </p:nvPr>
        </p:nvSpPr>
        <p:spPr>
          <a:xfrm>
            <a:off x="1257300" y="211138"/>
            <a:ext cx="7886700" cy="777875"/>
          </a:xfrm>
          <a:prstGeom prst="rect">
            <a:avLst/>
          </a:prstGeom>
        </p:spPr>
        <p:txBody>
          <a:bodyPr/>
          <a:lstStyle/>
          <a:p>
            <a:r>
              <a:rPr lang="en-US" dirty="0" err="1"/>
              <a:t>Ejemplo</a:t>
            </a:r>
            <a:r>
              <a:rPr lang="en-US" dirty="0"/>
              <a:t> de </a:t>
            </a:r>
            <a:r>
              <a:rPr lang="en-US" dirty="0" err="1"/>
              <a:t>fallas</a:t>
            </a:r>
            <a:endParaRPr lang="en-US" dirty="0"/>
          </a:p>
        </p:txBody>
      </p:sp>
    </p:spTree>
    <p:extLst>
      <p:ext uri="{BB962C8B-B14F-4D97-AF65-F5344CB8AC3E}">
        <p14:creationId xmlns:p14="http://schemas.microsoft.com/office/powerpoint/2010/main" val="4291433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title="A picture showing damage due to chemicals and paint resulting in hardened surface of PPE"/>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305" y="1952207"/>
            <a:ext cx="7943088" cy="3444240"/>
          </a:xfrm>
          <a:prstGeom prst="rect">
            <a:avLst/>
          </a:prstGeom>
        </p:spPr>
      </p:pic>
      <p:sp>
        <p:nvSpPr>
          <p:cNvPr id="3" name="object 3"/>
          <p:cNvSpPr txBox="1"/>
          <p:nvPr/>
        </p:nvSpPr>
        <p:spPr>
          <a:xfrm>
            <a:off x="1761839" y="4571876"/>
            <a:ext cx="4992832" cy="489697"/>
          </a:xfrm>
          <a:prstGeom prst="rect">
            <a:avLst/>
          </a:prstGeom>
        </p:spPr>
        <p:txBody>
          <a:bodyPr vert="horz" wrap="square" lIns="0" tIns="0" rIns="0" bIns="0" rtlCol="0">
            <a:noAutofit/>
          </a:bodyPr>
          <a:lstStyle/>
          <a:p>
            <a:pPr marL="11391" marR="11391" defTabSz="820199" fontAlgn="auto">
              <a:spcBef>
                <a:spcPts val="0"/>
              </a:spcBef>
              <a:spcAft>
                <a:spcPts val="0"/>
              </a:spcAft>
            </a:pPr>
            <a:r>
              <a:rPr lang="en-US" b="1" baseline="0" dirty="0" err="1">
                <a:solidFill>
                  <a:prstClr val="black"/>
                </a:solidFill>
                <a:latin typeface="Tahoma"/>
                <a:ea typeface="+mn-ea"/>
                <a:cs typeface="Tahoma"/>
              </a:rPr>
              <a:t>Quimicos</a:t>
            </a:r>
            <a:r>
              <a:rPr lang="en-US" b="1" baseline="0" dirty="0">
                <a:solidFill>
                  <a:prstClr val="black"/>
                </a:solidFill>
                <a:latin typeface="Tahoma"/>
                <a:ea typeface="+mn-ea"/>
                <a:cs typeface="Tahoma"/>
              </a:rPr>
              <a:t> y </a:t>
            </a:r>
            <a:r>
              <a:rPr lang="en-US" b="1" baseline="0" dirty="0" err="1">
                <a:solidFill>
                  <a:prstClr val="black"/>
                </a:solidFill>
                <a:latin typeface="Tahoma"/>
                <a:ea typeface="+mn-ea"/>
                <a:cs typeface="Tahoma"/>
              </a:rPr>
              <a:t>pinturas</a:t>
            </a:r>
            <a:endParaRPr baseline="0" dirty="0">
              <a:solidFill>
                <a:prstClr val="black"/>
              </a:solidFill>
              <a:latin typeface="Tahoma"/>
              <a:ea typeface="+mn-ea"/>
              <a:cs typeface="Tahoma"/>
            </a:endParaRPr>
          </a:p>
        </p:txBody>
      </p:sp>
      <p:sp>
        <p:nvSpPr>
          <p:cNvPr id="6" name="Title 5"/>
          <p:cNvSpPr>
            <a:spLocks noGrp="1"/>
          </p:cNvSpPr>
          <p:nvPr>
            <p:ph type="title" idx="4294967295"/>
          </p:nvPr>
        </p:nvSpPr>
        <p:spPr>
          <a:xfrm>
            <a:off x="1257300" y="536575"/>
            <a:ext cx="7886700" cy="777875"/>
          </a:xfrm>
          <a:prstGeom prst="rect">
            <a:avLst/>
          </a:prstGeom>
        </p:spPr>
        <p:txBody>
          <a:bodyPr/>
          <a:lstStyle/>
          <a:p>
            <a:r>
              <a:rPr lang="en-US" dirty="0"/>
              <a:t> </a:t>
            </a:r>
            <a:r>
              <a:rPr lang="en-US" dirty="0" err="1"/>
              <a:t>Ejemplos</a:t>
            </a:r>
            <a:r>
              <a:rPr lang="en-US" dirty="0"/>
              <a:t> de </a:t>
            </a:r>
            <a:r>
              <a:rPr lang="en-US" dirty="0" err="1"/>
              <a:t>fallas</a:t>
            </a:r>
            <a:r>
              <a:rPr lang="en-US" dirty="0"/>
              <a:t> </a:t>
            </a:r>
          </a:p>
        </p:txBody>
      </p:sp>
    </p:spTree>
    <p:extLst>
      <p:ext uri="{BB962C8B-B14F-4D97-AF65-F5344CB8AC3E}">
        <p14:creationId xmlns:p14="http://schemas.microsoft.com/office/powerpoint/2010/main" val="3051460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8" name="Picture 3" descr="A picture showing 3 workers on a suspended scaffol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3629" y="1752452"/>
            <a:ext cx="6034236" cy="452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34149" name="Rectangle 4"/>
          <p:cNvSpPr>
            <a:spLocks/>
          </p:cNvSpPr>
          <p:nvPr/>
        </p:nvSpPr>
        <p:spPr bwMode="auto">
          <a:xfrm>
            <a:off x="975360" y="1225600"/>
            <a:ext cx="5113392" cy="5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ct val="0"/>
              </a:spcBef>
              <a:buSzTx/>
              <a:buFontTx/>
              <a:buNone/>
            </a:pPr>
            <a:r>
              <a:rPr lang="en-US" altLang="en-US" sz="2742" dirty="0" err="1">
                <a:latin typeface="Helvetica" panose="020B0604020202020204" pitchFamily="34" charset="0"/>
                <a:cs typeface="Helvetica" panose="020B0604020202020204" pitchFamily="34" charset="0"/>
                <a:sym typeface="Times New Roman" panose="02020603050405020304" pitchFamily="18" charset="0"/>
              </a:rPr>
              <a:t>Andamio</a:t>
            </a:r>
            <a:r>
              <a:rPr lang="en-US" altLang="en-US" sz="2742" dirty="0">
                <a:latin typeface="Helvetica" panose="020B0604020202020204" pitchFamily="34" charset="0"/>
                <a:cs typeface="Helvetica" panose="020B0604020202020204" pitchFamily="34" charset="0"/>
                <a:sym typeface="Times New Roman" panose="02020603050405020304" pitchFamily="18" charset="0"/>
              </a:rPr>
              <a:t> </a:t>
            </a:r>
            <a:r>
              <a:rPr lang="en-US" altLang="en-US" sz="2742" dirty="0" err="1">
                <a:latin typeface="Helvetica" panose="020B0604020202020204" pitchFamily="34" charset="0"/>
                <a:cs typeface="Helvetica" panose="020B0604020202020204" pitchFamily="34" charset="0"/>
                <a:sym typeface="Times New Roman" panose="02020603050405020304" pitchFamily="18" charset="0"/>
              </a:rPr>
              <a:t>suspendido</a:t>
            </a:r>
            <a:endParaRPr lang="en-US" altLang="en-US" sz="2531" dirty="0">
              <a:latin typeface="Helvetica" panose="020B0604020202020204" pitchFamily="34" charset="0"/>
              <a:cs typeface="Helvetica" panose="020B0604020202020204" pitchFamily="34" charset="0"/>
            </a:endParaRPr>
          </a:p>
        </p:txBody>
      </p:sp>
      <p:sp>
        <p:nvSpPr>
          <p:cNvPr id="7" name="Title 2"/>
          <p:cNvSpPr>
            <a:spLocks noGrp="1"/>
          </p:cNvSpPr>
          <p:nvPr>
            <p:ph type="title" idx="4294967295"/>
          </p:nvPr>
        </p:nvSpPr>
        <p:spPr>
          <a:xfrm>
            <a:off x="1257300" y="546100"/>
            <a:ext cx="7886700" cy="777875"/>
          </a:xfrm>
          <a:prstGeom prst="rect">
            <a:avLst/>
          </a:prstGeom>
        </p:spPr>
        <p:txBody>
          <a:bodyPr/>
          <a:lstStyle/>
          <a:p>
            <a:r>
              <a:rPr lang="es-ES" dirty="0"/>
              <a:t>Tipos de andamio</a:t>
            </a:r>
            <a:endParaRPr lang="en-US" dirty="0"/>
          </a:p>
        </p:txBody>
      </p:sp>
    </p:spTree>
    <p:extLst>
      <p:ext uri="{BB962C8B-B14F-4D97-AF65-F5344CB8AC3E}">
        <p14:creationId xmlns:p14="http://schemas.microsoft.com/office/powerpoint/2010/main" val="3042690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7" name="Picture 4" descr="A picture showing 2 workers on a aerial lift scaffol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1578" y="1148468"/>
            <a:ext cx="3885531" cy="518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7" name="Title 2"/>
          <p:cNvSpPr>
            <a:spLocks noGrp="1"/>
          </p:cNvSpPr>
          <p:nvPr>
            <p:ph type="title" idx="4294967295"/>
          </p:nvPr>
        </p:nvSpPr>
        <p:spPr>
          <a:xfrm>
            <a:off x="1257300" y="369888"/>
            <a:ext cx="7886700" cy="777875"/>
          </a:xfrm>
          <a:prstGeom prst="rect">
            <a:avLst/>
          </a:prstGeom>
        </p:spPr>
        <p:txBody>
          <a:bodyPr/>
          <a:lstStyle/>
          <a:p>
            <a:r>
              <a:rPr lang="es-ES" dirty="0"/>
              <a:t>Tipos de andamio </a:t>
            </a:r>
            <a:endParaRPr lang="en-US" dirty="0"/>
          </a:p>
        </p:txBody>
      </p:sp>
    </p:spTree>
    <p:extLst>
      <p:ext uri="{BB962C8B-B14F-4D97-AF65-F5344CB8AC3E}">
        <p14:creationId xmlns:p14="http://schemas.microsoft.com/office/powerpoint/2010/main" val="1087973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7398" name="Picture 7" descr="A picture showing a worker on top of scaffolding near staircase opening while setting it u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0159" y="1523628"/>
            <a:ext cx="5029646" cy="387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4" name="Title 2"/>
          <p:cNvSpPr>
            <a:spLocks noGrp="1"/>
          </p:cNvSpPr>
          <p:nvPr>
            <p:ph type="title" idx="4294967295"/>
          </p:nvPr>
        </p:nvSpPr>
        <p:spPr>
          <a:xfrm>
            <a:off x="0" y="474663"/>
            <a:ext cx="7886700" cy="777875"/>
          </a:xfrm>
          <a:prstGeom prst="rect">
            <a:avLst/>
          </a:prstGeom>
        </p:spPr>
        <p:txBody>
          <a:bodyPr/>
          <a:lstStyle/>
          <a:p>
            <a:r>
              <a:rPr lang="es-ES" dirty="0"/>
              <a:t> ¿Es esto un riesgo de caída?</a:t>
            </a:r>
            <a:endParaRPr lang="en-US" dirty="0"/>
          </a:p>
        </p:txBody>
      </p:sp>
      <p:sp>
        <p:nvSpPr>
          <p:cNvPr id="6" name="Rectangle 6"/>
          <p:cNvSpPr txBox="1">
            <a:spLocks noChangeArrowheads="1"/>
          </p:cNvSpPr>
          <p:nvPr/>
        </p:nvSpPr>
        <p:spPr>
          <a:xfrm>
            <a:off x="456531" y="1005730"/>
            <a:ext cx="8229823" cy="1143000"/>
          </a:xfrm>
          <a:prstGeom prst="rect">
            <a:avLst/>
          </a:prstGeom>
        </p:spPr>
        <p:txBody>
          <a:bodyPr vert="horz" lIns="88900" tIns="50799" rIns="88900" bIns="50799" rtlCol="0" anchor="ctr">
            <a:normAutofit/>
          </a:bodyPr>
          <a:lstStyle>
            <a:lvl1pPr algn="l" defTabSz="914400" rtl="0" eaLnBrk="1" latinLnBrk="0" hangingPunct="1">
              <a:lnSpc>
                <a:spcPct val="90000"/>
              </a:lnSpc>
              <a:spcBef>
                <a:spcPct val="0"/>
              </a:spcBef>
              <a:buNone/>
              <a:defRPr sz="3600" b="1" kern="1200" cap="all" baseline="0">
                <a:solidFill>
                  <a:schemeClr val="tx1"/>
                </a:solidFill>
                <a:effectLst/>
                <a:latin typeface="Arial" panose="020B0604020202020204" pitchFamily="34" charset="0"/>
                <a:ea typeface="+mj-ea"/>
                <a:cs typeface="Arial" panose="020B0604020202020204" pitchFamily="34" charset="0"/>
              </a:defRPr>
            </a:lvl1pPr>
          </a:lstStyle>
          <a:p>
            <a:pPr defTabSz="914145">
              <a:defRPr/>
            </a:pPr>
            <a:r>
              <a:rPr lang="en-US" sz="3937" dirty="0">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t>Si</a:t>
            </a:r>
            <a:endParaRPr lang="en-US" dirty="0"/>
          </a:p>
        </p:txBody>
      </p:sp>
      <p:grpSp>
        <p:nvGrpSpPr>
          <p:cNvPr id="7" name="Group 8" descr="A textbox waring of hazard near staircase opening higher than 6 feet"/>
          <p:cNvGrpSpPr>
            <a:grpSpLocks/>
          </p:cNvGrpSpPr>
          <p:nvPr/>
        </p:nvGrpSpPr>
        <p:grpSpPr bwMode="auto">
          <a:xfrm>
            <a:off x="5486177" y="1828354"/>
            <a:ext cx="2971354" cy="2633142"/>
            <a:chOff x="0" y="0"/>
            <a:chExt cx="333" cy="295"/>
          </a:xfrm>
        </p:grpSpPr>
        <p:sp>
          <p:nvSpPr>
            <p:cNvPr id="8" name="AutoShape 9"/>
            <p:cNvSpPr>
              <a:spLocks/>
            </p:cNvSpPr>
            <p:nvPr/>
          </p:nvSpPr>
          <p:spPr bwMode="auto">
            <a:xfrm>
              <a:off x="0" y="0"/>
              <a:ext cx="333" cy="2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187"/>
                  </a:moveTo>
                  <a:cubicBezTo>
                    <a:pt x="0" y="979"/>
                    <a:pt x="867" y="0"/>
                    <a:pt x="1938" y="0"/>
                  </a:cubicBezTo>
                  <a:lnTo>
                    <a:pt x="3600" y="0"/>
                  </a:lnTo>
                  <a:lnTo>
                    <a:pt x="9000" y="0"/>
                  </a:lnTo>
                  <a:lnTo>
                    <a:pt x="19661" y="0"/>
                  </a:lnTo>
                  <a:cubicBezTo>
                    <a:pt x="20732" y="0"/>
                    <a:pt x="21600" y="979"/>
                    <a:pt x="21600" y="2187"/>
                  </a:cubicBezTo>
                  <a:cubicBezTo>
                    <a:pt x="21600" y="2187"/>
                    <a:pt x="21600" y="2187"/>
                    <a:pt x="21600" y="2187"/>
                  </a:cubicBezTo>
                  <a:lnTo>
                    <a:pt x="21600" y="7655"/>
                  </a:lnTo>
                  <a:lnTo>
                    <a:pt x="21600" y="10936"/>
                  </a:lnTo>
                  <a:cubicBezTo>
                    <a:pt x="21600" y="12144"/>
                    <a:pt x="20732" y="13124"/>
                    <a:pt x="19661" y="13124"/>
                  </a:cubicBezTo>
                  <a:lnTo>
                    <a:pt x="9000" y="13124"/>
                  </a:lnTo>
                  <a:lnTo>
                    <a:pt x="900" y="21600"/>
                  </a:lnTo>
                  <a:lnTo>
                    <a:pt x="3600" y="13124"/>
                  </a:lnTo>
                  <a:lnTo>
                    <a:pt x="1938" y="13124"/>
                  </a:lnTo>
                  <a:cubicBezTo>
                    <a:pt x="867" y="13124"/>
                    <a:pt x="0" y="12144"/>
                    <a:pt x="0" y="10936"/>
                  </a:cubicBezTo>
                  <a:lnTo>
                    <a:pt x="0" y="7655"/>
                  </a:lnTo>
                  <a:lnTo>
                    <a:pt x="0" y="2187"/>
                  </a:lnTo>
                  <a:close/>
                </a:path>
              </a:pathLst>
            </a:custGeom>
            <a:solidFill>
              <a:srgbClr val="FFC000"/>
            </a:solidFill>
            <a:ln w="36124" cap="flat" cmpd="sng">
              <a:solidFill>
                <a:srgbClr val="FFC000"/>
              </a:solidFill>
              <a:prstDash val="solid"/>
              <a:miter lim="0"/>
              <a:headEnd/>
              <a:tailEnd/>
            </a:ln>
          </p:spPr>
          <p:txBody>
            <a:bodyPr lIns="0" tIns="0" rIns="0" bIns="0" anchor="ctr"/>
            <a:lstStyle/>
            <a:p>
              <a:endParaRPr lang="en-US" sz="1266"/>
            </a:p>
          </p:txBody>
        </p:sp>
        <p:sp>
          <p:nvSpPr>
            <p:cNvPr id="9" name="Rectangle 10"/>
            <p:cNvSpPr>
              <a:spLocks/>
            </p:cNvSpPr>
            <p:nvPr/>
          </p:nvSpPr>
          <p:spPr bwMode="auto">
            <a:xfrm>
              <a:off x="8" y="21"/>
              <a:ext cx="3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Los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trabajadores</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están</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expuestos</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caídas</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de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más</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de 6 pies</a:t>
              </a:r>
              <a:endParaRPr lang="en-US" altLang="en-US" sz="2531" dirty="0"/>
            </a:p>
          </p:txBody>
        </p:sp>
      </p:grpSp>
      <p:grpSp>
        <p:nvGrpSpPr>
          <p:cNvPr id="10" name="Group 11" descr="A textbox asking of protection of workers from  hazard near staircase opening higher than 6 feet"/>
          <p:cNvGrpSpPr>
            <a:grpSpLocks/>
          </p:cNvGrpSpPr>
          <p:nvPr/>
        </p:nvGrpSpPr>
        <p:grpSpPr bwMode="auto">
          <a:xfrm>
            <a:off x="990079" y="4314156"/>
            <a:ext cx="1981274" cy="1603995"/>
            <a:chOff x="0" y="0"/>
            <a:chExt cx="222" cy="180"/>
          </a:xfrm>
        </p:grpSpPr>
        <p:sp>
          <p:nvSpPr>
            <p:cNvPr id="11" name="AutoShape 12"/>
            <p:cNvSpPr>
              <a:spLocks/>
            </p:cNvSpPr>
            <p:nvPr/>
          </p:nvSpPr>
          <p:spPr bwMode="auto">
            <a:xfrm>
              <a:off x="0" y="0"/>
              <a:ext cx="222"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6326"/>
                  </a:moveTo>
                  <a:lnTo>
                    <a:pt x="5119" y="0"/>
                  </a:lnTo>
                  <a:lnTo>
                    <a:pt x="16480" y="0"/>
                  </a:lnTo>
                  <a:lnTo>
                    <a:pt x="21600" y="6326"/>
                  </a:lnTo>
                  <a:lnTo>
                    <a:pt x="21600" y="15273"/>
                  </a:lnTo>
                  <a:lnTo>
                    <a:pt x="16480" y="21600"/>
                  </a:lnTo>
                  <a:lnTo>
                    <a:pt x="5119" y="21600"/>
                  </a:lnTo>
                  <a:lnTo>
                    <a:pt x="0" y="15273"/>
                  </a:lnTo>
                  <a:lnTo>
                    <a:pt x="0" y="6326"/>
                  </a:lnTo>
                  <a:close/>
                </a:path>
              </a:pathLst>
            </a:custGeom>
            <a:solidFill>
              <a:srgbClr val="FF0000"/>
            </a:solidFill>
            <a:ln w="36124" cap="flat" cmpd="sng">
              <a:solidFill>
                <a:srgbClr val="FF0000"/>
              </a:solidFill>
              <a:prstDash val="solid"/>
              <a:round/>
              <a:headEnd/>
              <a:tailEnd/>
            </a:ln>
          </p:spPr>
          <p:txBody>
            <a:bodyPr lIns="0" tIns="0" rIns="0" bIns="0" anchor="ctr"/>
            <a:lstStyle/>
            <a:p>
              <a:endParaRPr lang="en-US" sz="1266"/>
            </a:p>
          </p:txBody>
        </p:sp>
        <p:sp>
          <p:nvSpPr>
            <p:cNvPr id="12" name="Rectangle 13"/>
            <p:cNvSpPr>
              <a:spLocks/>
            </p:cNvSpPr>
            <p:nvPr/>
          </p:nvSpPr>
          <p:spPr bwMode="auto">
            <a:xfrm>
              <a:off x="26" y="16"/>
              <a:ext cx="17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Los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empleados</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deben</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estar</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protegidos</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contra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caídas</a:t>
              </a:r>
              <a:endParaRPr lang="en-US" altLang="en-US" sz="2531" dirty="0"/>
            </a:p>
          </p:txBody>
        </p:sp>
      </p:grpSp>
    </p:spTree>
    <p:extLst>
      <p:ext uri="{BB962C8B-B14F-4D97-AF65-F5344CB8AC3E}">
        <p14:creationId xmlns:p14="http://schemas.microsoft.com/office/powerpoint/2010/main" val="4019850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5590" name="Picture 7" descr="A picture showing workers installing metal roof without fall protec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354" y="1637482"/>
            <a:ext cx="5486177" cy="358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2" name="Title 2"/>
          <p:cNvSpPr>
            <a:spLocks noGrp="1"/>
          </p:cNvSpPr>
          <p:nvPr>
            <p:ph type="title" idx="4294967295"/>
          </p:nvPr>
        </p:nvSpPr>
        <p:spPr>
          <a:xfrm>
            <a:off x="0" y="322263"/>
            <a:ext cx="7886700" cy="777875"/>
          </a:xfrm>
          <a:prstGeom prst="rect">
            <a:avLst/>
          </a:prstGeom>
        </p:spPr>
        <p:txBody>
          <a:bodyPr>
            <a:normAutofit/>
          </a:bodyPr>
          <a:lstStyle/>
          <a:p>
            <a:r>
              <a:rPr lang="es-ES" dirty="0"/>
              <a:t>  ¿Es esto un riesgo de caída?</a:t>
            </a:r>
            <a:endParaRPr lang="en-US" dirty="0"/>
          </a:p>
        </p:txBody>
      </p:sp>
      <p:sp>
        <p:nvSpPr>
          <p:cNvPr id="6" name="Rectangle 7"/>
          <p:cNvSpPr txBox="1">
            <a:spLocks noChangeArrowheads="1"/>
          </p:cNvSpPr>
          <p:nvPr/>
        </p:nvSpPr>
        <p:spPr>
          <a:xfrm>
            <a:off x="475505" y="974379"/>
            <a:ext cx="8229823" cy="1143000"/>
          </a:xfrm>
          <a:prstGeom prst="rect">
            <a:avLst/>
          </a:prstGeom>
        </p:spPr>
        <p:txBody>
          <a:bodyPr vert="horz" lIns="88900" tIns="50799" rIns="88900" bIns="50799" rtlCol="0" anchor="ctr">
            <a:normAutofit/>
          </a:bodyPr>
          <a:lstStyle>
            <a:lvl1pPr algn="l" defTabSz="914400" rtl="0" eaLnBrk="1" latinLnBrk="0" hangingPunct="1">
              <a:lnSpc>
                <a:spcPct val="90000"/>
              </a:lnSpc>
              <a:spcBef>
                <a:spcPct val="0"/>
              </a:spcBef>
              <a:buNone/>
              <a:defRPr sz="3600" b="1" kern="1200" cap="all" baseline="0">
                <a:solidFill>
                  <a:schemeClr val="tx1"/>
                </a:solidFill>
                <a:effectLst/>
                <a:latin typeface="Arial" panose="020B0604020202020204" pitchFamily="34" charset="0"/>
                <a:ea typeface="+mj-ea"/>
                <a:cs typeface="Arial" panose="020B0604020202020204" pitchFamily="34" charset="0"/>
              </a:defRPr>
            </a:lvl1pPr>
          </a:lstStyle>
          <a:p>
            <a:pPr defTabSz="914145">
              <a:defRPr/>
            </a:pPr>
            <a:r>
              <a:rPr lang="en-US" sz="3937" dirty="0" err="1">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t>si</a:t>
            </a:r>
            <a:endParaRPr lang="en-US" dirty="0"/>
          </a:p>
        </p:txBody>
      </p:sp>
      <p:grpSp>
        <p:nvGrpSpPr>
          <p:cNvPr id="7" name="Group 8" descr="A picture showing workers installing metal roof without fall protection"/>
          <p:cNvGrpSpPr>
            <a:grpSpLocks/>
          </p:cNvGrpSpPr>
          <p:nvPr/>
        </p:nvGrpSpPr>
        <p:grpSpPr bwMode="auto">
          <a:xfrm>
            <a:off x="5020717" y="1447726"/>
            <a:ext cx="3285009" cy="1490141"/>
            <a:chOff x="0" y="0"/>
            <a:chExt cx="368" cy="167"/>
          </a:xfrm>
        </p:grpSpPr>
        <p:sp>
          <p:nvSpPr>
            <p:cNvPr id="8" name="AutoShape 9"/>
            <p:cNvSpPr>
              <a:spLocks/>
            </p:cNvSpPr>
            <p:nvPr/>
          </p:nvSpPr>
          <p:spPr bwMode="auto">
            <a:xfrm>
              <a:off x="0" y="0"/>
              <a:ext cx="36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54" y="2760"/>
                  </a:moveTo>
                  <a:cubicBezTo>
                    <a:pt x="1054" y="1235"/>
                    <a:pt x="1615" y="0"/>
                    <a:pt x="2307" y="0"/>
                  </a:cubicBezTo>
                  <a:lnTo>
                    <a:pt x="4478" y="0"/>
                  </a:lnTo>
                  <a:lnTo>
                    <a:pt x="9615" y="0"/>
                  </a:lnTo>
                  <a:lnTo>
                    <a:pt x="20347" y="0"/>
                  </a:lnTo>
                  <a:cubicBezTo>
                    <a:pt x="21039" y="0"/>
                    <a:pt x="21600" y="1235"/>
                    <a:pt x="21600" y="2760"/>
                  </a:cubicBezTo>
                  <a:cubicBezTo>
                    <a:pt x="21600" y="2760"/>
                    <a:pt x="21600" y="2760"/>
                    <a:pt x="21600" y="2760"/>
                  </a:cubicBezTo>
                  <a:lnTo>
                    <a:pt x="21600" y="9661"/>
                  </a:lnTo>
                  <a:lnTo>
                    <a:pt x="21600" y="13801"/>
                  </a:lnTo>
                  <a:cubicBezTo>
                    <a:pt x="21600" y="15326"/>
                    <a:pt x="21039" y="16562"/>
                    <a:pt x="20347" y="16562"/>
                  </a:cubicBezTo>
                  <a:lnTo>
                    <a:pt x="9615" y="16562"/>
                  </a:lnTo>
                  <a:lnTo>
                    <a:pt x="0" y="21600"/>
                  </a:lnTo>
                  <a:lnTo>
                    <a:pt x="4478" y="16562"/>
                  </a:lnTo>
                  <a:lnTo>
                    <a:pt x="2307" y="16562"/>
                  </a:lnTo>
                  <a:cubicBezTo>
                    <a:pt x="1615" y="16562"/>
                    <a:pt x="1054" y="15326"/>
                    <a:pt x="1054" y="13801"/>
                  </a:cubicBezTo>
                  <a:lnTo>
                    <a:pt x="1054" y="9661"/>
                  </a:lnTo>
                  <a:lnTo>
                    <a:pt x="1054" y="2760"/>
                  </a:lnTo>
                  <a:close/>
                </a:path>
              </a:pathLst>
            </a:custGeom>
            <a:solidFill>
              <a:srgbClr val="FFC000"/>
            </a:solidFill>
            <a:ln w="36124" cap="flat" cmpd="sng">
              <a:solidFill>
                <a:srgbClr val="FFC000"/>
              </a:solidFill>
              <a:prstDash val="solid"/>
              <a:miter lim="0"/>
              <a:headEnd/>
              <a:tailEnd/>
            </a:ln>
          </p:spPr>
          <p:txBody>
            <a:bodyPr lIns="0" tIns="0" rIns="0" bIns="0" anchor="ctr"/>
            <a:lstStyle/>
            <a:p>
              <a:endParaRPr lang="en-US" sz="1266"/>
            </a:p>
          </p:txBody>
        </p:sp>
        <p:sp>
          <p:nvSpPr>
            <p:cNvPr id="9" name="Rectangle 10"/>
            <p:cNvSpPr>
              <a:spLocks/>
            </p:cNvSpPr>
            <p:nvPr/>
          </p:nvSpPr>
          <p:spPr bwMode="auto">
            <a:xfrm>
              <a:off x="24" y="11"/>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Están</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instalando</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un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techo</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sin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protección</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endParaRPr lang="en-US" altLang="en-US" sz="2531" dirty="0"/>
            </a:p>
          </p:txBody>
        </p:sp>
      </p:grpSp>
      <p:sp>
        <p:nvSpPr>
          <p:cNvPr id="10" name="Rectangle 11"/>
          <p:cNvSpPr>
            <a:spLocks/>
          </p:cNvSpPr>
          <p:nvPr/>
        </p:nvSpPr>
        <p:spPr bwMode="auto">
          <a:xfrm>
            <a:off x="456530" y="5843365"/>
            <a:ext cx="8229823" cy="69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a:spcBef>
                <a:spcPts val="703"/>
              </a:spcBef>
              <a:buSzTx/>
              <a:buNone/>
            </a:pPr>
            <a:b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b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NOTA: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Recuerde</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que las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escaleras</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solamente</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se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pueden</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extender 3 pies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arriba</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de la area de </a:t>
            </a:r>
            <a:r>
              <a:rPr lang="en-US" altLang="en-US" sz="1336" dirty="0" err="1">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aterrizaje</a:t>
            </a:r>
            <a:r>
              <a:rPr lang="en-US" altLang="en-US" sz="1336"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endParaRPr lang="en-US" altLang="en-US" sz="2531" dirty="0"/>
          </a:p>
        </p:txBody>
      </p:sp>
    </p:spTree>
    <p:extLst>
      <p:ext uri="{BB962C8B-B14F-4D97-AF65-F5344CB8AC3E}">
        <p14:creationId xmlns:p14="http://schemas.microsoft.com/office/powerpoint/2010/main" val="3034890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782" name="Picture 7" descr="A picture showing two owrkers standing on overloaded platforms on a scaffolding without proper access nad fall protection measur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8982" y="1634133"/>
            <a:ext cx="4724921" cy="354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7" name="Title 2"/>
          <p:cNvSpPr>
            <a:spLocks noGrp="1"/>
          </p:cNvSpPr>
          <p:nvPr>
            <p:ph type="title" idx="4294967295"/>
          </p:nvPr>
        </p:nvSpPr>
        <p:spPr>
          <a:xfrm>
            <a:off x="0" y="195263"/>
            <a:ext cx="7886700" cy="777875"/>
          </a:xfrm>
          <a:prstGeom prst="rect">
            <a:avLst/>
          </a:prstGeom>
        </p:spPr>
        <p:txBody>
          <a:bodyPr/>
          <a:lstStyle/>
          <a:p>
            <a:r>
              <a:rPr lang="es-ES" dirty="0"/>
              <a:t>¿Es esto un riesgo de caída?  </a:t>
            </a:r>
            <a:endParaRPr lang="en-US" dirty="0"/>
          </a:p>
        </p:txBody>
      </p:sp>
      <p:sp>
        <p:nvSpPr>
          <p:cNvPr id="8" name="Rectangle 7"/>
          <p:cNvSpPr txBox="1">
            <a:spLocks noChangeArrowheads="1"/>
          </p:cNvSpPr>
          <p:nvPr/>
        </p:nvSpPr>
        <p:spPr>
          <a:xfrm>
            <a:off x="399603" y="596891"/>
            <a:ext cx="8229823" cy="1143000"/>
          </a:xfrm>
          <a:prstGeom prst="rect">
            <a:avLst/>
          </a:prstGeom>
        </p:spPr>
        <p:txBody>
          <a:bodyPr vert="horz" lIns="88900" tIns="50799" rIns="88900" bIns="50799" rtlCol="0" anchor="ctr">
            <a:normAutofit/>
          </a:bodyPr>
          <a:lstStyle>
            <a:lvl1pPr algn="l" defTabSz="914400" rtl="0" eaLnBrk="1" latinLnBrk="0" hangingPunct="1">
              <a:lnSpc>
                <a:spcPct val="90000"/>
              </a:lnSpc>
              <a:spcBef>
                <a:spcPct val="0"/>
              </a:spcBef>
              <a:buNone/>
              <a:defRPr sz="3600" b="1" kern="1200" cap="all" baseline="0">
                <a:solidFill>
                  <a:schemeClr val="tx1"/>
                </a:solidFill>
                <a:effectLst/>
                <a:latin typeface="Arial" panose="020B0604020202020204" pitchFamily="34" charset="0"/>
                <a:ea typeface="+mj-ea"/>
                <a:cs typeface="Arial" panose="020B0604020202020204" pitchFamily="34" charset="0"/>
              </a:defRPr>
            </a:lvl1pPr>
          </a:lstStyle>
          <a:p>
            <a:pPr defTabSz="914145">
              <a:defRPr/>
            </a:pPr>
            <a:r>
              <a:rPr lang="en-US" sz="3937" dirty="0" err="1">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t>si</a:t>
            </a:r>
            <a:endParaRPr lang="en-US" dirty="0"/>
          </a:p>
        </p:txBody>
      </p:sp>
      <p:grpSp>
        <p:nvGrpSpPr>
          <p:cNvPr id="9" name="Group 8" descr="A picture showing two owrkers standing on overloaded platforms on a scaffolding without proper access nad fall protection measures"/>
          <p:cNvGrpSpPr>
            <a:grpSpLocks/>
          </p:cNvGrpSpPr>
          <p:nvPr/>
        </p:nvGrpSpPr>
        <p:grpSpPr bwMode="auto">
          <a:xfrm>
            <a:off x="990080" y="1417588"/>
            <a:ext cx="2841873" cy="1829469"/>
            <a:chOff x="0" y="0"/>
            <a:chExt cx="319" cy="205"/>
          </a:xfrm>
        </p:grpSpPr>
        <p:sp>
          <p:nvSpPr>
            <p:cNvPr id="10" name="AutoShape 9"/>
            <p:cNvSpPr>
              <a:spLocks/>
            </p:cNvSpPr>
            <p:nvPr/>
          </p:nvSpPr>
          <p:spPr bwMode="auto">
            <a:xfrm>
              <a:off x="0" y="0"/>
              <a:ext cx="319" cy="2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3600"/>
                  </a:moveTo>
                  <a:cubicBezTo>
                    <a:pt x="0" y="1611"/>
                    <a:pt x="1037" y="0"/>
                    <a:pt x="2316" y="0"/>
                  </a:cubicBezTo>
                  <a:lnTo>
                    <a:pt x="9459" y="0"/>
                  </a:lnTo>
                  <a:lnTo>
                    <a:pt x="13513" y="0"/>
                  </a:lnTo>
                  <a:lnTo>
                    <a:pt x="13899" y="0"/>
                  </a:lnTo>
                  <a:cubicBezTo>
                    <a:pt x="15179" y="0"/>
                    <a:pt x="16216" y="1611"/>
                    <a:pt x="16216" y="3600"/>
                  </a:cubicBezTo>
                  <a:cubicBezTo>
                    <a:pt x="16216" y="3600"/>
                    <a:pt x="16216" y="3600"/>
                    <a:pt x="16216" y="3600"/>
                  </a:cubicBezTo>
                  <a:lnTo>
                    <a:pt x="16216" y="12600"/>
                  </a:lnTo>
                  <a:lnTo>
                    <a:pt x="21600" y="19092"/>
                  </a:lnTo>
                  <a:lnTo>
                    <a:pt x="16216" y="18000"/>
                  </a:lnTo>
                  <a:lnTo>
                    <a:pt x="16216" y="17999"/>
                  </a:lnTo>
                  <a:cubicBezTo>
                    <a:pt x="16216" y="19988"/>
                    <a:pt x="15179" y="21600"/>
                    <a:pt x="13899" y="21600"/>
                  </a:cubicBezTo>
                  <a:lnTo>
                    <a:pt x="13513" y="21600"/>
                  </a:lnTo>
                  <a:lnTo>
                    <a:pt x="9459" y="21600"/>
                  </a:lnTo>
                  <a:lnTo>
                    <a:pt x="2316" y="21600"/>
                  </a:lnTo>
                  <a:cubicBezTo>
                    <a:pt x="1037" y="21600"/>
                    <a:pt x="0" y="19988"/>
                    <a:pt x="0" y="17999"/>
                  </a:cubicBezTo>
                  <a:lnTo>
                    <a:pt x="0" y="18000"/>
                  </a:lnTo>
                  <a:lnTo>
                    <a:pt x="0" y="12600"/>
                  </a:lnTo>
                  <a:lnTo>
                    <a:pt x="0" y="3600"/>
                  </a:lnTo>
                  <a:close/>
                </a:path>
              </a:pathLst>
            </a:custGeom>
            <a:solidFill>
              <a:srgbClr val="FFC000"/>
            </a:solidFill>
            <a:ln w="36124" cap="flat" cmpd="sng">
              <a:solidFill>
                <a:srgbClr val="FFC000"/>
              </a:solidFill>
              <a:prstDash val="solid"/>
              <a:round/>
              <a:headEnd/>
              <a:tailEnd/>
            </a:ln>
          </p:spPr>
          <p:txBody>
            <a:bodyPr lIns="0" tIns="0" rIns="0" bIns="0" anchor="ctr"/>
            <a:lstStyle/>
            <a:p>
              <a:endParaRPr lang="en-US" sz="1266"/>
            </a:p>
          </p:txBody>
        </p:sp>
        <p:sp>
          <p:nvSpPr>
            <p:cNvPr id="11" name="Rectangle 10"/>
            <p:cNvSpPr>
              <a:spLocks/>
            </p:cNvSpPr>
            <p:nvPr/>
          </p:nvSpPr>
          <p:spPr bwMode="auto">
            <a:xfrm>
              <a:off x="9" y="18"/>
              <a:ext cx="2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No hay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protección</a:t>
              </a:r>
              <a:r>
                <a:rPr lang="en-US" altLang="en-US" sz="1758"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contra </a:t>
              </a:r>
              <a:r>
                <a:rPr lang="en-US" altLang="en-US" sz="1758"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caidas</a:t>
              </a:r>
              <a:endParaRPr lang="en-US" altLang="en-US" sz="2531" dirty="0"/>
            </a:p>
          </p:txBody>
        </p:sp>
      </p:grpSp>
      <p:grpSp>
        <p:nvGrpSpPr>
          <p:cNvPr id="12" name="Group 11" descr="A picture showing two owrkers standing on overloaded platforms on a scaffolding without proper access nad fall protection measures"/>
          <p:cNvGrpSpPr>
            <a:grpSpLocks/>
          </p:cNvGrpSpPr>
          <p:nvPr/>
        </p:nvGrpSpPr>
        <p:grpSpPr bwMode="auto">
          <a:xfrm>
            <a:off x="5248276" y="4057650"/>
            <a:ext cx="2904530" cy="2266802"/>
            <a:chOff x="0" y="0"/>
            <a:chExt cx="325" cy="282"/>
          </a:xfrm>
        </p:grpSpPr>
        <p:sp>
          <p:nvSpPr>
            <p:cNvPr id="13" name="AutoShape 12"/>
            <p:cNvSpPr>
              <a:spLocks/>
            </p:cNvSpPr>
            <p:nvPr/>
          </p:nvSpPr>
          <p:spPr bwMode="auto">
            <a:xfrm>
              <a:off x="0" y="0"/>
              <a:ext cx="325" cy="2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6326"/>
                  </a:moveTo>
                  <a:lnTo>
                    <a:pt x="5493" y="0"/>
                  </a:lnTo>
                  <a:lnTo>
                    <a:pt x="16106" y="0"/>
                  </a:lnTo>
                  <a:lnTo>
                    <a:pt x="21600" y="6326"/>
                  </a:lnTo>
                  <a:lnTo>
                    <a:pt x="21600" y="15273"/>
                  </a:lnTo>
                  <a:lnTo>
                    <a:pt x="16106" y="21600"/>
                  </a:lnTo>
                  <a:lnTo>
                    <a:pt x="5493" y="21600"/>
                  </a:lnTo>
                  <a:lnTo>
                    <a:pt x="0" y="15273"/>
                  </a:lnTo>
                  <a:lnTo>
                    <a:pt x="0" y="6326"/>
                  </a:lnTo>
                  <a:close/>
                </a:path>
              </a:pathLst>
            </a:custGeom>
            <a:solidFill>
              <a:srgbClr val="FF0000"/>
            </a:solidFill>
            <a:ln w="36124" cap="flat" cmpd="sng">
              <a:solidFill>
                <a:srgbClr val="FF0000"/>
              </a:solidFill>
              <a:prstDash val="solid"/>
              <a:round/>
              <a:headEnd/>
              <a:tailEnd/>
            </a:ln>
          </p:spPr>
          <p:txBody>
            <a:bodyPr lIns="0" tIns="0" rIns="0" bIns="0" anchor="ctr"/>
            <a:lstStyle/>
            <a:p>
              <a:endParaRPr lang="en-US" sz="1266"/>
            </a:p>
          </p:txBody>
        </p:sp>
        <p:sp>
          <p:nvSpPr>
            <p:cNvPr id="14" name="Rectangle 13"/>
            <p:cNvSpPr>
              <a:spLocks/>
            </p:cNvSpPr>
            <p:nvPr/>
          </p:nvSpPr>
          <p:spPr bwMode="auto">
            <a:xfrm>
              <a:off x="41" y="27"/>
              <a:ext cx="2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Los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empleados</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están</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 35 pies y hay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materiales</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que pueden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caer</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y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hacer</a:t>
              </a: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daño</a:t>
              </a:r>
              <a:endParaRPr lang="en-US" altLang="en-US" sz="2531" dirty="0"/>
            </a:p>
          </p:txBody>
        </p:sp>
      </p:grpSp>
      <p:grpSp>
        <p:nvGrpSpPr>
          <p:cNvPr id="15" name="Group 14" descr="A picture showing two owrkers standing on overloaded platforms on a scaffolding without proper access nad fall protection measures"/>
          <p:cNvGrpSpPr>
            <a:grpSpLocks/>
          </p:cNvGrpSpPr>
          <p:nvPr/>
        </p:nvGrpSpPr>
        <p:grpSpPr bwMode="auto">
          <a:xfrm>
            <a:off x="6705079" y="761256"/>
            <a:ext cx="2133079" cy="2073920"/>
            <a:chOff x="0" y="0"/>
            <a:chExt cx="239" cy="233"/>
          </a:xfrm>
        </p:grpSpPr>
        <p:sp>
          <p:nvSpPr>
            <p:cNvPr id="16" name="AutoShape 15"/>
            <p:cNvSpPr>
              <a:spLocks/>
            </p:cNvSpPr>
            <p:nvPr/>
          </p:nvSpPr>
          <p:spPr bwMode="auto">
            <a:xfrm>
              <a:off x="0" y="0"/>
              <a:ext cx="239" cy="2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3175"/>
                  </a:moveTo>
                  <a:cubicBezTo>
                    <a:pt x="0" y="1421"/>
                    <a:pt x="1381" y="0"/>
                    <a:pt x="3085" y="0"/>
                  </a:cubicBezTo>
                  <a:lnTo>
                    <a:pt x="3600" y="0"/>
                  </a:lnTo>
                  <a:lnTo>
                    <a:pt x="9000" y="0"/>
                  </a:lnTo>
                  <a:lnTo>
                    <a:pt x="18514" y="0"/>
                  </a:lnTo>
                  <a:cubicBezTo>
                    <a:pt x="20218" y="0"/>
                    <a:pt x="21600" y="1421"/>
                    <a:pt x="21600" y="3175"/>
                  </a:cubicBezTo>
                  <a:cubicBezTo>
                    <a:pt x="21600" y="3175"/>
                    <a:pt x="21600" y="3175"/>
                    <a:pt x="21600" y="3175"/>
                  </a:cubicBezTo>
                  <a:lnTo>
                    <a:pt x="21600" y="11114"/>
                  </a:lnTo>
                  <a:lnTo>
                    <a:pt x="21600" y="15877"/>
                  </a:lnTo>
                  <a:cubicBezTo>
                    <a:pt x="21600" y="17630"/>
                    <a:pt x="20218" y="19052"/>
                    <a:pt x="18514" y="19052"/>
                  </a:cubicBezTo>
                  <a:lnTo>
                    <a:pt x="9000" y="19052"/>
                  </a:lnTo>
                  <a:lnTo>
                    <a:pt x="611" y="21600"/>
                  </a:lnTo>
                  <a:lnTo>
                    <a:pt x="3600" y="19052"/>
                  </a:lnTo>
                  <a:lnTo>
                    <a:pt x="3085" y="19052"/>
                  </a:lnTo>
                  <a:cubicBezTo>
                    <a:pt x="1381" y="19052"/>
                    <a:pt x="0" y="17630"/>
                    <a:pt x="0" y="15877"/>
                  </a:cubicBezTo>
                  <a:lnTo>
                    <a:pt x="0" y="11114"/>
                  </a:lnTo>
                  <a:lnTo>
                    <a:pt x="0" y="3175"/>
                  </a:lnTo>
                  <a:close/>
                </a:path>
              </a:pathLst>
            </a:custGeom>
            <a:solidFill>
              <a:srgbClr val="FFC000"/>
            </a:solidFill>
            <a:ln w="36124" cap="flat" cmpd="sng">
              <a:solidFill>
                <a:srgbClr val="FFC000"/>
              </a:solidFill>
              <a:prstDash val="solid"/>
              <a:miter lim="0"/>
              <a:headEnd/>
              <a:tailEnd/>
            </a:ln>
          </p:spPr>
          <p:txBody>
            <a:bodyPr lIns="0" tIns="0" rIns="0" bIns="0" anchor="ctr"/>
            <a:lstStyle/>
            <a:p>
              <a:endParaRPr lang="en-US" sz="1266"/>
            </a:p>
          </p:txBody>
        </p:sp>
        <p:sp>
          <p:nvSpPr>
            <p:cNvPr id="17" name="Rectangle 16"/>
            <p:cNvSpPr>
              <a:spLocks/>
            </p:cNvSpPr>
            <p:nvPr/>
          </p:nvSpPr>
          <p:spPr bwMode="auto">
            <a:xfrm>
              <a:off x="9" y="18"/>
              <a:ext cx="22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758" dirty="0" err="1">
                  <a:latin typeface="Helvetica" panose="020B0604020202020204" pitchFamily="34" charset="0"/>
                  <a:cs typeface="Helvetica" panose="020B0604020202020204" pitchFamily="34" charset="0"/>
                  <a:sym typeface="Helvetica" panose="020B0604020202020204" pitchFamily="34" charset="0"/>
                </a:rPr>
                <a:t>Parece</a:t>
              </a:r>
              <a:r>
                <a:rPr lang="en-US" altLang="en-US" sz="1758" dirty="0">
                  <a:latin typeface="Helvetica" panose="020B0604020202020204" pitchFamily="34" charset="0"/>
                  <a:cs typeface="Helvetica" panose="020B0604020202020204" pitchFamily="34" charset="0"/>
                  <a:sym typeface="Helvetica" panose="020B0604020202020204" pitchFamily="34" charset="0"/>
                </a:rPr>
                <a:t> que hay </a:t>
              </a:r>
              <a:r>
                <a:rPr lang="en-US" altLang="en-US" sz="1758" dirty="0" err="1">
                  <a:latin typeface="Helvetica" panose="020B0604020202020204" pitchFamily="34" charset="0"/>
                  <a:cs typeface="Helvetica" panose="020B0604020202020204" pitchFamily="34" charset="0"/>
                  <a:sym typeface="Helvetica" panose="020B0604020202020204" pitchFamily="34" charset="0"/>
                </a:rPr>
                <a:t>mucho</a:t>
              </a:r>
              <a:r>
                <a:rPr lang="en-US" altLang="en-US" sz="1758" dirty="0">
                  <a:latin typeface="Helvetica" panose="020B0604020202020204" pitchFamily="34" charset="0"/>
                  <a:cs typeface="Helvetica" panose="020B0604020202020204" pitchFamily="34" charset="0"/>
                  <a:sym typeface="Helvetica" panose="020B0604020202020204" pitchFamily="34" charset="0"/>
                </a:rPr>
                <a:t> peso </a:t>
              </a:r>
              <a:r>
                <a:rPr lang="en-US" altLang="en-US" sz="1758" dirty="0" err="1">
                  <a:latin typeface="Helvetica" panose="020B0604020202020204" pitchFamily="34" charset="0"/>
                  <a:cs typeface="Helvetica" panose="020B0604020202020204" pitchFamily="34" charset="0"/>
                  <a:sym typeface="Helvetica" panose="020B0604020202020204" pitchFamily="34" charset="0"/>
                </a:rPr>
                <a:t>sobre</a:t>
              </a:r>
              <a:r>
                <a:rPr lang="en-US" altLang="en-US" sz="1758" dirty="0">
                  <a:latin typeface="Helvetica" panose="020B0604020202020204" pitchFamily="34" charset="0"/>
                  <a:cs typeface="Helvetica" panose="020B0604020202020204" pitchFamily="34" charset="0"/>
                  <a:sym typeface="Helvetica" panose="020B0604020202020204" pitchFamily="34" charset="0"/>
                </a:rPr>
                <a:t> el </a:t>
              </a:r>
              <a:r>
                <a:rPr lang="en-US" altLang="en-US" sz="1758" dirty="0" err="1">
                  <a:latin typeface="Helvetica" panose="020B0604020202020204" pitchFamily="34" charset="0"/>
                  <a:cs typeface="Helvetica" panose="020B0604020202020204" pitchFamily="34" charset="0"/>
                  <a:sym typeface="Helvetica" panose="020B0604020202020204" pitchFamily="34" charset="0"/>
                </a:rPr>
                <a:t>andamio</a:t>
              </a:r>
              <a:endParaRPr lang="en-US" altLang="en-US" sz="2531" dirty="0"/>
            </a:p>
          </p:txBody>
        </p:sp>
      </p:grpSp>
    </p:spTree>
    <p:extLst>
      <p:ext uri="{BB962C8B-B14F-4D97-AF65-F5344CB8AC3E}">
        <p14:creationId xmlns:p14="http://schemas.microsoft.com/office/powerpoint/2010/main" val="20133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61" name="Rectangle 6"/>
          <p:cNvSpPr>
            <a:spLocks noGrp="1" noChangeArrowheads="1"/>
          </p:cNvSpPr>
          <p:nvPr>
            <p:ph type="title" idx="4294967295"/>
          </p:nvPr>
        </p:nvSpPr>
        <p:spPr>
          <a:xfrm>
            <a:off x="0" y="366713"/>
            <a:ext cx="8229600" cy="1143000"/>
          </a:xfrm>
          <a:prstGeom prst="rect">
            <a:avLst/>
          </a:prstGeom>
        </p:spPr>
        <p:txBody>
          <a:bodyPr vert="horz" lIns="88900" tIns="50799" rIns="88900" bIns="50799" rtlCol="0" anchor="ctr">
            <a:normAutofit/>
          </a:bodyPr>
          <a:lstStyle/>
          <a:p>
            <a:r>
              <a:rPr lang="es-ES" dirty="0"/>
              <a:t>¿Es esto un riesgo de caída?   </a:t>
            </a:r>
            <a:endParaRPr lang="en-US" dirty="0"/>
          </a:p>
        </p:txBody>
      </p:sp>
      <p:pic>
        <p:nvPicPr>
          <p:cNvPr id="224262" name="Picture 7" descr="A picture showing a man working on a rooftop without proper harness and only attached to a rope on his hi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3628" y="1634133"/>
            <a:ext cx="6095628" cy="396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366428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9" name="Picture 5" descr="A picture showing a man working on a rooftop without proper harness and only attached to a rope on his hi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8801" y="2248369"/>
            <a:ext cx="6095628" cy="396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36199" name="Rectangle 7"/>
          <p:cNvSpPr>
            <a:spLocks noGrp="1" noChangeArrowheads="1"/>
          </p:cNvSpPr>
          <p:nvPr>
            <p:ph type="title" idx="4294967295"/>
          </p:nvPr>
        </p:nvSpPr>
        <p:spPr>
          <a:xfrm>
            <a:off x="914400" y="101600"/>
            <a:ext cx="8229600" cy="1143000"/>
          </a:xfrm>
          <a:prstGeom prst="rect">
            <a:avLst/>
          </a:prstGeom>
        </p:spPr>
        <p:txBody>
          <a:bodyPr vert="horz" lIns="88900" tIns="50799" rIns="88900" bIns="50799" rtlCol="0" anchor="ctr">
            <a:normAutofit fontScale="90000"/>
          </a:bodyPr>
          <a:lstStyle/>
          <a:p>
            <a:pPr defTabSz="914145">
              <a:defRPr/>
            </a:pPr>
            <a:r>
              <a:rPr lang="en-US" sz="3937" dirty="0">
                <a:solidFill>
                  <a:srgbClr val="FF0000"/>
                </a:solidFill>
                <a:effectLst>
                  <a:outerShdw blurRad="38100" dist="38100" dir="2700000" algn="tl">
                    <a:srgbClr val="C0C0C0"/>
                  </a:outerShdw>
                </a:effectLst>
                <a:latin typeface="Helvetica" charset="0"/>
                <a:sym typeface="Helvetica" charset="0"/>
              </a:rPr>
              <a:t>YES</a:t>
            </a:r>
            <a:br>
              <a:rPr lang="en-US" sz="3937" dirty="0">
                <a:solidFill>
                  <a:srgbClr val="FF0000"/>
                </a:solidFill>
                <a:effectLst>
                  <a:outerShdw blurRad="38100" dist="38100" dir="2700000" algn="tl">
                    <a:srgbClr val="C0C0C0"/>
                  </a:outerShdw>
                </a:effectLst>
                <a:latin typeface="Helvetica" charset="0"/>
                <a:sym typeface="Helvetica" charset="0"/>
              </a:rPr>
            </a:br>
            <a:r>
              <a:rPr lang="en-US" sz="3937" dirty="0">
                <a:solidFill>
                  <a:srgbClr val="FF0000"/>
                </a:solidFill>
                <a:effectLst>
                  <a:outerShdw blurRad="38100" dist="38100" dir="2700000" algn="tl">
                    <a:srgbClr val="C0C0C0"/>
                  </a:outerShdw>
                </a:effectLst>
                <a:latin typeface="Helvetica" charset="0"/>
                <a:sym typeface="Helvetica" charset="0"/>
              </a:rPr>
              <a:t>SI</a:t>
            </a:r>
            <a:endParaRPr lang="en-US" dirty="0"/>
          </a:p>
        </p:txBody>
      </p:sp>
      <p:grpSp>
        <p:nvGrpSpPr>
          <p:cNvPr id="226311" name="Group 8" descr="A picture showing a man working on a rooftop without proper harness and only attached to a rope on his hips"/>
          <p:cNvGrpSpPr>
            <a:grpSpLocks/>
          </p:cNvGrpSpPr>
          <p:nvPr/>
        </p:nvGrpSpPr>
        <p:grpSpPr bwMode="auto">
          <a:xfrm>
            <a:off x="218402" y="1244600"/>
            <a:ext cx="3616390" cy="2563691"/>
            <a:chOff x="-56" y="-35"/>
            <a:chExt cx="318" cy="202"/>
          </a:xfrm>
        </p:grpSpPr>
        <p:sp>
          <p:nvSpPr>
            <p:cNvPr id="226315" name="AutoShape 9"/>
            <p:cNvSpPr>
              <a:spLocks/>
            </p:cNvSpPr>
            <p:nvPr/>
          </p:nvSpPr>
          <p:spPr bwMode="auto">
            <a:xfrm>
              <a:off x="-56" y="-35"/>
              <a:ext cx="318" cy="2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3600"/>
                  </a:moveTo>
                  <a:cubicBezTo>
                    <a:pt x="0" y="1611"/>
                    <a:pt x="1022" y="0"/>
                    <a:pt x="2284" y="0"/>
                  </a:cubicBezTo>
                  <a:lnTo>
                    <a:pt x="11069" y="0"/>
                  </a:lnTo>
                  <a:lnTo>
                    <a:pt x="15813" y="0"/>
                  </a:lnTo>
                  <a:lnTo>
                    <a:pt x="16691" y="0"/>
                  </a:lnTo>
                  <a:cubicBezTo>
                    <a:pt x="17953" y="0"/>
                    <a:pt x="18975" y="1611"/>
                    <a:pt x="18975" y="3600"/>
                  </a:cubicBezTo>
                  <a:cubicBezTo>
                    <a:pt x="18975" y="3600"/>
                    <a:pt x="18975" y="3600"/>
                    <a:pt x="18975" y="3600"/>
                  </a:cubicBezTo>
                  <a:lnTo>
                    <a:pt x="18975" y="12600"/>
                  </a:lnTo>
                  <a:lnTo>
                    <a:pt x="21600" y="18808"/>
                  </a:lnTo>
                  <a:lnTo>
                    <a:pt x="18975" y="18000"/>
                  </a:lnTo>
                  <a:lnTo>
                    <a:pt x="18975" y="17999"/>
                  </a:lnTo>
                  <a:cubicBezTo>
                    <a:pt x="18975" y="19988"/>
                    <a:pt x="17953" y="21600"/>
                    <a:pt x="16691" y="21600"/>
                  </a:cubicBezTo>
                  <a:lnTo>
                    <a:pt x="15813" y="21600"/>
                  </a:lnTo>
                  <a:lnTo>
                    <a:pt x="11069" y="21600"/>
                  </a:lnTo>
                  <a:lnTo>
                    <a:pt x="2284" y="21600"/>
                  </a:lnTo>
                  <a:cubicBezTo>
                    <a:pt x="1022" y="21600"/>
                    <a:pt x="0" y="19988"/>
                    <a:pt x="0" y="17999"/>
                  </a:cubicBezTo>
                  <a:lnTo>
                    <a:pt x="0" y="18000"/>
                  </a:lnTo>
                  <a:lnTo>
                    <a:pt x="0" y="12600"/>
                  </a:lnTo>
                  <a:lnTo>
                    <a:pt x="0" y="3600"/>
                  </a:lnTo>
                  <a:close/>
                </a:path>
              </a:pathLst>
            </a:custGeom>
            <a:solidFill>
              <a:srgbClr val="FFC000"/>
            </a:solidFill>
            <a:ln w="36124" cap="flat" cmpd="sng">
              <a:solidFill>
                <a:srgbClr val="FFC000"/>
              </a:solidFill>
              <a:prstDash val="solid"/>
              <a:round/>
              <a:headEnd/>
              <a:tailEnd/>
            </a:ln>
          </p:spPr>
          <p:txBody>
            <a:bodyPr lIns="0" tIns="0" rIns="0" bIns="0" anchor="ctr"/>
            <a:lstStyle/>
            <a:p>
              <a:endParaRPr lang="en-US" sz="1266"/>
            </a:p>
          </p:txBody>
        </p:sp>
        <p:sp>
          <p:nvSpPr>
            <p:cNvPr id="226316" name="Rectangle 10"/>
            <p:cNvSpPr>
              <a:spLocks/>
            </p:cNvSpPr>
            <p:nvPr/>
          </p:nvSpPr>
          <p:spPr bwMode="auto">
            <a:xfrm>
              <a:off x="-36" y="-24"/>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a:spcBef>
                  <a:spcPct val="0"/>
                </a:spcBef>
                <a:buSzTx/>
                <a:buNone/>
              </a:pPr>
              <a:r>
                <a:rPr lang="en-US" altLang="en-US" sz="140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Worker working on an 8:12 pitch roof with only the lifeline tied to his waist as fall protection.</a:t>
              </a:r>
            </a:p>
            <a:p>
              <a:pPr algn="ctr">
                <a:spcBef>
                  <a:spcPct val="0"/>
                </a:spcBef>
                <a:buSzTx/>
                <a:buNone/>
              </a:pPr>
              <a:endParaRPr lang="en-US" altLang="en-US" sz="140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lgn="ctr">
                <a:spcBef>
                  <a:spcPct val="0"/>
                </a:spcBef>
                <a:buSzTx/>
                <a:buNone/>
              </a:pPr>
              <a:r>
                <a:rPr lang="en-US" altLang="en-US" sz="1400" dirty="0">
                  <a:latin typeface="Helvetica" panose="020B0604020202020204" pitchFamily="34" charset="0"/>
                  <a:sym typeface="Helvetica" panose="020B0604020202020204" pitchFamily="34" charset="0"/>
                </a:rPr>
                <a:t>Persona </a:t>
              </a:r>
              <a:r>
                <a:rPr lang="en-US" altLang="en-US" sz="1400" dirty="0" err="1">
                  <a:latin typeface="Helvetica" panose="020B0604020202020204" pitchFamily="34" charset="0"/>
                  <a:sym typeface="Helvetica" panose="020B0604020202020204" pitchFamily="34" charset="0"/>
                </a:rPr>
                <a:t>trabajando</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en</a:t>
              </a:r>
              <a:r>
                <a:rPr lang="en-US" altLang="en-US" sz="1400" dirty="0">
                  <a:latin typeface="Helvetica" panose="020B0604020202020204" pitchFamily="34" charset="0"/>
                  <a:sym typeface="Helvetica" panose="020B0604020202020204" pitchFamily="34" charset="0"/>
                </a:rPr>
                <a:t> el </a:t>
              </a:r>
              <a:r>
                <a:rPr lang="en-US" altLang="en-US" sz="1400" dirty="0" err="1">
                  <a:latin typeface="Helvetica" panose="020B0604020202020204" pitchFamily="34" charset="0"/>
                  <a:sym typeface="Helvetica" panose="020B0604020202020204" pitchFamily="34" charset="0"/>
                </a:rPr>
                <a:t>techo</a:t>
              </a:r>
              <a:r>
                <a:rPr lang="en-US" altLang="en-US" sz="1400" dirty="0">
                  <a:latin typeface="Helvetica" panose="020B0604020202020204" pitchFamily="34" charset="0"/>
                  <a:sym typeface="Helvetica" panose="020B0604020202020204" pitchFamily="34" charset="0"/>
                </a:rPr>
                <a:t> con una </a:t>
              </a:r>
              <a:r>
                <a:rPr lang="en-US" altLang="en-US" sz="1400" dirty="0" err="1">
                  <a:latin typeface="Helvetica" panose="020B0604020202020204" pitchFamily="34" charset="0"/>
                  <a:sym typeface="Helvetica" panose="020B0604020202020204" pitchFamily="34" charset="0"/>
                </a:rPr>
                <a:t>pendiente</a:t>
              </a:r>
              <a:r>
                <a:rPr lang="en-US" altLang="en-US" sz="1400" dirty="0">
                  <a:latin typeface="Helvetica" panose="020B0604020202020204" pitchFamily="34" charset="0"/>
                  <a:sym typeface="Helvetica" panose="020B0604020202020204" pitchFamily="34" charset="0"/>
                </a:rPr>
                <a:t> de 8:12 con </a:t>
              </a:r>
              <a:r>
                <a:rPr lang="en-US" altLang="en-US" sz="1400" dirty="0" err="1">
                  <a:latin typeface="Helvetica" panose="020B0604020202020204" pitchFamily="34" charset="0"/>
                  <a:sym typeface="Helvetica" panose="020B0604020202020204" pitchFamily="34" charset="0"/>
                </a:rPr>
                <a:t>solamente</a:t>
              </a:r>
              <a:r>
                <a:rPr lang="en-US" altLang="en-US" sz="1400" dirty="0">
                  <a:latin typeface="Helvetica" panose="020B0604020202020204" pitchFamily="34" charset="0"/>
                  <a:sym typeface="Helvetica" panose="020B0604020202020204" pitchFamily="34" charset="0"/>
                </a:rPr>
                <a:t> una </a:t>
              </a:r>
              <a:r>
                <a:rPr lang="en-US" altLang="en-US" sz="1400" dirty="0" err="1">
                  <a:latin typeface="Helvetica" panose="020B0604020202020204" pitchFamily="34" charset="0"/>
                  <a:sym typeface="Helvetica" panose="020B0604020202020204" pitchFamily="34" charset="0"/>
                </a:rPr>
                <a:t>cuerda</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sujetandolo</a:t>
              </a:r>
              <a:r>
                <a:rPr lang="en-US" altLang="en-US" sz="1400" dirty="0">
                  <a:latin typeface="Helvetica" panose="020B0604020202020204" pitchFamily="34" charset="0"/>
                  <a:sym typeface="Helvetica" panose="020B0604020202020204" pitchFamily="34" charset="0"/>
                </a:rPr>
                <a:t> de </a:t>
              </a:r>
              <a:r>
                <a:rPr lang="en-US" altLang="en-US" sz="1400" dirty="0" err="1">
                  <a:latin typeface="Helvetica" panose="020B0604020202020204" pitchFamily="34" charset="0"/>
                  <a:sym typeface="Helvetica" panose="020B0604020202020204" pitchFamily="34" charset="0"/>
                </a:rPr>
                <a:t>su</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sintura</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como</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proteccion</a:t>
              </a:r>
              <a:r>
                <a:rPr lang="en-US" altLang="en-US" sz="1400" dirty="0">
                  <a:latin typeface="Helvetica" panose="020B0604020202020204" pitchFamily="34" charset="0"/>
                  <a:sym typeface="Helvetica" panose="020B0604020202020204" pitchFamily="34" charset="0"/>
                </a:rPr>
                <a:t> de no </a:t>
              </a:r>
              <a:r>
                <a:rPr lang="en-US" altLang="en-US" sz="1400" dirty="0" err="1">
                  <a:latin typeface="Helvetica" panose="020B0604020202020204" pitchFamily="34" charset="0"/>
                  <a:sym typeface="Helvetica" panose="020B0604020202020204" pitchFamily="34" charset="0"/>
                </a:rPr>
                <a:t>caerse</a:t>
              </a:r>
              <a:endParaRPr lang="en-US" altLang="en-US" sz="2000" dirty="0"/>
            </a:p>
          </p:txBody>
        </p:sp>
      </p:grpSp>
      <p:grpSp>
        <p:nvGrpSpPr>
          <p:cNvPr id="226312" name="Group 11" descr="A picture showing a man working on a rooftop without proper harness and only attached to a rope on his hips"/>
          <p:cNvGrpSpPr>
            <a:grpSpLocks/>
          </p:cNvGrpSpPr>
          <p:nvPr/>
        </p:nvGrpSpPr>
        <p:grpSpPr bwMode="auto">
          <a:xfrm>
            <a:off x="5389573" y="2507129"/>
            <a:ext cx="2620108" cy="2563691"/>
            <a:chOff x="0" y="0"/>
            <a:chExt cx="188" cy="163"/>
          </a:xfrm>
        </p:grpSpPr>
        <p:sp>
          <p:nvSpPr>
            <p:cNvPr id="226313" name="AutoShape 12"/>
            <p:cNvSpPr>
              <a:spLocks/>
            </p:cNvSpPr>
            <p:nvPr/>
          </p:nvSpPr>
          <p:spPr bwMode="auto">
            <a:xfrm>
              <a:off x="0" y="0"/>
              <a:ext cx="188" cy="1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6326"/>
                  </a:moveTo>
                  <a:lnTo>
                    <a:pt x="5463" y="0"/>
                  </a:lnTo>
                  <a:lnTo>
                    <a:pt x="16136" y="0"/>
                  </a:lnTo>
                  <a:lnTo>
                    <a:pt x="21600" y="6326"/>
                  </a:lnTo>
                  <a:lnTo>
                    <a:pt x="21600" y="15273"/>
                  </a:lnTo>
                  <a:lnTo>
                    <a:pt x="16136" y="21600"/>
                  </a:lnTo>
                  <a:lnTo>
                    <a:pt x="5463" y="21600"/>
                  </a:lnTo>
                  <a:lnTo>
                    <a:pt x="0" y="15273"/>
                  </a:lnTo>
                  <a:lnTo>
                    <a:pt x="0" y="6326"/>
                  </a:lnTo>
                  <a:close/>
                </a:path>
              </a:pathLst>
            </a:custGeom>
            <a:solidFill>
              <a:srgbClr val="FF0000"/>
            </a:solidFill>
            <a:ln w="36124" cap="flat" cmpd="sng">
              <a:solidFill>
                <a:srgbClr val="FF0000"/>
              </a:solidFill>
              <a:prstDash val="solid"/>
              <a:round/>
              <a:headEnd/>
              <a:tailEnd/>
            </a:ln>
          </p:spPr>
          <p:txBody>
            <a:bodyPr lIns="0" tIns="0" rIns="0" bIns="0" anchor="ctr"/>
            <a:lstStyle/>
            <a:p>
              <a:endParaRPr lang="en-US" sz="1266"/>
            </a:p>
          </p:txBody>
        </p:sp>
        <p:sp>
          <p:nvSpPr>
            <p:cNvPr id="226314" name="Rectangle 13"/>
            <p:cNvSpPr>
              <a:spLocks/>
            </p:cNvSpPr>
            <p:nvPr/>
          </p:nvSpPr>
          <p:spPr bwMode="auto">
            <a:xfrm>
              <a:off x="23" y="7"/>
              <a:ext cx="1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Employer must provide full body harnesses.</a:t>
              </a:r>
            </a:p>
            <a:p>
              <a:pPr algn="ctr" eaLnBrk="1">
                <a:spcBef>
                  <a:spcPct val="0"/>
                </a:spcBef>
                <a:buSzTx/>
                <a:buFontTx/>
                <a:buNone/>
              </a:pPr>
              <a:endParaRPr lang="en-US" altLang="en-US" sz="1547" b="1" dirty="0">
                <a:solidFill>
                  <a:srgbClr val="FFFFFF"/>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algn="ctr" eaLnBrk="1">
                <a:spcBef>
                  <a:spcPct val="0"/>
                </a:spcBef>
                <a:buSzTx/>
                <a:buFontTx/>
                <a:buNone/>
              </a:pPr>
              <a:r>
                <a:rPr lang="en-US" altLang="en-US" sz="1547" b="1" dirty="0" err="1">
                  <a:solidFill>
                    <a:srgbClr val="FFFFFF"/>
                  </a:solidFill>
                  <a:latin typeface="Helvetica" panose="020B0604020202020204" pitchFamily="34" charset="0"/>
                  <a:sym typeface="Helvetica" panose="020B0604020202020204" pitchFamily="34" charset="0"/>
                </a:rPr>
                <a:t>Empleador</a:t>
              </a:r>
              <a:r>
                <a:rPr lang="en-US" altLang="en-US" sz="1547" b="1" dirty="0">
                  <a:solidFill>
                    <a:srgbClr val="FFFFFF"/>
                  </a:solidFill>
                  <a:latin typeface="Helvetica" panose="020B0604020202020204" pitchFamily="34" charset="0"/>
                  <a:sym typeface="Helvetica" panose="020B0604020202020204" pitchFamily="34" charset="0"/>
                </a:rPr>
                <a:t> debe </a:t>
              </a:r>
              <a:r>
                <a:rPr lang="en-US" altLang="en-US" sz="1547" b="1" dirty="0" err="1">
                  <a:solidFill>
                    <a:srgbClr val="FFFFFF"/>
                  </a:solidFill>
                  <a:latin typeface="Helvetica" panose="020B0604020202020204" pitchFamily="34" charset="0"/>
                  <a:sym typeface="Helvetica" panose="020B0604020202020204" pitchFamily="34" charset="0"/>
                </a:rPr>
                <a:t>proveer</a:t>
              </a:r>
              <a:r>
                <a:rPr lang="en-US" altLang="en-US" sz="1547" b="1" dirty="0">
                  <a:solidFill>
                    <a:srgbClr val="FFFFFF"/>
                  </a:solidFill>
                  <a:latin typeface="Helvetica" panose="020B0604020202020204" pitchFamily="34" charset="0"/>
                  <a:sym typeface="Helvetica" panose="020B0604020202020204" pitchFamily="34" charset="0"/>
                </a:rPr>
                <a:t> una </a:t>
              </a:r>
              <a:r>
                <a:rPr lang="en-US" altLang="en-US" sz="1547" b="1" dirty="0" err="1">
                  <a:solidFill>
                    <a:srgbClr val="FFFFFF"/>
                  </a:solidFill>
                  <a:latin typeface="Helvetica" panose="020B0604020202020204" pitchFamily="34" charset="0"/>
                  <a:sym typeface="Helvetica" panose="020B0604020202020204" pitchFamily="34" charset="0"/>
                </a:rPr>
                <a:t>arnes</a:t>
              </a:r>
              <a:r>
                <a:rPr lang="en-US" altLang="en-US" sz="1547" b="1" dirty="0">
                  <a:solidFill>
                    <a:srgbClr val="FFFFFF"/>
                  </a:solidFill>
                  <a:latin typeface="Helvetica" panose="020B0604020202020204" pitchFamily="34" charset="0"/>
                  <a:sym typeface="Helvetica" panose="020B0604020202020204" pitchFamily="34" charset="0"/>
                </a:rPr>
                <a:t> </a:t>
              </a:r>
              <a:r>
                <a:rPr lang="en-US" altLang="en-US" sz="1547" b="1" dirty="0" err="1">
                  <a:solidFill>
                    <a:srgbClr val="FFFFFF"/>
                  </a:solidFill>
                  <a:latin typeface="Helvetica" panose="020B0604020202020204" pitchFamily="34" charset="0"/>
                  <a:sym typeface="Helvetica" panose="020B0604020202020204" pitchFamily="34" charset="0"/>
                </a:rPr>
                <a:t>completo</a:t>
              </a:r>
              <a:endParaRPr lang="en-US" altLang="en-US" sz="2531" dirty="0"/>
            </a:p>
          </p:txBody>
        </p:sp>
      </p:grpSp>
    </p:spTree>
    <p:extLst>
      <p:ext uri="{BB962C8B-B14F-4D97-AF65-F5344CB8AC3E}">
        <p14:creationId xmlns:p14="http://schemas.microsoft.com/office/powerpoint/2010/main" val="4225417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7" name="Rectangle 6"/>
          <p:cNvSpPr>
            <a:spLocks noGrp="1" noChangeArrowheads="1"/>
          </p:cNvSpPr>
          <p:nvPr>
            <p:ph type="title" idx="4294967295"/>
          </p:nvPr>
        </p:nvSpPr>
        <p:spPr>
          <a:xfrm>
            <a:off x="914400" y="341313"/>
            <a:ext cx="8229600" cy="1143000"/>
          </a:xfrm>
          <a:prstGeom prst="rect">
            <a:avLst/>
          </a:prstGeom>
        </p:spPr>
        <p:txBody>
          <a:bodyPr vert="horz" lIns="88900" tIns="50799" rIns="88900" bIns="50799" rtlCol="0" anchor="ctr">
            <a:normAutofit/>
          </a:bodyPr>
          <a:lstStyle/>
          <a:p>
            <a:pPr defTabSz="914145"/>
            <a:r>
              <a:rPr lang="en-US" altLang="en-US" sz="3937" dirty="0" err="1">
                <a:latin typeface="Helvetica" panose="020B0604020202020204" pitchFamily="34" charset="0"/>
                <a:cs typeface="Helvetica" panose="020B0604020202020204" pitchFamily="34" charset="0"/>
                <a:sym typeface="Helvetica" panose="020B0604020202020204" pitchFamily="34" charset="0"/>
              </a:rPr>
              <a:t>Observa</a:t>
            </a:r>
            <a:r>
              <a:rPr lang="en-US" altLang="en-US" sz="3937" dirty="0">
                <a:latin typeface="Helvetica" panose="020B0604020202020204" pitchFamily="34" charset="0"/>
                <a:cs typeface="Helvetica" panose="020B0604020202020204" pitchFamily="34" charset="0"/>
                <a:sym typeface="Helvetica" panose="020B0604020202020204" pitchFamily="34" charset="0"/>
              </a:rPr>
              <a:t> </a:t>
            </a:r>
            <a:r>
              <a:rPr lang="en-US" altLang="en-US" sz="3937" dirty="0" err="1">
                <a:latin typeface="Helvetica" panose="020B0604020202020204" pitchFamily="34" charset="0"/>
                <a:cs typeface="Helvetica" panose="020B0604020202020204" pitchFamily="34" charset="0"/>
                <a:sym typeface="Helvetica" panose="020B0604020202020204" pitchFamily="34" charset="0"/>
              </a:rPr>
              <a:t>algun</a:t>
            </a:r>
            <a:r>
              <a:rPr lang="en-US" altLang="en-US" sz="3937" dirty="0">
                <a:latin typeface="Helvetica" panose="020B0604020202020204" pitchFamily="34" charset="0"/>
                <a:cs typeface="Helvetica" panose="020B0604020202020204" pitchFamily="34" charset="0"/>
                <a:sym typeface="Helvetica" panose="020B0604020202020204" pitchFamily="34" charset="0"/>
              </a:rPr>
              <a:t> </a:t>
            </a:r>
            <a:r>
              <a:rPr lang="en-US" altLang="en-US" sz="3937" dirty="0" err="1">
                <a:latin typeface="Helvetica" panose="020B0604020202020204" pitchFamily="34" charset="0"/>
                <a:cs typeface="Helvetica" panose="020B0604020202020204" pitchFamily="34" charset="0"/>
                <a:sym typeface="Helvetica" panose="020B0604020202020204" pitchFamily="34" charset="0"/>
              </a:rPr>
              <a:t>riesgo</a:t>
            </a:r>
            <a:r>
              <a:rPr lang="en-US" altLang="en-US" sz="3937" dirty="0">
                <a:latin typeface="Helvetica" panose="020B0604020202020204" pitchFamily="34" charset="0"/>
                <a:cs typeface="Helvetica" panose="020B0604020202020204" pitchFamily="34" charset="0"/>
                <a:sym typeface="Helvetica" panose="020B0604020202020204" pitchFamily="34" charset="0"/>
              </a:rPr>
              <a:t> de </a:t>
            </a:r>
            <a:r>
              <a:rPr lang="en-US" altLang="en-US" sz="3937" dirty="0" err="1">
                <a:latin typeface="Helvetica" panose="020B0604020202020204" pitchFamily="34" charset="0"/>
                <a:cs typeface="Helvetica" panose="020B0604020202020204" pitchFamily="34" charset="0"/>
                <a:sym typeface="Helvetica" panose="020B0604020202020204" pitchFamily="34" charset="0"/>
              </a:rPr>
              <a:t>caída</a:t>
            </a:r>
            <a:r>
              <a:rPr lang="en-US" altLang="en-US" sz="3937" dirty="0">
                <a:latin typeface="Helvetica" panose="020B0604020202020204" pitchFamily="34" charset="0"/>
                <a:cs typeface="Helvetica" panose="020B0604020202020204" pitchFamily="34" charset="0"/>
                <a:sym typeface="Helvetica" panose="020B0604020202020204" pitchFamily="34" charset="0"/>
              </a:rPr>
              <a:t>?</a:t>
            </a:r>
            <a:endParaRPr lang="en-US" altLang="en-US" dirty="0"/>
          </a:p>
        </p:txBody>
      </p:sp>
      <p:pic>
        <p:nvPicPr>
          <p:cNvPr id="228358" name="Picture 7" descr="A picture showing a worker without harness walking of the platform of a highh scaffolding without guardrail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3628" y="1634133"/>
            <a:ext cx="609562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53707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4" descr="parte inicial del  documento" title="introduccion"/>
          <p:cNvSpPr txBox="1">
            <a:spLocks noChangeArrowheads="1"/>
          </p:cNvSpPr>
          <p:nvPr/>
        </p:nvSpPr>
        <p:spPr>
          <a:xfrm>
            <a:off x="304800" y="914400"/>
            <a:ext cx="8534400" cy="5181600"/>
          </a:xfrm>
          <a:prstGeom prst="rect">
            <a:avLst/>
          </a:prstGeom>
        </p:spPr>
        <p:txBody>
          <a:bodyPr/>
          <a:lstStyle/>
          <a:p>
            <a:pPr marL="342900" marR="0" lvl="0" indent="-342900" algn="l" defTabSz="914400" rtl="0" eaLnBrk="1" fontAlgn="base" latinLnBrk="0" hangingPunct="1">
              <a:lnSpc>
                <a:spcPct val="90000"/>
              </a:lnSpc>
              <a:spcBef>
                <a:spcPct val="0"/>
              </a:spcBef>
              <a:spcAft>
                <a:spcPct val="0"/>
              </a:spcAft>
              <a:buClr>
                <a:srgbClr val="7FD13B"/>
              </a:buClr>
              <a:buSzPct val="68000"/>
              <a:buFont typeface="Arial" panose="020B0604020202020204" pitchFamily="34" charset="0"/>
              <a:buChar char="•"/>
              <a:tabLst/>
              <a:defRPr/>
            </a:pPr>
            <a:endParaRPr kumimoji="0" lang="es-MX" sz="24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10243" name="Rectangle 5" descr="espacio en blanco" title="espacio en blanco"/>
          <p:cNvSpPr>
            <a:spLocks noChangeArrowheads="1"/>
          </p:cNvSpPr>
          <p:nvPr/>
        </p:nvSpPr>
        <p:spPr bwMode="auto">
          <a:xfrm>
            <a:off x="523240" y="304800"/>
            <a:ext cx="764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s-MX" altLang="en-US" sz="3200" b="0" i="0" u="none" strike="noStrike" kern="1200" cap="none" spc="0" normalizeH="0" baseline="0" noProof="0">
              <a:ln>
                <a:noFill/>
              </a:ln>
              <a:solidFill>
                <a:srgbClr val="4E5B6F"/>
              </a:solidFill>
              <a:effectLst/>
              <a:uLnTx/>
              <a:uFillTx/>
              <a:latin typeface="Arial Black" panose="020B0A04020102020204" pitchFamily="34" charset="0"/>
              <a:ea typeface="+mn-ea"/>
              <a:cs typeface="+mn-cs"/>
            </a:endParaRPr>
          </a:p>
        </p:txBody>
      </p:sp>
      <p:sp>
        <p:nvSpPr>
          <p:cNvPr id="2" name="Title 1"/>
          <p:cNvSpPr>
            <a:spLocks noGrp="1"/>
          </p:cNvSpPr>
          <p:nvPr>
            <p:ph type="title"/>
          </p:nvPr>
        </p:nvSpPr>
        <p:spPr>
          <a:xfrm>
            <a:off x="381000" y="76200"/>
            <a:ext cx="8229600" cy="685800"/>
          </a:xfrm>
        </p:spPr>
        <p:txBody>
          <a:bodyPr>
            <a:noAutofit/>
          </a:bodyPr>
          <a:lstStyle/>
          <a:p>
            <a:pPr algn="ctr"/>
            <a:r>
              <a:rPr lang="en-US" sz="2800" b="0" u="sng" dirty="0">
                <a:solidFill>
                  <a:schemeClr val="tx1"/>
                </a:solidFill>
              </a:rPr>
              <a:t>Hoja </a:t>
            </a:r>
            <a:r>
              <a:rPr lang="en-US" sz="2800" b="0" u="sng" dirty="0" err="1">
                <a:solidFill>
                  <a:schemeClr val="tx1"/>
                </a:solidFill>
              </a:rPr>
              <a:t>informativa</a:t>
            </a:r>
            <a:r>
              <a:rPr lang="en-US" sz="2800" b="0" u="sng" dirty="0">
                <a:solidFill>
                  <a:schemeClr val="tx1"/>
                </a:solidFill>
              </a:rPr>
              <a:t> </a:t>
            </a:r>
            <a:r>
              <a:rPr lang="en-US" sz="2800" u="sng" dirty="0"/>
              <a:t>– </a:t>
            </a:r>
            <a:r>
              <a:rPr lang="en-US" sz="2800" u="sng" dirty="0" err="1"/>
              <a:t>Prevención</a:t>
            </a:r>
            <a:r>
              <a:rPr lang="en-US" sz="2800" u="sng" dirty="0"/>
              <a:t> contra </a:t>
            </a:r>
            <a:r>
              <a:rPr lang="en-US" sz="2800" u="sng" dirty="0" err="1"/>
              <a:t>caídas</a:t>
            </a:r>
            <a:endParaRPr lang="en-US" sz="2800" b="0" u="sng" dirty="0">
              <a:solidFill>
                <a:schemeClr val="tx1"/>
              </a:solidFill>
            </a:endParaRPr>
          </a:p>
        </p:txBody>
      </p:sp>
      <p:pic>
        <p:nvPicPr>
          <p:cNvPr id="5" name="Picture 4">
            <a:hlinkClick r:id="rId3"/>
            <a:extLst>
              <a:ext uri="{FF2B5EF4-FFF2-40B4-BE49-F238E27FC236}">
                <a16:creationId xmlns:a16="http://schemas.microsoft.com/office/drawing/2014/main" id="{41E53934-31D0-A445-9C68-A411F6EB41F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9605" y="914400"/>
            <a:ext cx="3926335" cy="5410200"/>
          </a:xfrm>
          <a:prstGeom prst="rect">
            <a:avLst/>
          </a:prstGeom>
        </p:spPr>
      </p:pic>
      <p:sp useBgFill="1">
        <p:nvSpPr>
          <p:cNvPr id="3" name="TextBox 2">
            <a:extLst>
              <a:ext uri="{FF2B5EF4-FFF2-40B4-BE49-F238E27FC236}">
                <a16:creationId xmlns:a16="http://schemas.microsoft.com/office/drawing/2014/main" id="{134C1BA1-AF71-2A44-9A0B-04F1AAE53EF7}"/>
              </a:ext>
            </a:extLst>
          </p:cNvPr>
          <p:cNvSpPr txBox="1"/>
          <p:nvPr/>
        </p:nvSpPr>
        <p:spPr>
          <a:xfrm>
            <a:off x="419605" y="6324600"/>
            <a:ext cx="6069118" cy="392723"/>
          </a:xfrm>
          <a:prstGeom prst="rect">
            <a:avLst/>
          </a:prstGeom>
        </p:spPr>
        <p:txBody>
          <a:bodyPr wrap="square" rtlCol="0">
            <a:spAutoFit/>
          </a:bodyPr>
          <a:lstStyle/>
          <a:p>
            <a:endParaRPr lang="en-US" dirty="0"/>
          </a:p>
        </p:txBody>
      </p:sp>
      <p:pic>
        <p:nvPicPr>
          <p:cNvPr id="11" name="Picture 10" descr="Qr code&#10;&#10;Description automatically generated">
            <a:extLst>
              <a:ext uri="{FF2B5EF4-FFF2-40B4-BE49-F238E27FC236}">
                <a16:creationId xmlns:a16="http://schemas.microsoft.com/office/drawing/2014/main" id="{BA33C09A-4CFD-1A46-A775-E4ADCE44D0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3440" y="1511258"/>
            <a:ext cx="3497159" cy="3497159"/>
          </a:xfrm>
          <a:prstGeom prst="rect">
            <a:avLst/>
          </a:prstGeom>
        </p:spPr>
      </p:pic>
    </p:spTree>
    <p:extLst>
      <p:ext uri="{BB962C8B-B14F-4D97-AF65-F5344CB8AC3E}">
        <p14:creationId xmlns:p14="http://schemas.microsoft.com/office/powerpoint/2010/main" val="3826059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5" name="Picture 5" descr="A picture showing a worker without harness walking of the platform of a highh scaffolding without guardrail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29602" y="2263671"/>
            <a:ext cx="609562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40295" name="Rectangle 7"/>
          <p:cNvSpPr>
            <a:spLocks noGrp="1" noChangeArrowheads="1"/>
          </p:cNvSpPr>
          <p:nvPr>
            <p:ph type="title" idx="4294967295"/>
          </p:nvPr>
        </p:nvSpPr>
        <p:spPr>
          <a:xfrm>
            <a:off x="4410430" y="229916"/>
            <a:ext cx="8229600" cy="1143000"/>
          </a:xfrm>
          <a:prstGeom prst="rect">
            <a:avLst/>
          </a:prstGeom>
        </p:spPr>
        <p:txBody>
          <a:bodyPr vert="horz" lIns="88900" tIns="50799" rIns="88900" bIns="50799" rtlCol="0" anchor="ctr">
            <a:normAutofit fontScale="90000"/>
          </a:bodyPr>
          <a:lstStyle/>
          <a:p>
            <a:pPr defTabSz="914145">
              <a:defRPr/>
            </a:pPr>
            <a:r>
              <a:rPr lang="en-US" sz="3937" dirty="0">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t> YES</a:t>
            </a:r>
            <a:br>
              <a:rPr lang="en-US" sz="3937" dirty="0">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br>
            <a:r>
              <a:rPr lang="en-US" sz="3937" dirty="0">
                <a:solidFill>
                  <a:srgbClr val="FF0000"/>
                </a:solidFill>
                <a:effectLst>
                  <a:outerShdw blurRad="38100" dist="38100" dir="2700000" algn="tl">
                    <a:srgbClr val="C0C0C0"/>
                  </a:outerShdw>
                </a:effectLst>
                <a:latin typeface="Helvetica" charset="0"/>
                <a:ea typeface="Helvetica" charset="0"/>
                <a:cs typeface="Helvetica" charset="0"/>
                <a:sym typeface="Helvetica" charset="0"/>
              </a:rPr>
              <a:t> SI</a:t>
            </a:r>
            <a:endParaRPr lang="en-US" dirty="0"/>
          </a:p>
        </p:txBody>
      </p:sp>
      <p:grpSp>
        <p:nvGrpSpPr>
          <p:cNvPr id="230407" name="Group 8" descr="A picture showing a worker without harness walking of the platform of a highh scaffolding without guardrails"/>
          <p:cNvGrpSpPr>
            <a:grpSpLocks/>
          </p:cNvGrpSpPr>
          <p:nvPr/>
        </p:nvGrpSpPr>
        <p:grpSpPr bwMode="auto">
          <a:xfrm>
            <a:off x="683445" y="482160"/>
            <a:ext cx="3888555" cy="3563022"/>
            <a:chOff x="12" y="4"/>
            <a:chExt cx="321" cy="299"/>
          </a:xfrm>
        </p:grpSpPr>
        <p:sp>
          <p:nvSpPr>
            <p:cNvPr id="230408" name="AutoShape 9"/>
            <p:cNvSpPr>
              <a:spLocks/>
            </p:cNvSpPr>
            <p:nvPr/>
          </p:nvSpPr>
          <p:spPr bwMode="auto">
            <a:xfrm>
              <a:off x="12" y="4"/>
              <a:ext cx="321" cy="2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986"/>
                  </a:moveTo>
                  <a:cubicBezTo>
                    <a:pt x="0" y="1337"/>
                    <a:pt x="1242" y="0"/>
                    <a:pt x="2776" y="0"/>
                  </a:cubicBezTo>
                  <a:lnTo>
                    <a:pt x="12062" y="0"/>
                  </a:lnTo>
                  <a:lnTo>
                    <a:pt x="17231" y="0"/>
                  </a:lnTo>
                  <a:lnTo>
                    <a:pt x="17901" y="0"/>
                  </a:lnTo>
                  <a:cubicBezTo>
                    <a:pt x="19435" y="0"/>
                    <a:pt x="20678" y="1337"/>
                    <a:pt x="20678" y="2986"/>
                  </a:cubicBezTo>
                  <a:cubicBezTo>
                    <a:pt x="20678" y="2986"/>
                    <a:pt x="20678" y="2986"/>
                    <a:pt x="20678" y="2986"/>
                  </a:cubicBezTo>
                  <a:lnTo>
                    <a:pt x="20678" y="10452"/>
                  </a:lnTo>
                  <a:lnTo>
                    <a:pt x="20678" y="14932"/>
                  </a:lnTo>
                  <a:cubicBezTo>
                    <a:pt x="20678" y="16581"/>
                    <a:pt x="19435" y="17918"/>
                    <a:pt x="17901" y="17918"/>
                  </a:cubicBezTo>
                  <a:lnTo>
                    <a:pt x="17231" y="17918"/>
                  </a:lnTo>
                  <a:lnTo>
                    <a:pt x="21600" y="21600"/>
                  </a:lnTo>
                  <a:lnTo>
                    <a:pt x="12062" y="17918"/>
                  </a:lnTo>
                  <a:lnTo>
                    <a:pt x="2776" y="17918"/>
                  </a:lnTo>
                  <a:cubicBezTo>
                    <a:pt x="1242" y="17918"/>
                    <a:pt x="0" y="16581"/>
                    <a:pt x="0" y="14932"/>
                  </a:cubicBezTo>
                  <a:lnTo>
                    <a:pt x="0" y="10452"/>
                  </a:lnTo>
                  <a:lnTo>
                    <a:pt x="0" y="2986"/>
                  </a:lnTo>
                  <a:close/>
                </a:path>
              </a:pathLst>
            </a:custGeom>
            <a:solidFill>
              <a:srgbClr val="FFC000"/>
            </a:solidFill>
            <a:ln w="36124" cap="flat" cmpd="sng">
              <a:solidFill>
                <a:srgbClr val="FFC000"/>
              </a:solidFill>
              <a:prstDash val="solid"/>
              <a:miter lim="0"/>
              <a:headEnd/>
              <a:tailEnd/>
            </a:ln>
          </p:spPr>
          <p:txBody>
            <a:bodyPr lIns="0" tIns="0" rIns="0" bIns="0" anchor="ctr"/>
            <a:lstStyle/>
            <a:p>
              <a:endParaRPr lang="en-US" sz="1266"/>
            </a:p>
          </p:txBody>
        </p:sp>
        <p:sp>
          <p:nvSpPr>
            <p:cNvPr id="230409" name="Rectangle 10"/>
            <p:cNvSpPr>
              <a:spLocks/>
            </p:cNvSpPr>
            <p:nvPr/>
          </p:nvSpPr>
          <p:spPr bwMode="auto">
            <a:xfrm>
              <a:off x="12" y="24"/>
              <a:ext cx="2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nchor="ctr"/>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eaLnBrk="1">
                <a:spcBef>
                  <a:spcPct val="0"/>
                </a:spcBef>
                <a:buSzTx/>
                <a:buFontTx/>
                <a:buNone/>
              </a:pPr>
              <a:r>
                <a:rPr lang="en-US" altLang="en-US" sz="140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Scaffold was not erected with guardrails in areas where workers were working at heights greater than 10 feet.</a:t>
              </a:r>
            </a:p>
            <a:p>
              <a:pPr algn="ctr" eaLnBrk="1">
                <a:spcBef>
                  <a:spcPct val="0"/>
                </a:spcBef>
                <a:buSzTx/>
                <a:buFontTx/>
                <a:buNone/>
              </a:pPr>
              <a:endParaRPr lang="en-US" altLang="en-US" sz="1400" dirty="0">
                <a:latin typeface="Helvetica" panose="020B0604020202020204" pitchFamily="34" charset="0"/>
                <a:sym typeface="Helvetica" panose="020B0604020202020204" pitchFamily="34" charset="0"/>
              </a:endParaRPr>
            </a:p>
            <a:p>
              <a:pPr algn="ctr" eaLnBrk="1">
                <a:spcBef>
                  <a:spcPct val="0"/>
                </a:spcBef>
                <a:buSzTx/>
                <a:buFontTx/>
                <a:buNone/>
              </a:pPr>
              <a:r>
                <a:rPr lang="en-US" altLang="en-US" sz="1400" dirty="0" err="1">
                  <a:latin typeface="Helvetica" panose="020B0604020202020204" pitchFamily="34" charset="0"/>
                  <a:sym typeface="Helvetica" panose="020B0604020202020204" pitchFamily="34" charset="0"/>
                </a:rPr>
                <a:t>Andamio</a:t>
              </a:r>
              <a:r>
                <a:rPr lang="en-US" altLang="en-US" sz="1400" dirty="0">
                  <a:latin typeface="Helvetica" panose="020B0604020202020204" pitchFamily="34" charset="0"/>
                  <a:sym typeface="Helvetica" panose="020B0604020202020204" pitchFamily="34" charset="0"/>
                </a:rPr>
                <a:t> no </a:t>
              </a:r>
              <a:r>
                <a:rPr lang="en-US" altLang="en-US" sz="1400" dirty="0" err="1">
                  <a:latin typeface="Helvetica" panose="020B0604020202020204" pitchFamily="34" charset="0"/>
                  <a:sym typeface="Helvetica" panose="020B0604020202020204" pitchFamily="34" charset="0"/>
                </a:rPr>
                <a:t>fue</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puesto</a:t>
              </a:r>
              <a:r>
                <a:rPr lang="en-US" altLang="en-US" sz="1400" dirty="0">
                  <a:latin typeface="Helvetica" panose="020B0604020202020204" pitchFamily="34" charset="0"/>
                  <a:sym typeface="Helvetica" panose="020B0604020202020204" pitchFamily="34" charset="0"/>
                </a:rPr>
                <a:t> con las </a:t>
              </a:r>
              <a:r>
                <a:rPr lang="en-US" altLang="en-US" sz="1400" dirty="0" err="1">
                  <a:latin typeface="Helvetica" panose="020B0604020202020204" pitchFamily="34" charset="0"/>
                  <a:sym typeface="Helvetica" panose="020B0604020202020204" pitchFamily="34" charset="0"/>
                </a:rPr>
                <a:t>barandillas</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en</a:t>
              </a:r>
              <a:r>
                <a:rPr lang="en-US" altLang="en-US" sz="1400" dirty="0">
                  <a:latin typeface="Helvetica" panose="020B0604020202020204" pitchFamily="34" charset="0"/>
                  <a:sym typeface="Helvetica" panose="020B0604020202020204" pitchFamily="34" charset="0"/>
                </a:rPr>
                <a:t> las areas que los </a:t>
              </a:r>
              <a:r>
                <a:rPr lang="en-US" altLang="en-US" sz="1400" dirty="0" err="1">
                  <a:latin typeface="Helvetica" panose="020B0604020202020204" pitchFamily="34" charset="0"/>
                  <a:sym typeface="Helvetica" panose="020B0604020202020204" pitchFamily="34" charset="0"/>
                </a:rPr>
                <a:t>trabajadores</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estaban</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trabajando</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en</a:t>
              </a:r>
              <a:r>
                <a:rPr lang="en-US" altLang="en-US" sz="1400" dirty="0">
                  <a:latin typeface="Helvetica" panose="020B0604020202020204" pitchFamily="34" charset="0"/>
                  <a:sym typeface="Helvetica" panose="020B0604020202020204" pitchFamily="34" charset="0"/>
                </a:rPr>
                <a:t> </a:t>
              </a:r>
              <a:r>
                <a:rPr lang="en-US" altLang="en-US" sz="1400" dirty="0" err="1">
                  <a:latin typeface="Helvetica" panose="020B0604020202020204" pitchFamily="34" charset="0"/>
                  <a:sym typeface="Helvetica" panose="020B0604020202020204" pitchFamily="34" charset="0"/>
                </a:rPr>
                <a:t>alturas</a:t>
              </a:r>
              <a:r>
                <a:rPr lang="en-US" altLang="en-US" sz="1400" dirty="0">
                  <a:latin typeface="Helvetica" panose="020B0604020202020204" pitchFamily="34" charset="0"/>
                  <a:sym typeface="Helvetica" panose="020B0604020202020204" pitchFamily="34" charset="0"/>
                </a:rPr>
                <a:t> de mas de 10 pies.</a:t>
              </a:r>
              <a:endParaRPr lang="en-US" altLang="en-US" sz="2000" dirty="0"/>
            </a:p>
          </p:txBody>
        </p:sp>
      </p:grpSp>
    </p:spTree>
    <p:extLst>
      <p:ext uri="{BB962C8B-B14F-4D97-AF65-F5344CB8AC3E}">
        <p14:creationId xmlns:p14="http://schemas.microsoft.com/office/powerpoint/2010/main" val="130650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2" name="Picture 1" descr="A picture showing bad and proper scaffolding side-by-sid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49406" y="5881459"/>
            <a:ext cx="1905372"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8723" name="Picture 2" descr="A picture showing bad and proper scaffolding side by side in respect to scaffold acces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49406" y="5881459"/>
            <a:ext cx="1905372"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8725" name="Picture 4" descr="A picture showing bad and proper scaffolding side by side in respect to scaffold acces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4358" y="1411034"/>
            <a:ext cx="3600896" cy="480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58726" name="Rectangle 5"/>
          <p:cNvSpPr>
            <a:spLocks/>
          </p:cNvSpPr>
          <p:nvPr/>
        </p:nvSpPr>
        <p:spPr bwMode="auto">
          <a:xfrm>
            <a:off x="1516577" y="839534"/>
            <a:ext cx="1523628"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a:spcBef>
                <a:spcPts val="703"/>
              </a:spcBef>
              <a:buSzTx/>
              <a:buNone/>
            </a:pPr>
            <a:r>
              <a:rPr lang="en-US" altLang="en-US" sz="3586"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Mal</a:t>
            </a:r>
            <a:endParaRPr lang="en-US" altLang="en-US" sz="2531" dirty="0"/>
          </a:p>
        </p:txBody>
      </p:sp>
      <p:sp>
        <p:nvSpPr>
          <p:cNvPr id="158727" name="Rectangle 6"/>
          <p:cNvSpPr>
            <a:spLocks/>
          </p:cNvSpPr>
          <p:nvPr/>
        </p:nvSpPr>
        <p:spPr bwMode="auto">
          <a:xfrm>
            <a:off x="5687858" y="858510"/>
            <a:ext cx="1524744"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algn="ctr">
              <a:spcBef>
                <a:spcPts val="703"/>
              </a:spcBef>
              <a:buSzTx/>
              <a:buNone/>
            </a:pPr>
            <a:r>
              <a:rPr lang="en-US" altLang="en-US" sz="3586" dirty="0" err="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Mejor</a:t>
            </a:r>
            <a:endParaRPr lang="en-US" altLang="en-US" sz="2531" dirty="0"/>
          </a:p>
        </p:txBody>
      </p:sp>
      <p:pic>
        <p:nvPicPr>
          <p:cNvPr id="158728" name="Picture 7" descr="A picture showing bad and proper scaffolding side by side"/>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21876" y="1460147"/>
            <a:ext cx="3562945" cy="475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 name="Title 2"/>
          <p:cNvSpPr>
            <a:spLocks noGrp="1"/>
          </p:cNvSpPr>
          <p:nvPr>
            <p:ph type="title" idx="4294967295"/>
          </p:nvPr>
        </p:nvSpPr>
        <p:spPr>
          <a:xfrm>
            <a:off x="1257300" y="220663"/>
            <a:ext cx="7886700" cy="777875"/>
          </a:xfrm>
          <a:prstGeom prst="rect">
            <a:avLst/>
          </a:prstGeom>
        </p:spPr>
        <p:txBody>
          <a:bodyPr/>
          <a:lstStyle/>
          <a:p>
            <a:r>
              <a:rPr lang="es-ES" dirty="0"/>
              <a:t>Acceso adecuado</a:t>
            </a:r>
            <a:endParaRPr lang="en-US" dirty="0"/>
          </a:p>
        </p:txBody>
      </p:sp>
    </p:spTree>
    <p:extLst>
      <p:ext uri="{BB962C8B-B14F-4D97-AF65-F5344CB8AC3E}">
        <p14:creationId xmlns:p14="http://schemas.microsoft.com/office/powerpoint/2010/main" val="3739010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1" name="Rectangle 4"/>
          <p:cNvSpPr>
            <a:spLocks/>
          </p:cNvSpPr>
          <p:nvPr/>
        </p:nvSpPr>
        <p:spPr bwMode="auto">
          <a:xfrm>
            <a:off x="847493" y="1447726"/>
            <a:ext cx="7610038"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900" tIns="50799" rIns="88900" bIns="50799"/>
          <a:lstStyle>
            <a:lvl1pPr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defTabSz="1300163">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ct val="0"/>
              </a:spcBef>
              <a:buSzTx/>
              <a:buFontTx/>
              <a:buNone/>
            </a:pPr>
            <a:r>
              <a:rPr lang="en-US" altLang="en-US" sz="2391" dirty="0" err="1">
                <a:latin typeface="Helvetica" panose="020B0604020202020204" pitchFamily="34" charset="0"/>
                <a:cs typeface="Helvetica" panose="020B0604020202020204" pitchFamily="34" charset="0"/>
                <a:sym typeface="Times New Roman" panose="02020603050405020304" pitchFamily="18" charset="0"/>
              </a:rPr>
              <a:t>Evitar</a:t>
            </a:r>
            <a:r>
              <a:rPr lang="en-US" altLang="en-US" sz="2391" dirty="0">
                <a:latin typeface="Helvetica" panose="020B0604020202020204" pitchFamily="34" charset="0"/>
                <a:cs typeface="Helvetica" panose="020B0604020202020204" pitchFamily="34" charset="0"/>
                <a:sym typeface="Times New Roman" panose="02020603050405020304" pitchFamily="18" charset="0"/>
              </a:rPr>
              <a:t> las </a:t>
            </a:r>
            <a:r>
              <a:rPr lang="en-US" altLang="en-US" sz="2391" dirty="0" err="1">
                <a:latin typeface="Helvetica" panose="020B0604020202020204" pitchFamily="34" charset="0"/>
                <a:cs typeface="Helvetica" panose="020B0604020202020204" pitchFamily="34" charset="0"/>
                <a:sym typeface="Times New Roman" panose="02020603050405020304" pitchFamily="18" charset="0"/>
              </a:rPr>
              <a:t>líneas</a:t>
            </a:r>
            <a:r>
              <a:rPr lang="en-US" altLang="en-US" sz="2391" dirty="0">
                <a:latin typeface="Helvetica" panose="020B0604020202020204" pitchFamily="34" charset="0"/>
                <a:cs typeface="Helvetica" panose="020B0604020202020204" pitchFamily="34" charset="0"/>
                <a:sym typeface="Times New Roman" panose="02020603050405020304" pitchFamily="18" charset="0"/>
              </a:rPr>
              <a:t> de </a:t>
            </a:r>
            <a:r>
              <a:rPr lang="en-US" altLang="en-US" sz="2391" dirty="0" err="1">
                <a:latin typeface="Helvetica" panose="020B0604020202020204" pitchFamily="34" charset="0"/>
                <a:cs typeface="Helvetica" panose="020B0604020202020204" pitchFamily="34" charset="0"/>
                <a:sym typeface="Times New Roman" panose="02020603050405020304" pitchFamily="18" charset="0"/>
              </a:rPr>
              <a:t>corriente</a:t>
            </a:r>
            <a:r>
              <a:rPr lang="en-US" altLang="en-US" sz="2391" dirty="0">
                <a:latin typeface="Helvetica" panose="020B0604020202020204" pitchFamily="34" charset="0"/>
                <a:cs typeface="Helvetica" panose="020B0604020202020204" pitchFamily="34" charset="0"/>
                <a:sym typeface="Times New Roman" panose="02020603050405020304" pitchFamily="18" charset="0"/>
              </a:rPr>
              <a:t> </a:t>
            </a:r>
            <a:r>
              <a:rPr lang="en-US" altLang="en-US" sz="2391" dirty="0" err="1">
                <a:latin typeface="Helvetica" panose="020B0604020202020204" pitchFamily="34" charset="0"/>
                <a:cs typeface="Helvetica" panose="020B0604020202020204" pitchFamily="34" charset="0"/>
                <a:sym typeface="Times New Roman" panose="02020603050405020304" pitchFamily="18" charset="0"/>
              </a:rPr>
              <a:t>eléctrica</a:t>
            </a:r>
            <a:endParaRPr lang="en-US" altLang="en-US" sz="2531" dirty="0">
              <a:latin typeface="Helvetica" panose="020B0604020202020204" pitchFamily="34" charset="0"/>
              <a:cs typeface="Helvetica" panose="020B0604020202020204" pitchFamily="34" charset="0"/>
            </a:endParaRPr>
          </a:p>
        </p:txBody>
      </p:sp>
      <p:sp>
        <p:nvSpPr>
          <p:cNvPr id="3" name="Title 2"/>
          <p:cNvSpPr>
            <a:spLocks noGrp="1"/>
          </p:cNvSpPr>
          <p:nvPr>
            <p:ph type="title" idx="4294967295"/>
          </p:nvPr>
        </p:nvSpPr>
        <p:spPr>
          <a:xfrm>
            <a:off x="0" y="312738"/>
            <a:ext cx="6507163" cy="777875"/>
          </a:xfrm>
          <a:prstGeom prst="rect">
            <a:avLst/>
          </a:prstGeom>
        </p:spPr>
        <p:txBody>
          <a:bodyPr/>
          <a:lstStyle/>
          <a:p>
            <a:r>
              <a:rPr lang="es-ES" sz="3200" dirty="0"/>
              <a:t>   Andamios en la construcción </a:t>
            </a:r>
            <a:endParaRPr lang="en-US" sz="3200" dirty="0"/>
          </a:p>
        </p:txBody>
      </p:sp>
      <p:pic>
        <p:nvPicPr>
          <p:cNvPr id="4" name="Picture 3" title="A drawing illustrating powerlines near a scaffold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763" y="2574957"/>
            <a:ext cx="5762171" cy="3425371"/>
          </a:xfrm>
          <a:prstGeom prst="rect">
            <a:avLst/>
          </a:prstGeom>
        </p:spPr>
      </p:pic>
    </p:spTree>
    <p:extLst>
      <p:ext uri="{BB962C8B-B14F-4D97-AF65-F5344CB8AC3E}">
        <p14:creationId xmlns:p14="http://schemas.microsoft.com/office/powerpoint/2010/main" val="12601509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63B64-1618-41A4-B8E2-523E48D2B2E8}"/>
              </a:ext>
            </a:extLst>
          </p:cNvPr>
          <p:cNvSpPr>
            <a:spLocks noGrp="1"/>
          </p:cNvSpPr>
          <p:nvPr>
            <p:ph idx="4294967295"/>
          </p:nvPr>
        </p:nvSpPr>
        <p:spPr>
          <a:xfrm>
            <a:off x="886618" y="1437577"/>
            <a:ext cx="7370763" cy="4973637"/>
          </a:xfrm>
          <a:prstGeom prst="rect">
            <a:avLst/>
          </a:prstGeom>
        </p:spPr>
        <p:txBody>
          <a:bodyPr>
            <a:normAutofit/>
          </a:bodyPr>
          <a:lstStyle/>
          <a:p>
            <a:r>
              <a:rPr lang="es-ES" sz="2400" dirty="0"/>
              <a:t>José, un trabajador de la construcción, se cayó a de un andamio desde una altura de 20 pies. Él había estado ayudando a instalar marcos de metal en la pared exterior de un edificio cuando ocurrió el incidente. El andamio no estaba bien instalado, y mientras que José estaba trabajando, el andamio se movió. José cayó al suelo golpeando su cabeza en el segundo piso y murió.</a:t>
            </a:r>
          </a:p>
          <a:p>
            <a:r>
              <a:rPr lang="es-ES" sz="2400" dirty="0"/>
              <a:t>¿Cómo pudo esto haberse evitado?</a:t>
            </a:r>
            <a:endParaRPr lang="en-US" sz="2400" dirty="0"/>
          </a:p>
        </p:txBody>
      </p:sp>
      <p:sp>
        <p:nvSpPr>
          <p:cNvPr id="3" name="Title 2">
            <a:extLst>
              <a:ext uri="{FF2B5EF4-FFF2-40B4-BE49-F238E27FC236}">
                <a16:creationId xmlns:a16="http://schemas.microsoft.com/office/drawing/2014/main" id="{A03E001E-800B-45C5-AE4B-782BD983F917}"/>
              </a:ext>
            </a:extLst>
          </p:cNvPr>
          <p:cNvSpPr>
            <a:spLocks noGrp="1"/>
          </p:cNvSpPr>
          <p:nvPr>
            <p:ph type="title" idx="4294967295"/>
          </p:nvPr>
        </p:nvSpPr>
        <p:spPr>
          <a:xfrm>
            <a:off x="908843" y="364935"/>
            <a:ext cx="7326312" cy="777875"/>
          </a:xfrm>
          <a:prstGeom prst="rect">
            <a:avLst/>
          </a:prstGeom>
        </p:spPr>
        <p:txBody>
          <a:bodyPr/>
          <a:lstStyle/>
          <a:p>
            <a:pPr algn="ctr"/>
            <a:r>
              <a:rPr lang="en-US" dirty="0"/>
              <a:t>Que </a:t>
            </a:r>
            <a:r>
              <a:rPr lang="en-US" dirty="0" err="1"/>
              <a:t>pasó</a:t>
            </a:r>
            <a:r>
              <a:rPr lang="en-US" dirty="0"/>
              <a:t>?</a:t>
            </a:r>
          </a:p>
        </p:txBody>
      </p:sp>
    </p:spTree>
    <p:extLst>
      <p:ext uri="{BB962C8B-B14F-4D97-AF65-F5344CB8AC3E}">
        <p14:creationId xmlns:p14="http://schemas.microsoft.com/office/powerpoint/2010/main" val="3666973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255B5-D4B4-4DD7-B629-F950F2A7B2DF}"/>
              </a:ext>
            </a:extLst>
          </p:cNvPr>
          <p:cNvSpPr>
            <a:spLocks noGrp="1"/>
          </p:cNvSpPr>
          <p:nvPr>
            <p:ph type="title"/>
          </p:nvPr>
        </p:nvSpPr>
        <p:spPr/>
        <p:txBody>
          <a:bodyPr>
            <a:normAutofit fontScale="90000"/>
          </a:bodyPr>
          <a:lstStyle/>
          <a:p>
            <a:r>
              <a:rPr lang="en-US" sz="4000" dirty="0" err="1"/>
              <a:t>Prueba</a:t>
            </a:r>
            <a:r>
              <a:rPr lang="en-US" sz="4000" dirty="0"/>
              <a:t> Post- </a:t>
            </a:r>
            <a:r>
              <a:rPr lang="en-US" sz="4000" dirty="0" err="1"/>
              <a:t>Entrenamiento</a:t>
            </a:r>
            <a:br>
              <a:rPr lang="en-US" sz="4000" dirty="0"/>
            </a:br>
            <a:endParaRPr lang="en-US" sz="4000" dirty="0"/>
          </a:p>
        </p:txBody>
      </p:sp>
      <p:sp>
        <p:nvSpPr>
          <p:cNvPr id="4" name="Content Placeholder 3">
            <a:extLst>
              <a:ext uri="{FF2B5EF4-FFF2-40B4-BE49-F238E27FC236}">
                <a16:creationId xmlns:a16="http://schemas.microsoft.com/office/drawing/2014/main" id="{6987A210-4CF3-4C87-84AC-E5C0B4502C3F}"/>
              </a:ext>
            </a:extLst>
          </p:cNvPr>
          <p:cNvSpPr>
            <a:spLocks noGrp="1"/>
          </p:cNvSpPr>
          <p:nvPr>
            <p:ph idx="1"/>
          </p:nvPr>
        </p:nvSpPr>
        <p:spPr>
          <a:xfrm>
            <a:off x="1028700" y="1981200"/>
            <a:ext cx="7200900" cy="3886200"/>
          </a:xfrm>
        </p:spPr>
        <p:txBody>
          <a:bodyPr/>
          <a:lstStyle/>
          <a:p>
            <a:pPr marL="457200" indent="-457200">
              <a:buAutoNum type="arabicPeriod"/>
            </a:pPr>
            <a:r>
              <a:rPr lang="es-ES" dirty="0"/>
              <a:t>En general, se le debe suministrar protección contra caídas a los trabajadores que se encuentran en superficies con bordes desprotegidos que se encuentran __________ sobre el nivel inferior.</a:t>
            </a:r>
          </a:p>
          <a:p>
            <a:pPr marL="0" indent="0">
              <a:buNone/>
            </a:pPr>
            <a:endParaRPr lang="es-ES" dirty="0"/>
          </a:p>
          <a:p>
            <a:pPr marL="0" indent="0">
              <a:buNone/>
            </a:pPr>
            <a:r>
              <a:rPr lang="es-ES" dirty="0"/>
              <a:t>(a) 3 ft. </a:t>
            </a:r>
          </a:p>
          <a:p>
            <a:pPr marL="0" indent="0">
              <a:buNone/>
            </a:pPr>
            <a:r>
              <a:rPr lang="es-ES" dirty="0"/>
              <a:t>(b) 4 ft. </a:t>
            </a:r>
          </a:p>
          <a:p>
            <a:pPr marL="0" indent="0">
              <a:buNone/>
            </a:pPr>
            <a:r>
              <a:rPr lang="es-ES" dirty="0"/>
              <a:t>(c) 6 ft. </a:t>
            </a:r>
          </a:p>
          <a:p>
            <a:pPr marL="0" indent="0">
              <a:buNone/>
            </a:pPr>
            <a:r>
              <a:rPr lang="es-ES" dirty="0"/>
              <a:t>(d) 8 ft.</a:t>
            </a:r>
            <a:endParaRPr lang="en-US" dirty="0"/>
          </a:p>
        </p:txBody>
      </p:sp>
      <p:sp>
        <p:nvSpPr>
          <p:cNvPr id="5" name="TextBox 4">
            <a:extLst>
              <a:ext uri="{FF2B5EF4-FFF2-40B4-BE49-F238E27FC236}">
                <a16:creationId xmlns:a16="http://schemas.microsoft.com/office/drawing/2014/main" id="{1E5F5ECD-6E61-414B-9EEF-533C9ECC48CD}"/>
              </a:ext>
            </a:extLst>
          </p:cNvPr>
          <p:cNvSpPr txBox="1"/>
          <p:nvPr/>
        </p:nvSpPr>
        <p:spPr>
          <a:xfrm>
            <a:off x="2189603" y="990600"/>
            <a:ext cx="4879093" cy="584775"/>
          </a:xfrm>
          <a:prstGeom prst="rect">
            <a:avLst/>
          </a:prstGeom>
          <a:noFill/>
        </p:spPr>
        <p:txBody>
          <a:bodyPr wrap="none" rtlCol="0">
            <a:spAutoFit/>
          </a:bodyPr>
          <a:lstStyle/>
          <a:p>
            <a:r>
              <a:rPr lang="en-US" sz="3200" dirty="0" err="1"/>
              <a:t>Prueba</a:t>
            </a:r>
            <a:r>
              <a:rPr lang="en-US" sz="3200" dirty="0"/>
              <a:t> Post- </a:t>
            </a:r>
            <a:r>
              <a:rPr lang="en-US" sz="3200" dirty="0" err="1"/>
              <a:t>Entrenamiento</a:t>
            </a:r>
            <a:endParaRPr lang="en-US" sz="3200" dirty="0"/>
          </a:p>
        </p:txBody>
      </p:sp>
      <p:sp useBgFill="1">
        <p:nvSpPr>
          <p:cNvPr id="6" name="TextBox 5">
            <a:extLst>
              <a:ext uri="{FF2B5EF4-FFF2-40B4-BE49-F238E27FC236}">
                <a16:creationId xmlns:a16="http://schemas.microsoft.com/office/drawing/2014/main" id="{532D28D3-E809-B64F-BE8B-228C7F7585AB}"/>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784810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1DD305-D0B2-4AAA-B33A-33855A9D2B2A}"/>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57C756E-8486-4E1B-AFCB-0D6CD4658F3F}"/>
              </a:ext>
            </a:extLst>
          </p:cNvPr>
          <p:cNvSpPr>
            <a:spLocks noGrp="1"/>
          </p:cNvSpPr>
          <p:nvPr>
            <p:ph idx="1"/>
          </p:nvPr>
        </p:nvSpPr>
        <p:spPr>
          <a:xfrm>
            <a:off x="1028700" y="1277815"/>
            <a:ext cx="7200900" cy="4589585"/>
          </a:xfrm>
        </p:spPr>
        <p:txBody>
          <a:bodyPr>
            <a:normAutofit/>
          </a:bodyPr>
          <a:lstStyle/>
          <a:p>
            <a:pPr marL="0" indent="0">
              <a:buNone/>
            </a:pPr>
            <a:r>
              <a:rPr lang="en-US" sz="4000" dirty="0"/>
              <a:t>La </a:t>
            </a:r>
            <a:r>
              <a:rPr lang="en-US" sz="4000" dirty="0" err="1"/>
              <a:t>respuesta</a:t>
            </a:r>
            <a:r>
              <a:rPr lang="en-US" sz="4000" dirty="0"/>
              <a:t> </a:t>
            </a:r>
            <a:r>
              <a:rPr lang="en-US" sz="4000" dirty="0" err="1"/>
              <a:t>correcta</a:t>
            </a:r>
            <a:r>
              <a:rPr lang="en-US" sz="4000" dirty="0"/>
              <a:t> es:</a:t>
            </a:r>
          </a:p>
          <a:p>
            <a:pPr marL="0" indent="0">
              <a:buNone/>
            </a:pPr>
            <a:endParaRPr lang="en-US" sz="4000" dirty="0"/>
          </a:p>
          <a:p>
            <a:pPr marL="0" indent="0">
              <a:buNone/>
            </a:pPr>
            <a:r>
              <a:rPr lang="en-US" sz="4000" dirty="0"/>
              <a:t>(c) 6 ft</a:t>
            </a:r>
          </a:p>
        </p:txBody>
      </p:sp>
      <p:sp useBgFill="1">
        <p:nvSpPr>
          <p:cNvPr id="5" name="TextBox 4">
            <a:extLst>
              <a:ext uri="{FF2B5EF4-FFF2-40B4-BE49-F238E27FC236}">
                <a16:creationId xmlns:a16="http://schemas.microsoft.com/office/drawing/2014/main" id="{E88A1DBB-BAD3-4345-AC05-462D7A9345B2}"/>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327383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1E-76C4-4CBE-9E6B-0A9914C2FC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1307DE-EF07-4DA6-B8FA-F2B5A6E43CBA}"/>
              </a:ext>
            </a:extLst>
          </p:cNvPr>
          <p:cNvSpPr>
            <a:spLocks noGrp="1"/>
          </p:cNvSpPr>
          <p:nvPr>
            <p:ph idx="1"/>
          </p:nvPr>
        </p:nvSpPr>
        <p:spPr>
          <a:xfrm>
            <a:off x="1028700" y="1289538"/>
            <a:ext cx="7200900" cy="4577862"/>
          </a:xfrm>
        </p:spPr>
        <p:txBody>
          <a:bodyPr/>
          <a:lstStyle/>
          <a:p>
            <a:pPr marL="0" indent="0">
              <a:buNone/>
            </a:pPr>
            <a:r>
              <a:rPr lang="es-ES" dirty="0"/>
              <a:t>2. ¿De qué maneras puede un empleador proteger a los empleados contra caídas en el trabajo?</a:t>
            </a:r>
          </a:p>
          <a:p>
            <a:pPr marL="0" indent="0">
              <a:buNone/>
            </a:pPr>
            <a:endParaRPr lang="es-ES" dirty="0"/>
          </a:p>
          <a:p>
            <a:pPr marL="457200" indent="-457200">
              <a:buAutoNum type="alphaLcParenBoth"/>
            </a:pPr>
            <a:r>
              <a:rPr lang="es-ES" dirty="0"/>
              <a:t>Usando barandas, redes de protección y correas de seguridad</a:t>
            </a:r>
          </a:p>
          <a:p>
            <a:pPr marL="0" indent="0">
              <a:buNone/>
            </a:pPr>
            <a:r>
              <a:rPr lang="es-ES" dirty="0"/>
              <a:t>(b) Usando barandas, y redes de protección </a:t>
            </a:r>
          </a:p>
          <a:p>
            <a:pPr marL="0" indent="0">
              <a:buNone/>
            </a:pPr>
            <a:r>
              <a:rPr lang="es-ES" dirty="0"/>
              <a:t>(c) Usando barandas, redes de protección y arnés de seguridad</a:t>
            </a:r>
          </a:p>
          <a:p>
            <a:pPr marL="0" indent="0">
              <a:buNone/>
            </a:pPr>
            <a:r>
              <a:rPr lang="es-ES" dirty="0"/>
              <a:t>(d) Usando solo barandas</a:t>
            </a:r>
            <a:endParaRPr lang="en-US" dirty="0"/>
          </a:p>
        </p:txBody>
      </p:sp>
      <p:sp useBgFill="1">
        <p:nvSpPr>
          <p:cNvPr id="5" name="TextBox 4">
            <a:extLst>
              <a:ext uri="{FF2B5EF4-FFF2-40B4-BE49-F238E27FC236}">
                <a16:creationId xmlns:a16="http://schemas.microsoft.com/office/drawing/2014/main" id="{E62711B9-776F-5142-8828-42609F823A79}"/>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136382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E278-A3D1-41F8-BA23-19904866EE0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0E61577-7297-4591-8879-A469F3F5F9AD}"/>
              </a:ext>
            </a:extLst>
          </p:cNvPr>
          <p:cNvSpPr>
            <a:spLocks noGrp="1"/>
          </p:cNvSpPr>
          <p:nvPr>
            <p:ph idx="1"/>
          </p:nvPr>
        </p:nvSpPr>
        <p:spPr>
          <a:xfrm>
            <a:off x="1028700" y="1371600"/>
            <a:ext cx="7200900" cy="4495800"/>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 </a:t>
            </a:r>
          </a:p>
          <a:p>
            <a:endParaRPr lang="en-US" sz="3200" dirty="0"/>
          </a:p>
          <a:p>
            <a:pPr marL="0" indent="0">
              <a:buNone/>
            </a:pPr>
            <a:r>
              <a:rPr lang="en-US" sz="3200" dirty="0"/>
              <a:t>(c) </a:t>
            </a:r>
            <a:r>
              <a:rPr lang="en-US" sz="3200" dirty="0" err="1"/>
              <a:t>Usando</a:t>
            </a:r>
            <a:r>
              <a:rPr lang="en-US" sz="3200" dirty="0"/>
              <a:t> </a:t>
            </a:r>
            <a:r>
              <a:rPr lang="en-US" sz="3200" dirty="0" err="1"/>
              <a:t>Barandas</a:t>
            </a:r>
            <a:r>
              <a:rPr lang="en-US" sz="3200" dirty="0"/>
              <a:t>, Redes de </a:t>
            </a:r>
            <a:r>
              <a:rPr lang="en-US" sz="3200" dirty="0" err="1"/>
              <a:t>Seguridad</a:t>
            </a:r>
            <a:r>
              <a:rPr lang="en-US" sz="3200" dirty="0"/>
              <a:t> y </a:t>
            </a:r>
            <a:r>
              <a:rPr lang="en-US" sz="3200" dirty="0" err="1"/>
              <a:t>Arnes</a:t>
            </a:r>
            <a:r>
              <a:rPr lang="en-US" sz="3200" dirty="0"/>
              <a:t> de </a:t>
            </a:r>
            <a:r>
              <a:rPr lang="en-US" sz="3200" dirty="0" err="1"/>
              <a:t>Seguridad</a:t>
            </a:r>
            <a:r>
              <a:rPr lang="en-US" sz="3200" dirty="0"/>
              <a:t>.</a:t>
            </a:r>
          </a:p>
        </p:txBody>
      </p:sp>
      <p:sp useBgFill="1">
        <p:nvSpPr>
          <p:cNvPr id="5" name="TextBox 4">
            <a:extLst>
              <a:ext uri="{FF2B5EF4-FFF2-40B4-BE49-F238E27FC236}">
                <a16:creationId xmlns:a16="http://schemas.microsoft.com/office/drawing/2014/main" id="{58806B36-7E52-1E46-ABF0-168FA6758FA7}"/>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1777625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8E1E-FFB5-46A5-828C-59FCA9FB3D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23F663-8015-49E2-8C72-E213240A0967}"/>
              </a:ext>
            </a:extLst>
          </p:cNvPr>
          <p:cNvSpPr>
            <a:spLocks noGrp="1"/>
          </p:cNvSpPr>
          <p:nvPr>
            <p:ph idx="1"/>
          </p:nvPr>
        </p:nvSpPr>
        <p:spPr>
          <a:xfrm>
            <a:off x="1028700" y="1336431"/>
            <a:ext cx="7200900" cy="4530969"/>
          </a:xfrm>
        </p:spPr>
        <p:txBody>
          <a:bodyPr/>
          <a:lstStyle/>
          <a:p>
            <a:pPr marL="0" indent="0">
              <a:buNone/>
            </a:pPr>
            <a:r>
              <a:rPr lang="es-ES" dirty="0"/>
              <a:t>3. Un Sistema personal de protección contra caídas consiste de:</a:t>
            </a:r>
          </a:p>
          <a:p>
            <a:pPr marL="0" indent="0">
              <a:buNone/>
            </a:pPr>
            <a:endParaRPr lang="es-ES" dirty="0"/>
          </a:p>
          <a:p>
            <a:pPr marL="0" indent="0">
              <a:buNone/>
            </a:pPr>
            <a:r>
              <a:rPr lang="es-ES" dirty="0"/>
              <a:t>(a) Un anclaje y un cinturón </a:t>
            </a:r>
          </a:p>
          <a:p>
            <a:pPr marL="0" indent="0">
              <a:buNone/>
            </a:pPr>
            <a:endParaRPr lang="es-ES" dirty="0"/>
          </a:p>
          <a:p>
            <a:pPr marL="0" indent="0">
              <a:buNone/>
            </a:pPr>
            <a:r>
              <a:rPr lang="es-ES" dirty="0"/>
              <a:t>(b) Un anclaje, líneas de vida y cinturón</a:t>
            </a:r>
          </a:p>
          <a:p>
            <a:pPr marL="0" indent="0">
              <a:buNone/>
            </a:pPr>
            <a:endParaRPr lang="es-ES" dirty="0"/>
          </a:p>
          <a:p>
            <a:pPr marL="0" indent="0">
              <a:buNone/>
            </a:pPr>
            <a:r>
              <a:rPr lang="es-ES" dirty="0"/>
              <a:t>(c) Un anclaje, líneas de vida, y un arnés </a:t>
            </a:r>
          </a:p>
          <a:p>
            <a:pPr marL="0" indent="0">
              <a:buNone/>
            </a:pPr>
            <a:endParaRPr lang="es-ES" dirty="0"/>
          </a:p>
          <a:p>
            <a:pPr marL="0" indent="0">
              <a:buNone/>
            </a:pPr>
            <a:r>
              <a:rPr lang="es-ES" dirty="0"/>
              <a:t>(d) Una línea de vida, y un arnés</a:t>
            </a:r>
            <a:endParaRPr lang="en-US" dirty="0"/>
          </a:p>
        </p:txBody>
      </p:sp>
      <p:sp useBgFill="1">
        <p:nvSpPr>
          <p:cNvPr id="5" name="TextBox 4">
            <a:extLst>
              <a:ext uri="{FF2B5EF4-FFF2-40B4-BE49-F238E27FC236}">
                <a16:creationId xmlns:a16="http://schemas.microsoft.com/office/drawing/2014/main" id="{3EC66FA3-997A-814B-BB4E-210CC6ACEEA3}"/>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4143400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7396-8E8E-4B3A-88D9-FEB175CFFC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2270E7-7D74-4E4B-AD12-81AB880447D0}"/>
              </a:ext>
            </a:extLst>
          </p:cNvPr>
          <p:cNvSpPr>
            <a:spLocks noGrp="1"/>
          </p:cNvSpPr>
          <p:nvPr>
            <p:ph idx="1"/>
          </p:nvPr>
        </p:nvSpPr>
        <p:spPr>
          <a:xfrm>
            <a:off x="971550" y="1312985"/>
            <a:ext cx="7200900" cy="4440115"/>
          </a:xfrm>
        </p:spPr>
        <p:txBody>
          <a:bodyPr>
            <a:normAutofit/>
          </a:bodyPr>
          <a:lstStyle/>
          <a:p>
            <a:pPr marL="0" indent="0">
              <a:buNone/>
            </a:pPr>
            <a:r>
              <a:rPr lang="en-US" sz="3200" dirty="0"/>
              <a:t>La </a:t>
            </a:r>
            <a:r>
              <a:rPr lang="en-US" sz="3200" dirty="0" err="1"/>
              <a:t>respuesta</a:t>
            </a:r>
            <a:r>
              <a:rPr lang="en-US" sz="3200" dirty="0"/>
              <a:t> </a:t>
            </a:r>
            <a:r>
              <a:rPr lang="en-US" sz="3200" dirty="0" err="1"/>
              <a:t>correcta</a:t>
            </a:r>
            <a:r>
              <a:rPr lang="en-US" sz="3200" dirty="0"/>
              <a:t> es:</a:t>
            </a:r>
          </a:p>
          <a:p>
            <a:pPr marL="0" indent="0">
              <a:buNone/>
            </a:pPr>
            <a:endParaRPr lang="en-US" sz="3200" dirty="0"/>
          </a:p>
          <a:p>
            <a:pPr marL="0" indent="0">
              <a:buNone/>
            </a:pPr>
            <a:r>
              <a:rPr lang="en-US" sz="3200" dirty="0"/>
              <a:t>(c) Un </a:t>
            </a:r>
            <a:r>
              <a:rPr lang="en-US" sz="3200" dirty="0" err="1"/>
              <a:t>anclaje,lineas</a:t>
            </a:r>
            <a:r>
              <a:rPr lang="en-US" sz="3200" dirty="0"/>
              <a:t> de </a:t>
            </a:r>
            <a:r>
              <a:rPr lang="en-US" sz="3200" dirty="0" err="1"/>
              <a:t>vida</a:t>
            </a:r>
            <a:r>
              <a:rPr lang="en-US" sz="3200" dirty="0"/>
              <a:t> y un </a:t>
            </a:r>
            <a:r>
              <a:rPr lang="en-US" sz="3200" dirty="0" err="1"/>
              <a:t>arnés</a:t>
            </a:r>
            <a:r>
              <a:rPr lang="en-US" sz="3200" dirty="0"/>
              <a:t>.</a:t>
            </a:r>
          </a:p>
        </p:txBody>
      </p:sp>
      <p:sp useBgFill="1">
        <p:nvSpPr>
          <p:cNvPr id="5" name="TextBox 4">
            <a:extLst>
              <a:ext uri="{FF2B5EF4-FFF2-40B4-BE49-F238E27FC236}">
                <a16:creationId xmlns:a16="http://schemas.microsoft.com/office/drawing/2014/main" id="{5BA3A446-0B28-CB4F-8325-94D3BA496815}"/>
              </a:ext>
            </a:extLst>
          </p:cNvPr>
          <p:cNvSpPr txBox="1"/>
          <p:nvPr/>
        </p:nvSpPr>
        <p:spPr>
          <a:xfrm>
            <a:off x="523240" y="6337738"/>
            <a:ext cx="6066746" cy="399393"/>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956863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16337</Words>
  <Application>Microsoft Macintosh PowerPoint</Application>
  <PresentationFormat>On-screen Show (4:3)</PresentationFormat>
  <Paragraphs>1107</Paragraphs>
  <Slides>111</Slides>
  <Notes>60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111</vt:i4>
      </vt:variant>
    </vt:vector>
  </HeadingPairs>
  <TitlesOfParts>
    <vt:vector size="127" baseType="lpstr">
      <vt:lpstr>Arial</vt:lpstr>
      <vt:lpstr>Arial Black</vt:lpstr>
      <vt:lpstr>ArialMT</vt:lpstr>
      <vt:lpstr>Calibri</vt:lpstr>
      <vt:lpstr>Calibri Light</vt:lpstr>
      <vt:lpstr>Comic Sans MS</vt:lpstr>
      <vt:lpstr>Courier New</vt:lpstr>
      <vt:lpstr>Helv</vt:lpstr>
      <vt:lpstr>Helvetica</vt:lpstr>
      <vt:lpstr>Helvetica Light</vt:lpstr>
      <vt:lpstr>Lucida Sans Unicode</vt:lpstr>
      <vt:lpstr>Symbol</vt:lpstr>
      <vt:lpstr>Tahoma</vt:lpstr>
      <vt:lpstr>Times New Roman</vt:lpstr>
      <vt:lpstr>Wingdings</vt:lpstr>
      <vt:lpstr>Office Theme</vt:lpstr>
      <vt:lpstr>  Entrenamiento en Protección de Caídas    OSHA - Beca de Formación Susan Harwood</vt:lpstr>
      <vt:lpstr> Para registrarse para la clase de hoy, por favor escanee el código QR</vt:lpstr>
      <vt:lpstr>BIENVENIDOS</vt:lpstr>
      <vt:lpstr>Reglas</vt:lpstr>
      <vt:lpstr>Responsabilidad</vt:lpstr>
      <vt:lpstr>Beca Susan Harwood</vt:lpstr>
      <vt:lpstr>PowerPoint Presentation</vt:lpstr>
      <vt:lpstr>Derechos de los trabajadores</vt:lpstr>
      <vt:lpstr>Hoja informativa – Prevención contra caídas</vt:lpstr>
      <vt:lpstr>Efectos en la salud a causa del calor</vt:lpstr>
      <vt:lpstr>Hoja informativa sobre el calor</vt:lpstr>
      <vt:lpstr>Seguridad para las escaleras portátiles - OSHA</vt:lpstr>
      <vt:lpstr>Codigo Qr para descargar el material de entrenamiento</vt:lpstr>
      <vt:lpstr>Agenda del dia</vt:lpstr>
      <vt:lpstr>Agenda cont.</vt:lpstr>
      <vt:lpstr>PRUEBA PRELIMINAR</vt:lpstr>
      <vt:lpstr>PowerPoint Presentation</vt:lpstr>
      <vt:lpstr>PowerPoint Presentation</vt:lpstr>
      <vt:lpstr>PowerPoint Presentation</vt:lpstr>
      <vt:lpstr>PowerPoint Presentation</vt:lpstr>
      <vt:lpstr>PowerPoint Presentation</vt:lpstr>
      <vt:lpstr>PowerPoint Presentation</vt:lpstr>
      <vt:lpstr>Introducción a OSHA</vt:lpstr>
      <vt:lpstr>¿Por qué es importante OSHA?</vt:lpstr>
      <vt:lpstr>Preguntas para la discusión</vt:lpstr>
      <vt:lpstr>Historia de OSHA</vt:lpstr>
      <vt:lpstr>Misión de OSHA</vt:lpstr>
      <vt:lpstr>Prioridades de inspección de la OSHA</vt:lpstr>
      <vt:lpstr>Derechos como denunciante</vt:lpstr>
      <vt:lpstr> Derechos como denunciante</vt:lpstr>
      <vt:lpstr>¿Preguntas sobre OSHA?</vt:lpstr>
      <vt:lpstr>Introducción a la Protección Contra caídas</vt:lpstr>
      <vt:lpstr>Objetivos</vt:lpstr>
      <vt:lpstr>Caídas en la construcción </vt:lpstr>
      <vt:lpstr>Reglamentos de OSHA sobre protección contra caídas </vt:lpstr>
      <vt:lpstr>Líneas de advertencia </vt:lpstr>
      <vt:lpstr>Escaleras</vt:lpstr>
      <vt:lpstr>Mal uso de Escaleras portátiles</vt:lpstr>
      <vt:lpstr>Protección en Plataformas Aéreas.</vt:lpstr>
      <vt:lpstr>Tipos de andamio - soportados</vt:lpstr>
      <vt:lpstr>Andamios en la construcción</vt:lpstr>
      <vt:lpstr>Andamios en la construcción </vt:lpstr>
      <vt:lpstr>PowerPoint Presentation</vt:lpstr>
      <vt:lpstr>Persona autorizada</vt:lpstr>
      <vt:lpstr>Persona competente</vt:lpstr>
      <vt:lpstr>Persona calificada</vt:lpstr>
      <vt:lpstr>Requisito de la protección de caída</vt:lpstr>
      <vt:lpstr>Barandas</vt:lpstr>
      <vt:lpstr>Barandas </vt:lpstr>
      <vt:lpstr>Uso de redes de seguridad </vt:lpstr>
      <vt:lpstr>Sistemas de red de seguridad</vt:lpstr>
      <vt:lpstr>Redes de seguridad</vt:lpstr>
      <vt:lpstr>Tragaluces y orificios</vt:lpstr>
      <vt:lpstr>Sistemas de detención de caídas</vt:lpstr>
      <vt:lpstr>Punto de anclaje</vt:lpstr>
      <vt:lpstr>Conexiones temporales</vt:lpstr>
      <vt:lpstr>PowerPoint Presentation</vt:lpstr>
      <vt:lpstr>Conectores</vt:lpstr>
      <vt:lpstr>Conectores </vt:lpstr>
      <vt:lpstr>Lineas horizontales permanentes</vt:lpstr>
      <vt:lpstr>Lίneas verticales</vt:lpstr>
      <vt:lpstr>Arnés de cuerpo</vt:lpstr>
      <vt:lpstr>Inspección</vt:lpstr>
      <vt:lpstr>PowerPoint Presentation</vt:lpstr>
      <vt:lpstr>PowerPoint Presentation</vt:lpstr>
      <vt:lpstr>Retiene</vt:lpstr>
      <vt:lpstr>Posiciona</vt:lpstr>
      <vt:lpstr>Distancia de caida</vt:lpstr>
      <vt:lpstr>Distancia de caida</vt:lpstr>
      <vt:lpstr>Equipo de rescate</vt:lpstr>
      <vt:lpstr>Procedimientos de rescate de caída</vt:lpstr>
      <vt:lpstr>¿Preguntas?</vt:lpstr>
      <vt:lpstr>Disclaimer and Copyright Information</vt:lpstr>
      <vt:lpstr>Material de Apoyo</vt:lpstr>
      <vt:lpstr>Opciones</vt:lpstr>
      <vt:lpstr>Sistemas de prevencion de caídas</vt:lpstr>
      <vt:lpstr>Harnes </vt:lpstr>
      <vt:lpstr>Dispositivos</vt:lpstr>
      <vt:lpstr>Ejemplos de defectos</vt:lpstr>
      <vt:lpstr>Ejemplo de fallas</vt:lpstr>
      <vt:lpstr> Ejemplos de fallas </vt:lpstr>
      <vt:lpstr>Tipos de andamio</vt:lpstr>
      <vt:lpstr>Tipos de andamio </vt:lpstr>
      <vt:lpstr> ¿Es esto un riesgo de caída?</vt:lpstr>
      <vt:lpstr>  ¿Es esto un riesgo de caída?</vt:lpstr>
      <vt:lpstr>¿Es esto un riesgo de caída?  </vt:lpstr>
      <vt:lpstr>¿Es esto un riesgo de caída?   </vt:lpstr>
      <vt:lpstr>YES SI</vt:lpstr>
      <vt:lpstr>Observa algun riesgo de caída?</vt:lpstr>
      <vt:lpstr> YES  SI</vt:lpstr>
      <vt:lpstr>Acceso adecuado</vt:lpstr>
      <vt:lpstr>   Andamios en la construcción </vt:lpstr>
      <vt:lpstr>Que pasó?</vt:lpstr>
      <vt:lpstr>Prueba Post- Entrenamiento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Planee-   Provea -     Entrene</vt:lpstr>
      <vt:lpstr>¡Gracias por asistir!</vt:lpstr>
      <vt:lpstr>Favor de llenar la encuestra que se encuentra en el código QR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2017-10-25T18:24:48Z</cp:lastPrinted>
  <dcterms:created xsi:type="dcterms:W3CDTF">2017-10-18T18:47:54Z</dcterms:created>
  <dcterms:modified xsi:type="dcterms:W3CDTF">2023-11-13T02:58:21Z</dcterms:modified>
</cp:coreProperties>
</file>